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5" r:id="rId3"/>
  </p:sldMasterIdLst>
  <p:notesMasterIdLst>
    <p:notesMasterId r:id="rId36"/>
  </p:notesMasterIdLst>
  <p:handoutMasterIdLst>
    <p:handoutMasterId r:id="rId37"/>
  </p:handoutMasterIdLst>
  <p:sldIdLst>
    <p:sldId id="494" r:id="rId4"/>
    <p:sldId id="495" r:id="rId5"/>
    <p:sldId id="488" r:id="rId6"/>
    <p:sldId id="496" r:id="rId7"/>
    <p:sldId id="499" r:id="rId8"/>
    <p:sldId id="503" r:id="rId9"/>
    <p:sldId id="629" r:id="rId10"/>
    <p:sldId id="504" r:id="rId11"/>
    <p:sldId id="505" r:id="rId12"/>
    <p:sldId id="628" r:id="rId13"/>
    <p:sldId id="642" r:id="rId14"/>
    <p:sldId id="513" r:id="rId15"/>
    <p:sldId id="678" r:id="rId16"/>
    <p:sldId id="679" r:id="rId17"/>
    <p:sldId id="681" r:id="rId18"/>
    <p:sldId id="682" r:id="rId19"/>
    <p:sldId id="508" r:id="rId20"/>
    <p:sldId id="647" r:id="rId21"/>
    <p:sldId id="635" r:id="rId22"/>
    <p:sldId id="636" r:id="rId23"/>
    <p:sldId id="646" r:id="rId24"/>
    <p:sldId id="644" r:id="rId25"/>
    <p:sldId id="645" r:id="rId26"/>
    <p:sldId id="683" r:id="rId27"/>
    <p:sldId id="684" r:id="rId28"/>
    <p:sldId id="680" r:id="rId29"/>
    <p:sldId id="665" r:id="rId30"/>
    <p:sldId id="668" r:id="rId31"/>
    <p:sldId id="677" r:id="rId32"/>
    <p:sldId id="676" r:id="rId33"/>
    <p:sldId id="640" r:id="rId34"/>
    <p:sldId id="641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488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629"/>
          </p14:sldIdLst>
        </p14:section>
        <p14:section name="Manipulating Strings" id="{E1A23AF5-9A30-438B-971F-C25B5431BC57}">
          <p14:sldIdLst>
            <p14:sldId id="504"/>
            <p14:sldId id="505"/>
            <p14:sldId id="628"/>
            <p14:sldId id="642"/>
            <p14:sldId id="513"/>
            <p14:sldId id="678"/>
            <p14:sldId id="679"/>
            <p14:sldId id="681"/>
            <p14:sldId id="682"/>
            <p14:sldId id="508"/>
            <p14:sldId id="647"/>
            <p14:sldId id="635"/>
            <p14:sldId id="636"/>
            <p14:sldId id="646"/>
            <p14:sldId id="644"/>
            <p14:sldId id="645"/>
            <p14:sldId id="683"/>
            <p14:sldId id="684"/>
            <p14:sldId id="680"/>
          </p14:sldIdLst>
        </p14:section>
        <p14:section name="Conclusion" id="{EDD90C82-D61F-4F10-A8D0-89DA7BCB89B2}">
          <p14:sldIdLst>
            <p14:sldId id="665"/>
            <p14:sldId id="668"/>
            <p14:sldId id="677"/>
            <p14:sldId id="676"/>
            <p14:sldId id="640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533" autoAdjust="0"/>
  </p:normalViewPr>
  <p:slideViewPr>
    <p:cSldViewPr>
      <p:cViewPr varScale="1">
        <p:scale>
          <a:sx n="67" d="100"/>
          <a:sy n="67" d="100"/>
        </p:scale>
        <p:origin x="608" y="32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597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8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7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8" latinLnBrk="1">
              <a:defRPr/>
            </a:pPr>
            <a:endParaRPr lang="ko-KR" altLang="en-US" sz="2397" dirty="0">
              <a:solidFill>
                <a:srgbClr val="F7C86D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FFA000"/>
                </a:solidFill>
              </a:rPr>
              <a:pPr/>
              <a:t>‹#›</a:t>
            </a:fld>
            <a:endParaRPr lang="en-US" dirty="0">
              <a:solidFill>
                <a:srgbClr val="FFA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ko-KR" altLang="en-US" sz="2398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3578" eaLnBrk="0" latinLnBrk="1" hangingPunct="0"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794" b="1" dirty="0">
                <a:solidFill>
                  <a:srgbClr val="234465"/>
                </a:solidFill>
              </a:rPr>
              <a:t>Questions?</a:t>
            </a:r>
            <a:endParaRPr lang="en-US" sz="8794" b="1" spc="15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92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562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srgbClr val="234465">
                    <a:tint val="75000"/>
                  </a:srgbClr>
                </a:solidFill>
              </a:rPr>
              <a:pPr/>
              <a:t>6/25/2019</a:t>
            </a:fld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234465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6/25/2019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12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5/Text-Processing-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5/Text-Processing-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5/Text-Processing-La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438400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61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762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33900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length)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57400"/>
            <a:ext cx="9829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 JavaScript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0" y="47244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26332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2812" y="1981200"/>
            <a:ext cx="9906000" cy="318336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let text = "Hello, john@softuni.bg, you have been using john@softuni.bg in your registration.";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let replacedText = text</a:t>
            </a:r>
            <a:r>
              <a:rPr lang="en-US" sz="2800" dirty="0">
                <a:solidFill>
                  <a:schemeClr val="bg1"/>
                </a:solidFill>
              </a:rPr>
              <a:t>.replace</a:t>
            </a:r>
            <a:r>
              <a:rPr lang="en-US" sz="2800" dirty="0">
                <a:solidFill>
                  <a:schemeClr val="tx1"/>
                </a:solidFill>
              </a:rPr>
              <a:t>(".bg", ".com");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en-US" sz="2800" dirty="0" err="1">
                <a:solidFill>
                  <a:schemeClr val="tx1"/>
                </a:solidFill>
              </a:rPr>
              <a:t>replacedText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2415" y="1287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5374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40" y="3313728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84" y="4615316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91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3925" y="339866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3360498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1785" y="468560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4651695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5406" y="642049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603690"/>
            <a:ext cx="7943850" cy="4196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5406" y="642049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809876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4582" y="290299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5812" y="2809876"/>
            <a:ext cx="3657600" cy="584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886200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5812" y="3886200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7611" y="389572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88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1513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5406" y="642049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7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7491" y="4784649"/>
            <a:ext cx="10955386" cy="163388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let text = "I love fruits.";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>
                <a:solidFill>
                  <a:schemeClr val="tx1"/>
                </a:solidFill>
              </a:rPr>
              <a:t>("</a:t>
            </a:r>
            <a:r>
              <a:rPr lang="en-GB" sz="2400" dirty="0">
                <a:solidFill>
                  <a:schemeClr val="bg1"/>
                </a:solidFill>
              </a:rPr>
              <a:t>fruits</a:t>
            </a:r>
            <a:r>
              <a:rPr lang="en-GB" sz="2400" dirty="0">
                <a:solidFill>
                  <a:schemeClr val="tx1"/>
                </a:solidFill>
              </a:rPr>
              <a:t>"));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>
                <a:solidFill>
                  <a:schemeClr val="tx1"/>
                </a:solidFill>
              </a:rPr>
              <a:t>("</a:t>
            </a:r>
            <a:r>
              <a:rPr lang="en-GB" sz="2400" dirty="0">
                <a:solidFill>
                  <a:schemeClr val="bg1"/>
                </a:solidFill>
              </a:rPr>
              <a:t>banana</a:t>
            </a:r>
            <a:r>
              <a:rPr lang="en-GB" sz="2400" dirty="0">
                <a:solidFill>
                  <a:schemeClr val="tx1"/>
                </a:solidFill>
              </a:rPr>
              <a:t>"));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Expected output: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Splitting and Finding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2983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count times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514600"/>
            <a:ext cx="5562600" cy="2157102"/>
          </a:xfrm>
        </p:spPr>
        <p:txBody>
          <a:bodyPr/>
          <a:lstStyle/>
          <a:p>
            <a:r>
              <a:rPr lang="nn-NO" sz="2400" dirty="0">
                <a:solidFill>
                  <a:srgbClr val="234465"/>
                </a:solidFill>
              </a:rPr>
              <a:t>let n = 3;</a:t>
            </a:r>
          </a:p>
          <a:p>
            <a:r>
              <a:rPr lang="nn-NO" sz="2400" dirty="0">
                <a:solidFill>
                  <a:srgbClr val="234465"/>
                </a:solidFill>
              </a:rPr>
              <a:t>for(let i = 1; i &lt;= n; i++) {</a:t>
            </a:r>
          </a:p>
          <a:p>
            <a:r>
              <a:rPr lang="nn-NO" sz="2400" dirty="0">
                <a:solidFill>
                  <a:srgbClr val="234465"/>
                </a:solidFill>
              </a:rPr>
              <a:t>  console.log('*'.</a:t>
            </a:r>
            <a:r>
              <a:rPr lang="nn-NO" sz="2400" dirty="0">
                <a:solidFill>
                  <a:schemeClr val="bg1"/>
                </a:solidFill>
              </a:rPr>
              <a:t>repeat</a:t>
            </a:r>
            <a:r>
              <a:rPr lang="nn-NO" sz="2400" dirty="0">
                <a:solidFill>
                  <a:srgbClr val="234465"/>
                </a:solidFill>
              </a:rPr>
              <a:t>(i));</a:t>
            </a:r>
          </a:p>
          <a:p>
            <a:r>
              <a:rPr lang="nn-NO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4564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19800" y="339488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91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943" y="1213741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5808" y="3370392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0" y="6375893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3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5713412" y="4458182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5808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Strings in JavaScript</a:t>
            </a:r>
          </a:p>
          <a:p>
            <a:r>
              <a:rPr lang="en-GB" b="1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Replace, 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More Functions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89012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0" y="6375893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3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1" y="2438400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2" y="5010068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26570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+mj-lt"/>
              </a:rPr>
              <a:t>Use </a:t>
            </a:r>
            <a:r>
              <a:rPr lang="en-GB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GB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2743" y="4953000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2743" y="2362200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096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  <a:endParaRPr lang="bg-BG" sz="3200" dirty="0">
              <a:latin typeface="+mj-lt"/>
            </a:endParaRP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  <a:endParaRPr lang="bg-BG" sz="3200" dirty="0"/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2238" y="2522487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1861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4382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740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3723" y="2830125"/>
            <a:ext cx="7612889" cy="111066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"This is a word and it also is a sentence",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"is"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8720570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4812" y="3114674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0" y="6375893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0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1612" y="1371600"/>
            <a:ext cx="6629400" cy="5293217"/>
          </a:xfrm>
        </p:spPr>
        <p:txBody>
          <a:bodyPr/>
          <a:lstStyle/>
          <a:p>
            <a:r>
              <a:rPr lang="en-US" dirty="0"/>
              <a:t>function solve(text, search) {</a:t>
            </a:r>
          </a:p>
          <a:p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r>
              <a:rPr lang="en-US" dirty="0"/>
              <a:t>  let counter = 0;</a:t>
            </a:r>
          </a:p>
          <a:p>
            <a:r>
              <a:rPr lang="en-US" dirty="0"/>
              <a:t>  for (let w of words) {</a:t>
            </a:r>
          </a:p>
          <a:p>
            <a:r>
              <a:rPr lang="en-US" dirty="0"/>
              <a:t>    if (w === search) {</a:t>
            </a:r>
          </a:p>
          <a:p>
            <a:r>
              <a:rPr lang="en-US" dirty="0"/>
              <a:t>      counter++;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console.log(counter);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4398" y="1726865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11" y="6494462"/>
            <a:ext cx="12111057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667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349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4809" y="326732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7812" y="4841781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4492" y="326732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4175" y="326732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6812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179498" y="6323764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3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0200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69982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18620" y="3153122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65" y="1476375"/>
            <a:ext cx="198129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000" dirty="0">
                <a:latin typeface="+mj-lt"/>
              </a:rPr>
              <a:t>Use the </a:t>
            </a:r>
            <a:r>
              <a:rPr lang="en-GB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GB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6613" y="1828800"/>
            <a:ext cx="10210799" cy="1828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</a:t>
            </a:r>
            <a:r>
              <a:rPr lang="bg-BG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Expected output: "Hello, "</a:t>
            </a:r>
          </a:p>
          <a:p>
            <a:r>
              <a:rPr lang="en-US" sz="2800" dirty="0">
                <a:solidFill>
                  <a:schemeClr val="tx1"/>
                </a:solidFill>
              </a:rPr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3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1459</Words>
  <Application>Microsoft Office PowerPoint</Application>
  <PresentationFormat>Custom</PresentationFormat>
  <Paragraphs>286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SoftUni3_1</vt:lpstr>
      <vt:lpstr>1_SoftUni3_1</vt:lpstr>
      <vt:lpstr>Text Processing</vt:lpstr>
      <vt:lpstr>Table of Contents</vt:lpstr>
      <vt:lpstr>Questions?</vt:lpstr>
      <vt:lpstr>PowerPoint Presentation</vt:lpstr>
      <vt:lpstr>What is String?</vt:lpstr>
      <vt:lpstr>Strings are Immutable</vt:lpstr>
      <vt:lpstr>Problem: Print Characters</vt:lpstr>
      <vt:lpstr>PowerPoint Presentation</vt:lpstr>
      <vt:lpstr>Concatenating</vt:lpstr>
      <vt:lpstr>Searching for Substrings</vt:lpstr>
      <vt:lpstr>Extracting Substrings</vt:lpstr>
      <vt:lpstr>String Operations </vt:lpstr>
      <vt:lpstr>Problem: Remove Occurrences</vt:lpstr>
      <vt:lpstr>Solution: Remove Occurrences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/>
  <cp:keywords>Technologies Fundamentals, Software University, SoftUni, programming, coding, software development, education, training, course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2019-06-25T12:25:31Z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