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1"/>
  </p:notesMasterIdLst>
  <p:handoutMasterIdLst>
    <p:handoutMasterId r:id="rId42"/>
  </p:handoutMasterIdLst>
  <p:sldIdLst>
    <p:sldId id="274" r:id="rId2"/>
    <p:sldId id="276" r:id="rId3"/>
    <p:sldId id="492" r:id="rId4"/>
    <p:sldId id="497" r:id="rId5"/>
    <p:sldId id="498" r:id="rId6"/>
    <p:sldId id="532" r:id="rId7"/>
    <p:sldId id="530" r:id="rId8"/>
    <p:sldId id="500" r:id="rId9"/>
    <p:sldId id="503" r:id="rId10"/>
    <p:sldId id="501" r:id="rId11"/>
    <p:sldId id="502" r:id="rId12"/>
    <p:sldId id="504" r:id="rId13"/>
    <p:sldId id="505" r:id="rId14"/>
    <p:sldId id="506" r:id="rId15"/>
    <p:sldId id="507" r:id="rId16"/>
    <p:sldId id="533" r:id="rId17"/>
    <p:sldId id="508" r:id="rId18"/>
    <p:sldId id="528" r:id="rId19"/>
    <p:sldId id="509" r:id="rId20"/>
    <p:sldId id="510" r:id="rId21"/>
    <p:sldId id="534" r:id="rId22"/>
    <p:sldId id="535" r:id="rId23"/>
    <p:sldId id="536" r:id="rId24"/>
    <p:sldId id="537" r:id="rId25"/>
    <p:sldId id="353" r:id="rId26"/>
    <p:sldId id="406" r:id="rId27"/>
    <p:sldId id="527" r:id="rId28"/>
    <p:sldId id="407" r:id="rId29"/>
    <p:sldId id="494" r:id="rId30"/>
    <p:sldId id="495" r:id="rId31"/>
    <p:sldId id="496" r:id="rId32"/>
    <p:sldId id="538" r:id="rId33"/>
    <p:sldId id="521" r:id="rId34"/>
    <p:sldId id="349" r:id="rId35"/>
    <p:sldId id="522" r:id="rId36"/>
    <p:sldId id="550" r:id="rId37"/>
    <p:sldId id="551" r:id="rId38"/>
    <p:sldId id="525" r:id="rId39"/>
    <p:sldId id="52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92"/>
          </p14:sldIdLst>
        </p14:section>
        <p14:section name="Objects" id="{520FB56F-116B-48ED-81C2-3E730FBBE6CE}">
          <p14:sldIdLst>
            <p14:sldId id="497"/>
            <p14:sldId id="498"/>
            <p14:sldId id="532"/>
            <p14:sldId id="530"/>
            <p14:sldId id="500"/>
            <p14:sldId id="503"/>
            <p14:sldId id="501"/>
            <p14:sldId id="502"/>
            <p14:sldId id="504"/>
            <p14:sldId id="505"/>
          </p14:sldIdLst>
        </p14:section>
        <p14:section name="JSON" id="{A3C2FB57-3318-4882-9A08-8DF5C6BE4D94}">
          <p14:sldIdLst>
            <p14:sldId id="506"/>
            <p14:sldId id="507"/>
            <p14:sldId id="533"/>
            <p14:sldId id="508"/>
            <p14:sldId id="528"/>
            <p14:sldId id="509"/>
            <p14:sldId id="510"/>
            <p14:sldId id="534"/>
            <p14:sldId id="535"/>
            <p14:sldId id="536"/>
            <p14:sldId id="537"/>
          </p14:sldIdLst>
        </p14:section>
        <p14:section name="Classes" id="{B79AD7AB-E907-4703-BFCB-3C69C84F73D7}">
          <p14:sldIdLst>
            <p14:sldId id="353"/>
            <p14:sldId id="406"/>
            <p14:sldId id="527"/>
            <p14:sldId id="407"/>
            <p14:sldId id="494"/>
            <p14:sldId id="495"/>
            <p14:sldId id="496"/>
            <p14:sldId id="538"/>
            <p14:sldId id="521"/>
          </p14:sldIdLst>
        </p14:section>
        <p14:section name="Conclusion" id="{10E03AB1-9AA8-4E86-9A64-D741901E50A2}">
          <p14:sldIdLst>
            <p14:sldId id="349"/>
            <p14:sldId id="522"/>
            <p14:sldId id="550"/>
            <p14:sldId id="551"/>
            <p14:sldId id="525"/>
            <p14:sldId id="5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434" autoAdjust="0"/>
  </p:normalViewPr>
  <p:slideViewPr>
    <p:cSldViewPr snapToGrid="0" showGuides="1">
      <p:cViewPr varScale="1">
        <p:scale>
          <a:sx n="92" d="100"/>
          <a:sy n="92" d="100"/>
        </p:scale>
        <p:origin x="96" y="42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19.6.2019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</a:t>
            </a:r>
            <a:r>
              <a:rPr lang="en-US" sz="1000" dirty="0" smtClean="0"/>
              <a:t>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643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9519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</a:t>
            </a:r>
            <a:r>
              <a:rPr lang="en-US" sz="1000" dirty="0" smtClean="0"/>
              <a:t>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36110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764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3492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371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555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173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904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</a:t>
            </a:r>
            <a:r>
              <a:rPr lang="en-US" sz="1000" dirty="0" smtClean="0"/>
              <a:t>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</a:t>
            </a:r>
            <a:r>
              <a:rPr lang="en-US" sz="1000" dirty="0" smtClean="0"/>
              <a:t>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158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023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579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946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781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</a:t>
            </a:r>
            <a:r>
              <a:rPr lang="en-US" sz="1000" dirty="0" smtClean="0"/>
              <a:t>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</a:t>
            </a:r>
            <a:r>
              <a:rPr lang="en-US" sz="1000" dirty="0" smtClean="0">
                <a:solidFill>
                  <a:prstClr val="black"/>
                </a:solidFill>
              </a:rPr>
              <a:t>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5830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424283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64835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</a:t>
            </a:r>
            <a:r>
              <a:rPr lang="en-US" sz="1000" dirty="0" smtClean="0"/>
              <a:t>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8590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</a:t>
            </a:r>
            <a:r>
              <a:rPr lang="en-US" sz="1000" dirty="0" smtClean="0">
                <a:solidFill>
                  <a:prstClr val="black"/>
                </a:solidFill>
              </a:rPr>
              <a:t>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7710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</a:t>
            </a:r>
            <a:r>
              <a:rPr lang="en-US" sz="1000" dirty="0" smtClean="0"/>
              <a:t>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589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</a:t>
            </a:r>
            <a:r>
              <a:rPr lang="en-US" sz="1000" dirty="0" smtClean="0"/>
              <a:t>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69250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778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44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79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42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508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6/19/2019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6/19/2019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6/19/2019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xmlns="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xmlns="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xmlns="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xmlns="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xmlns="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xmlns="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xmlns="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xmlns="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xmlns="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xmlns="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xmlns="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xmlns="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xmlns="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6/19/2019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29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6/19/2019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6/19/2019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6/19/2019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6/19/2019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6/19/2019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6/19/2019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6/19/2019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323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323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23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23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323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2343/js-fundamentals-may-2019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4.png"/><Relationship Id="rId26" Type="http://schemas.openxmlformats.org/officeDocument/2006/relationships/image" Target="../media/image57.jp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2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31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6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51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49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3.png"/><Relationship Id="rId22" Type="http://schemas.openxmlformats.org/officeDocument/2006/relationships/image" Target="../media/image55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1.gif"/><Relationship Id="rId4" Type="http://schemas.openxmlformats.org/officeDocument/2006/relationships/image" Target="../media/image58.jpeg"/><Relationship Id="rId9" Type="http://schemas.openxmlformats.org/officeDocument/2006/relationships/hyperlink" Target="https://www.lukanet.com/" TargetMode="Externa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68" y="381467"/>
            <a:ext cx="10965303" cy="882654"/>
          </a:xfrm>
        </p:spPr>
        <p:txBody>
          <a:bodyPr/>
          <a:lstStyle/>
          <a:p>
            <a:r>
              <a:rPr lang="en-US" dirty="0"/>
              <a:t>Objects and </a:t>
            </a:r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3962400" y="1310486"/>
            <a:ext cx="45780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/>
              <a:t>Using Objects and Classes</a:t>
            </a:r>
            <a:br>
              <a:rPr lang="en-US" sz="3000" dirty="0"/>
            </a:br>
            <a:r>
              <a:rPr lang="en-US" sz="3000" dirty="0"/>
              <a:t> Defining Simple Classes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4556A046-9CE4-47F7-B1EE-04A37986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10" y="2334172"/>
            <a:ext cx="2154591" cy="217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Create an </a:t>
            </a:r>
            <a:r>
              <a:rPr lang="en-US" sz="3200" dirty="0">
                <a:latin typeface="+mj-lt"/>
              </a:rPr>
              <a:t>object</a:t>
            </a:r>
            <a:r>
              <a:rPr lang="en-US" sz="3200" dirty="0" smtClean="0"/>
              <a:t> that has </a:t>
            </a:r>
            <a:r>
              <a:rPr lang="en-US" sz="3200" dirty="0" smtClean="0">
                <a:latin typeface="+mj-lt"/>
              </a:rPr>
              <a:t>first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dirty="0">
                <a:latin typeface="+mj-lt"/>
              </a:rPr>
              <a:t>name</a:t>
            </a:r>
            <a:r>
              <a:rPr lang="en-US" sz="3200" dirty="0" smtClean="0"/>
              <a:t>, </a:t>
            </a:r>
            <a:r>
              <a:rPr lang="en-US" sz="3200" dirty="0">
                <a:latin typeface="+mj-lt"/>
              </a:rPr>
              <a:t>last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dirty="0">
                <a:latin typeface="+mj-lt"/>
              </a:rPr>
              <a:t>name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dirty="0" smtClean="0"/>
              <a:t>and </a:t>
            </a:r>
            <a:r>
              <a:rPr lang="en-US" sz="3200" dirty="0">
                <a:latin typeface="+mj-lt"/>
              </a:rPr>
              <a:t>age</a:t>
            </a:r>
            <a:r>
              <a:rPr lang="en-US" sz="3200" dirty="0" smtClean="0"/>
              <a:t> </a:t>
            </a:r>
            <a:endParaRPr lang="bg-BG" sz="3200" dirty="0" smtClean="0"/>
          </a:p>
          <a:p>
            <a:r>
              <a:rPr lang="en-US" sz="3200" dirty="0" smtClean="0"/>
              <a:t>Print the entries of a given object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Problem: Person Info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AA25D042-A42F-42ED-9572-BA73A116D93E}"/>
              </a:ext>
            </a:extLst>
          </p:cNvPr>
          <p:cNvSpPr txBox="1">
            <a:spLocks/>
          </p:cNvSpPr>
          <p:nvPr/>
        </p:nvSpPr>
        <p:spPr>
          <a:xfrm>
            <a:off x="1118602" y="2924225"/>
            <a:ext cx="1683423" cy="1591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72000" rIns="108000" bIns="72000">
            <a:sp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dirty="0"/>
              <a:t>Peter</a:t>
            </a:r>
            <a:endParaRPr lang="bg-BG" sz="2800" dirty="0"/>
          </a:p>
          <a:p>
            <a:r>
              <a:rPr lang="en-US" sz="2800" dirty="0"/>
              <a:t>Pan</a:t>
            </a:r>
            <a:endParaRPr lang="bg-BG" sz="2800" dirty="0"/>
          </a:p>
          <a:p>
            <a:r>
              <a:rPr lang="en-US" sz="2800" dirty="0"/>
              <a:t>20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xmlns="" id="{7C8F853B-B64B-41A2-864D-6637A83D6F16}"/>
              </a:ext>
            </a:extLst>
          </p:cNvPr>
          <p:cNvSpPr txBox="1">
            <a:spLocks/>
          </p:cNvSpPr>
          <p:nvPr/>
        </p:nvSpPr>
        <p:spPr>
          <a:xfrm>
            <a:off x="4483774" y="2924220"/>
            <a:ext cx="3751825" cy="15919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72000" rIns="108000" bIns="72000">
            <a:no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dirty="0"/>
              <a:t>firstName: Peter</a:t>
            </a:r>
            <a:endParaRPr lang="bg-BG" sz="2800" dirty="0"/>
          </a:p>
          <a:p>
            <a:r>
              <a:rPr lang="en-US" sz="2800" dirty="0"/>
              <a:t>lastName: Pan</a:t>
            </a:r>
            <a:endParaRPr lang="bg-BG" sz="2800" dirty="0"/>
          </a:p>
          <a:p>
            <a:r>
              <a:rPr lang="en-US" sz="2800" dirty="0" smtClean="0"/>
              <a:t>age: 20</a:t>
            </a:r>
            <a:endParaRPr lang="en-US" dirty="0">
              <a:solidFill>
                <a:schemeClr val="dk1"/>
              </a:solidFill>
            </a:endParaRPr>
          </a:p>
          <a:p>
            <a:endParaRPr lang="en-US" sz="2398" b="0" dirty="0">
              <a:solidFill>
                <a:schemeClr val="dk1"/>
              </a:solidFill>
            </a:endParaRPr>
          </a:p>
          <a:p>
            <a:endParaRPr lang="bg-BG" b="0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xmlns="" id="{7C8F853B-B64B-41A2-864D-6637A83D6F16}"/>
              </a:ext>
            </a:extLst>
          </p:cNvPr>
          <p:cNvSpPr txBox="1">
            <a:spLocks/>
          </p:cNvSpPr>
          <p:nvPr/>
        </p:nvSpPr>
        <p:spPr>
          <a:xfrm>
            <a:off x="4490470" y="4805232"/>
            <a:ext cx="3745129" cy="15919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72000" rIns="108000" bIns="72000">
            <a:no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dirty="0"/>
              <a:t>firstName: </a:t>
            </a:r>
            <a:r>
              <a:rPr lang="en-US" sz="2800" dirty="0" smtClean="0"/>
              <a:t>Jack</a:t>
            </a:r>
            <a:endParaRPr lang="bg-BG" sz="2800" dirty="0"/>
          </a:p>
          <a:p>
            <a:r>
              <a:rPr lang="en-US" sz="2800" dirty="0"/>
              <a:t>lastName: </a:t>
            </a:r>
            <a:r>
              <a:rPr lang="en-US" sz="2800" dirty="0" smtClean="0"/>
              <a:t>Sparrow</a:t>
            </a:r>
            <a:endParaRPr lang="bg-BG" sz="2800" dirty="0"/>
          </a:p>
          <a:p>
            <a:r>
              <a:rPr lang="en-US" sz="2800" dirty="0"/>
              <a:t>age: </a:t>
            </a:r>
            <a:r>
              <a:rPr lang="en-US" sz="2800" dirty="0" smtClean="0"/>
              <a:t>unknown</a:t>
            </a:r>
            <a:endParaRPr lang="en-US" dirty="0">
              <a:solidFill>
                <a:schemeClr val="dk1"/>
              </a:solidFill>
            </a:endParaRPr>
          </a:p>
          <a:p>
            <a:endParaRPr lang="en-US" sz="2398" b="0" dirty="0">
              <a:solidFill>
                <a:schemeClr val="dk1"/>
              </a:solidFill>
            </a:endParaRPr>
          </a:p>
          <a:p>
            <a:endParaRPr lang="bg-BG" b="0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xmlns="" id="{AA25D042-A42F-42ED-9572-BA73A116D93E}"/>
              </a:ext>
            </a:extLst>
          </p:cNvPr>
          <p:cNvSpPr txBox="1">
            <a:spLocks/>
          </p:cNvSpPr>
          <p:nvPr/>
        </p:nvSpPr>
        <p:spPr>
          <a:xfrm>
            <a:off x="1118602" y="4805234"/>
            <a:ext cx="1683423" cy="1591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72000" rIns="108000" bIns="72000">
            <a:sp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GB" sz="2800" dirty="0" smtClean="0"/>
              <a:t>Jack</a:t>
            </a:r>
            <a:endParaRPr lang="bg-BG" sz="2800" dirty="0"/>
          </a:p>
          <a:p>
            <a:r>
              <a:rPr lang="en-US" sz="2800" dirty="0" smtClean="0"/>
              <a:t>Sparrow</a:t>
            </a:r>
            <a:endParaRPr lang="bg-BG" sz="2800" dirty="0"/>
          </a:p>
          <a:p>
            <a:r>
              <a:rPr lang="en-US" sz="2800" dirty="0" smtClean="0"/>
              <a:t>unknown</a:t>
            </a:r>
            <a:endParaRPr lang="en-US" sz="2800" dirty="0"/>
          </a:p>
        </p:txBody>
      </p:sp>
      <p:sp>
        <p:nvSpPr>
          <p:cNvPr id="3" name="Right Arrow 2"/>
          <p:cNvSpPr/>
          <p:nvPr/>
        </p:nvSpPr>
        <p:spPr bwMode="auto">
          <a:xfrm>
            <a:off x="3097161" y="3469480"/>
            <a:ext cx="825910" cy="5014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3097161" y="5350489"/>
            <a:ext cx="825910" cy="5014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007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6" grpId="0" animBg="1"/>
      <p:bldP spid="19" grpId="0" animBg="1"/>
      <p:bldP spid="3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Create an </a:t>
            </a:r>
            <a:r>
              <a:rPr lang="en-US" sz="3200" dirty="0" smtClean="0">
                <a:latin typeface="+mj-lt"/>
              </a:rPr>
              <a:t>object</a:t>
            </a:r>
          </a:p>
          <a:p>
            <a:r>
              <a:rPr lang="en-US" sz="3200" dirty="0" smtClean="0"/>
              <a:t>Set </a:t>
            </a:r>
            <a:r>
              <a:rPr lang="en-US" sz="3200" dirty="0" smtClean="0">
                <a:latin typeface="+mj-lt"/>
              </a:rPr>
              <a:t>properties</a:t>
            </a:r>
            <a:r>
              <a:rPr lang="en-US" sz="3200" dirty="0" smtClean="0"/>
              <a:t> first name, last name and age</a:t>
            </a:r>
          </a:p>
          <a:p>
            <a:r>
              <a:rPr lang="en-US" sz="3200" dirty="0" smtClean="0"/>
              <a:t>Get the entries</a:t>
            </a:r>
            <a:endParaRPr lang="en-US" sz="3200" dirty="0"/>
          </a:p>
          <a:p>
            <a:r>
              <a:rPr lang="en-US" sz="3200" dirty="0" smtClean="0"/>
              <a:t>Loop through them and print them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Person Info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C69CF29-8EC4-40AD-B89C-106542EBA8BD}"/>
              </a:ext>
            </a:extLst>
          </p:cNvPr>
          <p:cNvSpPr txBox="1"/>
          <p:nvPr/>
        </p:nvSpPr>
        <p:spPr>
          <a:xfrm>
            <a:off x="648219" y="3796658"/>
            <a:ext cx="8623797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4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GB" altLang="bg-BG" sz="24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</a:t>
            </a:r>
            <a:r>
              <a:rPr lang="bg-BG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GB" altLang="bg-BG" sz="24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</a:t>
            </a:r>
            <a:r>
              <a:rPr lang="bg-BG" altLang="bg-BG" sz="24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reate </a:t>
            </a:r>
            <a:r>
              <a:rPr lang="bg-BG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the </a:t>
            </a:r>
            <a:r>
              <a:rPr lang="en-US" altLang="bg-BG" sz="24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object</a:t>
            </a:r>
            <a:r>
              <a:rPr lang="bg-BG" altLang="bg-BG" sz="24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and set the properties</a:t>
            </a:r>
            <a:r>
              <a:rPr lang="bg-BG" altLang="bg-BG" sz="2400" b="1" i="1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bg-BG" altLang="bg-BG" sz="2400" b="1" i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let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entries = Object.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entries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(person);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for (let </a:t>
            </a:r>
            <a:r>
              <a:rPr lang="bg-BG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key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bg-BG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value</a:t>
            </a:r>
            <a:r>
              <a:rPr lang="en-US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]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of entries) 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console.log(`${key}: ${value}`);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4800" b="1" dirty="0">
              <a:latin typeface="Consolas" panose="020B0609020204030204" pitchFamily="49" charset="0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xmlns="" id="{8CDD8CC9-E751-4382-AC32-D4404C67023E}"/>
              </a:ext>
            </a:extLst>
          </p:cNvPr>
          <p:cNvSpPr txBox="1"/>
          <p:nvPr/>
        </p:nvSpPr>
        <p:spPr>
          <a:xfrm>
            <a:off x="648219" y="6305931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here: </a:t>
            </a:r>
            <a:r>
              <a:rPr lang="en-US" sz="2000" dirty="0" smtClean="0">
                <a:solidFill>
                  <a:srgbClr val="234465"/>
                </a:solidFill>
                <a:hlinkClick r:id="rId3"/>
              </a:rPr>
              <a:t>https://judge.softuni.bg/Contests/1323</a:t>
            </a:r>
            <a:endParaRPr lang="en-US" sz="2000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72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3961" y="1248573"/>
            <a:ext cx="11480484" cy="2055066"/>
          </a:xfrm>
        </p:spPr>
        <p:txBody>
          <a:bodyPr>
            <a:noAutofit/>
          </a:bodyPr>
          <a:lstStyle/>
          <a:p>
            <a:r>
              <a:rPr lang="en-US" sz="3200" dirty="0" smtClean="0"/>
              <a:t>Create an </a:t>
            </a:r>
            <a:r>
              <a:rPr lang="en-US" sz="3200" dirty="0" smtClean="0">
                <a:latin typeface="+mj-lt"/>
              </a:rPr>
              <a:t>object,</a:t>
            </a:r>
            <a:r>
              <a:rPr lang="en-US" sz="3200" dirty="0" smtClean="0"/>
              <a:t> which will holds </a:t>
            </a:r>
            <a:r>
              <a:rPr lang="en-US" sz="3200" dirty="0">
                <a:latin typeface="+mj-lt"/>
              </a:rPr>
              <a:t>area</a:t>
            </a:r>
            <a:r>
              <a:rPr lang="en-US" sz="3200" dirty="0" smtClean="0"/>
              <a:t>, </a:t>
            </a:r>
            <a:r>
              <a:rPr lang="en-US" sz="3200" dirty="0">
                <a:latin typeface="+mj-lt"/>
              </a:rPr>
              <a:t>population</a:t>
            </a:r>
            <a:r>
              <a:rPr lang="en-US" sz="3200" dirty="0" smtClean="0"/>
              <a:t>, </a:t>
            </a:r>
            <a:r>
              <a:rPr lang="en-US" sz="3200" dirty="0">
                <a:latin typeface="+mj-lt"/>
              </a:rPr>
              <a:t>country</a:t>
            </a:r>
            <a:r>
              <a:rPr lang="en-US" sz="3200" dirty="0" smtClean="0"/>
              <a:t> and </a:t>
            </a:r>
            <a:br>
              <a:rPr lang="en-US" sz="3200" dirty="0" smtClean="0"/>
            </a:br>
            <a:r>
              <a:rPr lang="en-US" sz="3200" dirty="0" smtClean="0">
                <a:latin typeface="+mj-lt"/>
              </a:rPr>
              <a:t>post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dirty="0">
                <a:latin typeface="+mj-lt"/>
              </a:rPr>
              <a:t>code</a:t>
            </a:r>
            <a:r>
              <a:rPr lang="en-US" sz="3200" dirty="0" smtClean="0"/>
              <a:t> </a:t>
            </a:r>
            <a:endParaRPr lang="bg-BG" sz="3200" dirty="0" smtClean="0"/>
          </a:p>
          <a:p>
            <a:r>
              <a:rPr lang="en-US" sz="3200" dirty="0" smtClean="0"/>
              <a:t>Loop </a:t>
            </a:r>
            <a:r>
              <a:rPr lang="en-US" sz="3200" dirty="0"/>
              <a:t>through all the keys and print them with their </a:t>
            </a:r>
            <a:r>
              <a:rPr lang="en-US" sz="3200" dirty="0" smtClean="0"/>
              <a:t>values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9FDA9DD0-A626-4F05-85E8-E04A69173A55}"/>
              </a:ext>
            </a:extLst>
          </p:cNvPr>
          <p:cNvGrpSpPr/>
          <p:nvPr/>
        </p:nvGrpSpPr>
        <p:grpSpPr>
          <a:xfrm>
            <a:off x="1076485" y="3301378"/>
            <a:ext cx="10314749" cy="2694429"/>
            <a:chOff x="2474808" y="3723496"/>
            <a:chExt cx="6598746" cy="1994132"/>
          </a:xfrm>
        </p:grpSpPr>
        <p:sp>
          <p:nvSpPr>
            <p:cNvPr id="9" name="Text Placeholder 3">
              <a:extLst>
                <a:ext uri="{FF2B5EF4-FFF2-40B4-BE49-F238E27FC236}">
                  <a16:creationId xmlns:a16="http://schemas.microsoft.com/office/drawing/2014/main" xmlns="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2474808" y="3725169"/>
              <a:ext cx="1863403" cy="199245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800" dirty="0"/>
                <a:t>Sofia</a:t>
              </a:r>
              <a:endParaRPr lang="bg-BG" sz="2800" dirty="0"/>
            </a:p>
            <a:p>
              <a:r>
                <a:rPr lang="en-US" sz="2800" dirty="0"/>
                <a:t>492</a:t>
              </a:r>
              <a:endParaRPr lang="bg-BG" sz="2800" dirty="0"/>
            </a:p>
            <a:p>
              <a:r>
                <a:rPr lang="bg-BG" sz="2800" dirty="0"/>
                <a:t>1238438</a:t>
              </a:r>
            </a:p>
            <a:p>
              <a:r>
                <a:rPr lang="en-US" sz="2800" dirty="0"/>
                <a:t>Bulgaria</a:t>
              </a:r>
              <a:endParaRPr lang="bg-BG" sz="2800" dirty="0"/>
            </a:p>
            <a:p>
              <a:r>
                <a:rPr lang="en-US" sz="2800" dirty="0"/>
                <a:t>1000</a:t>
              </a:r>
            </a:p>
          </p:txBody>
        </p:sp>
        <p:sp>
          <p:nvSpPr>
            <p:cNvPr id="12" name="Text Placeholder 3">
              <a:extLst>
                <a:ext uri="{FF2B5EF4-FFF2-40B4-BE49-F238E27FC236}">
                  <a16:creationId xmlns:a16="http://schemas.microsoft.com/office/drawing/2014/main" xmlns="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5442122" y="3723496"/>
              <a:ext cx="3631432" cy="199413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800" dirty="0"/>
                <a:t>name -&gt; </a:t>
              </a:r>
              <a:r>
                <a:rPr lang="en-US" sz="2800" dirty="0" smtClean="0"/>
                <a:t>Sofia</a:t>
              </a:r>
            </a:p>
            <a:p>
              <a:r>
                <a:rPr lang="en-US" sz="2800" dirty="0"/>
                <a:t>a</a:t>
              </a:r>
              <a:r>
                <a:rPr lang="en-US" sz="2800" dirty="0" smtClean="0"/>
                <a:t>rea -&gt; 492</a:t>
              </a:r>
              <a:endParaRPr lang="bg-BG" sz="2800" dirty="0"/>
            </a:p>
            <a:p>
              <a:r>
                <a:rPr lang="en-US" sz="2800" dirty="0"/>
                <a:t>population -&gt; </a:t>
              </a:r>
              <a:r>
                <a:rPr lang="en-US" sz="2800" dirty="0" smtClean="0"/>
                <a:t>1238438</a:t>
              </a:r>
              <a:endParaRPr lang="bg-BG" sz="2800" dirty="0"/>
            </a:p>
            <a:p>
              <a:r>
                <a:rPr lang="en-US" sz="2800" dirty="0"/>
                <a:t>country -&gt; Bulgaria</a:t>
              </a:r>
              <a:endParaRPr lang="bg-BG" sz="2800" dirty="0"/>
            </a:p>
            <a:p>
              <a:r>
                <a:rPr lang="en-US" sz="2800" dirty="0"/>
                <a:t>postCode -&gt; 1000</a:t>
              </a:r>
              <a:endParaRPr lang="en-US" sz="2800" dirty="0">
                <a:solidFill>
                  <a:schemeClr val="dk1"/>
                </a:solidFill>
              </a:endParaRPr>
            </a:p>
            <a:p>
              <a:endParaRPr lang="bg-BG" b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" name="Right Arrow 2"/>
          <p:cNvSpPr/>
          <p:nvPr/>
        </p:nvSpPr>
        <p:spPr bwMode="auto">
          <a:xfrm>
            <a:off x="4460434" y="4173793"/>
            <a:ext cx="811161" cy="63418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830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57" y="1248573"/>
            <a:ext cx="11439818" cy="1846319"/>
          </a:xfrm>
        </p:spPr>
        <p:txBody>
          <a:bodyPr>
            <a:noAutofit/>
          </a:bodyPr>
          <a:lstStyle/>
          <a:p>
            <a:r>
              <a:rPr lang="en-US" sz="3200" dirty="0"/>
              <a:t>Create </a:t>
            </a:r>
            <a:r>
              <a:rPr lang="en-US" sz="3200" dirty="0" smtClean="0"/>
              <a:t>an </a:t>
            </a:r>
            <a:r>
              <a:rPr lang="en-US" sz="3200" dirty="0" smtClean="0">
                <a:latin typeface="+mj-lt"/>
              </a:rPr>
              <a:t>object</a:t>
            </a:r>
            <a:endParaRPr lang="en-US" sz="3200" dirty="0">
              <a:latin typeface="+mj-lt"/>
            </a:endParaRPr>
          </a:p>
          <a:p>
            <a:r>
              <a:rPr lang="en-US" sz="3200" dirty="0"/>
              <a:t>Set the </a:t>
            </a:r>
            <a:r>
              <a:rPr lang="en-US" sz="3200" dirty="0">
                <a:latin typeface="+mj-lt"/>
              </a:rPr>
              <a:t>properties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Loop through the entries and print them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C69CF29-8EC4-40AD-B89C-106542EBA8BD}"/>
              </a:ext>
            </a:extLst>
          </p:cNvPr>
          <p:cNvSpPr txBox="1"/>
          <p:nvPr/>
        </p:nvSpPr>
        <p:spPr>
          <a:xfrm>
            <a:off x="478140" y="3766298"/>
            <a:ext cx="10931957" cy="18801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GB" altLang="bg-BG" sz="28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altLang="bg-BG" sz="28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</a:t>
            </a:r>
            <a:r>
              <a:rPr lang="bg-BG" altLang="bg-BG" sz="28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reate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the </a:t>
            </a:r>
            <a:r>
              <a:rPr lang="en-US" altLang="bg-BG" sz="28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city object</a:t>
            </a:r>
            <a:r>
              <a:rPr lang="bg-BG" altLang="bg-BG" sz="28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and set the </a:t>
            </a:r>
            <a:r>
              <a:rPr lang="bg-BG" altLang="bg-BG" sz="28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properties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for (let prop in city) 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GB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8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GB" altLang="bg-BG" sz="28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altLang="bg-BG" sz="28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</a:t>
            </a:r>
            <a:r>
              <a:rPr lang="bg-BG" altLang="bg-BG" sz="28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rint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 appropriate format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4800" b="1" dirty="0">
              <a:latin typeface="Consolas" panose="020B0609020204030204" pitchFamily="49" charset="0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xmlns="" id="{8CDD8CC9-E751-4382-AC32-D4404C67023E}"/>
              </a:ext>
            </a:extLst>
          </p:cNvPr>
          <p:cNvSpPr txBox="1"/>
          <p:nvPr/>
        </p:nvSpPr>
        <p:spPr>
          <a:xfrm>
            <a:off x="648219" y="6317807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here: </a:t>
            </a:r>
            <a:r>
              <a:rPr lang="en-US" sz="2000" dirty="0" smtClean="0">
                <a:solidFill>
                  <a:srgbClr val="234465"/>
                </a:solidFill>
                <a:hlinkClick r:id="rId3"/>
              </a:rPr>
              <a:t>https://judge.softuni.bg/Contests/1323</a:t>
            </a:r>
            <a:endParaRPr lang="en-US" sz="2000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66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JavaScript Object Notation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216" y="1471779"/>
            <a:ext cx="2243903" cy="224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3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JSON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3"/>
            <a:ext cx="10036163" cy="5153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dirty="0"/>
              <a:t> stands for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</a:t>
            </a:r>
            <a:r>
              <a:rPr lang="en-US" dirty="0"/>
              <a:t>ava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dirty="0"/>
              <a:t>cript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</a:t>
            </a:r>
            <a:r>
              <a:rPr lang="en-US" dirty="0"/>
              <a:t>bject 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 smtClean="0"/>
              <a:t>otation</a:t>
            </a: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Open-standard</a:t>
            </a:r>
            <a:r>
              <a:rPr lang="en-US" dirty="0"/>
              <a:t> file format that uses text to transmit </a:t>
            </a:r>
            <a:br>
              <a:rPr lang="en-US" dirty="0"/>
            </a:br>
            <a:r>
              <a:rPr lang="en-US" dirty="0"/>
              <a:t>data </a:t>
            </a:r>
            <a:r>
              <a:rPr lang="en-US" dirty="0" smtClean="0"/>
              <a:t>objects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JSON is </a:t>
            </a:r>
            <a:r>
              <a:rPr lang="en-US" b="1" dirty="0">
                <a:solidFill>
                  <a:schemeClr val="bg1"/>
                </a:solidFill>
              </a:rPr>
              <a:t>language independent</a:t>
            </a:r>
            <a:r>
              <a:rPr lang="en-US" b="1" dirty="0"/>
              <a:t> 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JSON is "</a:t>
            </a:r>
            <a:r>
              <a:rPr lang="en-US" b="1" dirty="0">
                <a:solidFill>
                  <a:schemeClr val="bg1"/>
                </a:solidFill>
              </a:rPr>
              <a:t>self-describing</a:t>
            </a:r>
            <a:r>
              <a:rPr lang="en-US" dirty="0"/>
              <a:t>" and easy to understand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004" y="4849509"/>
            <a:ext cx="8407020" cy="140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99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Usage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Exchange </a:t>
            </a:r>
            <a:r>
              <a:rPr lang="en-US" dirty="0"/>
              <a:t>data </a:t>
            </a:r>
            <a:r>
              <a:rPr lang="en-US" dirty="0" smtClean="0"/>
              <a:t>between </a:t>
            </a:r>
            <a:r>
              <a:rPr lang="en-US" b="1" dirty="0">
                <a:solidFill>
                  <a:schemeClr val="bg1"/>
                </a:solidFill>
              </a:rPr>
              <a:t>browser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bg1"/>
                </a:solidFill>
              </a:rPr>
              <a:t>server </a:t>
            </a:r>
            <a:endParaRPr lang="en-US" dirty="0" smtClean="0"/>
          </a:p>
          <a:p>
            <a:r>
              <a:rPr lang="en-US" dirty="0" smtClean="0"/>
              <a:t>JSON is a </a:t>
            </a:r>
            <a:r>
              <a:rPr lang="en-US" b="1" dirty="0" smtClean="0">
                <a:solidFill>
                  <a:schemeClr val="bg1"/>
                </a:solidFill>
              </a:rPr>
              <a:t>lightweight </a:t>
            </a:r>
            <a:r>
              <a:rPr lang="en-US" dirty="0" smtClean="0"/>
              <a:t>format compared to XML</a:t>
            </a:r>
          </a:p>
          <a:p>
            <a:r>
              <a:rPr lang="en-US" dirty="0" smtClean="0"/>
              <a:t>JavaScript has built in functions to </a:t>
            </a:r>
            <a:r>
              <a:rPr lang="en-US" b="1" dirty="0" smtClean="0">
                <a:solidFill>
                  <a:schemeClr val="bg1"/>
                </a:solidFill>
              </a:rPr>
              <a:t>parse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so it's easy to use</a:t>
            </a:r>
          </a:p>
          <a:p>
            <a:r>
              <a:rPr lang="en-US" dirty="0" smtClean="0"/>
              <a:t>JSON </a:t>
            </a:r>
            <a:r>
              <a:rPr lang="en-US" dirty="0"/>
              <a:t>uses </a:t>
            </a:r>
            <a:r>
              <a:rPr lang="en-US" b="1" dirty="0" smtClean="0">
                <a:solidFill>
                  <a:schemeClr val="bg1"/>
                </a:solidFill>
              </a:rPr>
              <a:t>human-readable</a:t>
            </a:r>
            <a:r>
              <a:rPr lang="en-US" dirty="0" smtClean="0"/>
              <a:t> text to transmit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61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D6B1A41-BBE8-46E6-999C-E4A63ED0ADF1}"/>
              </a:ext>
            </a:extLst>
          </p:cNvPr>
          <p:cNvSpPr txBox="1"/>
          <p:nvPr/>
        </p:nvSpPr>
        <p:spPr>
          <a:xfrm>
            <a:off x="3516634" y="2219259"/>
            <a:ext cx="5312165" cy="36652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"name": </a:t>
            </a:r>
            <a:r>
              <a:rPr lang="en-US" altLang="bg-BG" sz="2800" b="1" dirty="0" smtClean="0">
                <a:latin typeface="Consolas" panose="020B0609020204030204" pitchFamily="49" charset="0"/>
              </a:rPr>
              <a:t>"Ivan",</a:t>
            </a:r>
            <a:endParaRPr lang="en-US" altLang="bg-BG" sz="2800" b="1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"age": 25,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"grades":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  </a:t>
            </a:r>
            <a:r>
              <a:rPr lang="en-US" altLang="bg-BG" sz="2800" b="1" dirty="0" smtClean="0">
                <a:latin typeface="Consolas" panose="020B0609020204030204" pitchFamily="49" charset="0"/>
              </a:rPr>
              <a:t>"</a:t>
            </a:r>
            <a:r>
              <a:rPr lang="en-US" altLang="bg-BG" sz="2800" b="1" dirty="0">
                <a:latin typeface="Consolas" panose="020B0609020204030204" pitchFamily="49" charset="0"/>
              </a:rPr>
              <a:t>Math": </a:t>
            </a:r>
            <a:r>
              <a:rPr lang="en-US" altLang="bg-BG" sz="2800" b="1" dirty="0" smtClean="0">
                <a:latin typeface="Consolas" panose="020B0609020204030204" pitchFamily="49" charset="0"/>
              </a:rPr>
              <a:t>[2.50, 3.50],</a:t>
            </a:r>
            <a:endParaRPr lang="en-US" altLang="bg-BG" sz="2800" b="1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  </a:t>
            </a:r>
            <a:r>
              <a:rPr lang="en-US" altLang="bg-BG" sz="2800" b="1" dirty="0" smtClean="0">
                <a:latin typeface="Consolas" panose="020B0609020204030204" pitchFamily="49" charset="0"/>
              </a:rPr>
              <a:t>"Chemistry": [4.50]</a:t>
            </a:r>
            <a:endParaRPr lang="en-US" altLang="bg-BG" sz="2800" b="1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bg-BG" altLang="bg-BG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xmlns="" id="{4C313026-C7BF-4E91-9C7A-F95C3BB1ED7A}"/>
              </a:ext>
            </a:extLst>
          </p:cNvPr>
          <p:cNvSpPr/>
          <p:nvPr/>
        </p:nvSpPr>
        <p:spPr bwMode="auto">
          <a:xfrm>
            <a:off x="3001652" y="1217251"/>
            <a:ext cx="2912012" cy="768161"/>
          </a:xfrm>
          <a:prstGeom prst="wedgeRoundRectCallout">
            <a:avLst>
              <a:gd name="adj1" fmla="val -20350"/>
              <a:gd name="adj2" fmla="val 783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Brackets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define a JSON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xmlns="" id="{E828CDE1-90FE-47D9-900C-398AF5093263}"/>
              </a:ext>
            </a:extLst>
          </p:cNvPr>
          <p:cNvSpPr/>
          <p:nvPr/>
        </p:nvSpPr>
        <p:spPr bwMode="auto">
          <a:xfrm>
            <a:off x="604622" y="4097227"/>
            <a:ext cx="2912012" cy="882654"/>
          </a:xfrm>
          <a:prstGeom prst="wedgeRoundRectCallout">
            <a:avLst>
              <a:gd name="adj1" fmla="val -19384"/>
              <a:gd name="adj2" fmla="val 499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Keys and values separated by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xmlns="" id="{CA508BE2-9B45-4A5E-BFE5-6E6DC09C4DA1}"/>
              </a:ext>
            </a:extLst>
          </p:cNvPr>
          <p:cNvSpPr/>
          <p:nvPr/>
        </p:nvSpPr>
        <p:spPr bwMode="auto">
          <a:xfrm>
            <a:off x="8851363" y="2656253"/>
            <a:ext cx="2912012" cy="1283677"/>
          </a:xfrm>
          <a:prstGeom prst="wedgeRoundRectCallout">
            <a:avLst>
              <a:gd name="adj1" fmla="val -21916"/>
              <a:gd name="adj2" fmla="val 501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possible to have 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nested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objects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xmlns="" id="{2B312577-13E5-4152-AFF3-459580B5D452}"/>
              </a:ext>
            </a:extLst>
          </p:cNvPr>
          <p:cNvSpPr/>
          <p:nvPr/>
        </p:nvSpPr>
        <p:spPr bwMode="auto">
          <a:xfrm>
            <a:off x="604622" y="2856765"/>
            <a:ext cx="2912012" cy="882654"/>
          </a:xfrm>
          <a:prstGeom prst="wedgeRoundRectCallout">
            <a:avLst>
              <a:gd name="adj1" fmla="val -20350"/>
              <a:gd name="adj2" fmla="val 385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Keys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</a:t>
            </a:r>
            <a:r>
              <a:rPr 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double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quotes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peech Bubble: Rectangle with Corners Rounded 5">
            <a:extLst>
              <a:ext uri="{FF2B5EF4-FFF2-40B4-BE49-F238E27FC236}">
                <a16:creationId xmlns:a16="http://schemas.microsoft.com/office/drawing/2014/main" xmlns="" id="{4C313026-C7BF-4E91-9C7A-F95C3BB1ED7A}"/>
              </a:ext>
            </a:extLst>
          </p:cNvPr>
          <p:cNvSpPr/>
          <p:nvPr/>
        </p:nvSpPr>
        <p:spPr bwMode="auto">
          <a:xfrm>
            <a:off x="8851363" y="4446018"/>
            <a:ext cx="2912012" cy="882654"/>
          </a:xfrm>
          <a:prstGeom prst="wedgeRoundRectCallout">
            <a:avLst>
              <a:gd name="adj1" fmla="val -49798"/>
              <a:gd name="adj2" fmla="val -220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JSON we can have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arrays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751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We can convert object into 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3200" dirty="0" smtClean="0"/>
              <a:t> string using </a:t>
            </a:r>
            <a:br>
              <a:rPr lang="en-US" sz="3200" dirty="0" smtClean="0"/>
            </a:br>
            <a:r>
              <a:rPr lang="en-US" sz="3200" b="1" dirty="0" err="1" smtClean="0">
                <a:latin typeface="Consolas" panose="020B0609020204030204" pitchFamily="49" charset="0"/>
              </a:rPr>
              <a:t>JSON</a:t>
            </a:r>
            <a:r>
              <a:rPr lang="en-US" sz="32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.stringify</a:t>
            </a:r>
            <a:r>
              <a:rPr lang="en-US" sz="3200" b="1" dirty="0" smtClean="0">
                <a:latin typeface="Consolas" panose="020B0609020204030204" pitchFamily="49" charset="0"/>
              </a:rPr>
              <a:t>(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  <a:r>
              <a:rPr lang="en-US" sz="3200" dirty="0" smtClean="0">
                <a:latin typeface="Consolas" panose="020B0609020204030204" pitchFamily="49" charset="0"/>
              </a:rPr>
              <a:t>)</a:t>
            </a:r>
            <a:r>
              <a:rPr lang="en-US" sz="3200" dirty="0" smtClean="0"/>
              <a:t> method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3200" dirty="0" smtClean="0"/>
              <a:t>We can convert JSON string into object using </a:t>
            </a:r>
            <a:r>
              <a:rPr lang="en-US" sz="3200" b="1" dirty="0" err="1" smtClean="0">
                <a:latin typeface="Consolas" panose="020B0609020204030204" pitchFamily="49" charset="0"/>
              </a:rPr>
              <a:t>JSON</a:t>
            </a:r>
            <a:r>
              <a:rPr lang="en-US" sz="32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32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parse</a:t>
            </a:r>
            <a:r>
              <a:rPr lang="en-US" sz="3200" dirty="0" smtClean="0">
                <a:latin typeface="Consolas" panose="020B0609020204030204" pitchFamily="49" charset="0"/>
              </a:rPr>
              <a:t>(text)</a:t>
            </a:r>
            <a:r>
              <a:rPr lang="en-US" sz="3200" dirty="0" smtClean="0"/>
              <a:t> method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CF60ADD-064D-4182-8A69-5B599DF206A0}"/>
              </a:ext>
            </a:extLst>
          </p:cNvPr>
          <p:cNvSpPr txBox="1"/>
          <p:nvPr/>
        </p:nvSpPr>
        <p:spPr>
          <a:xfrm>
            <a:off x="745342" y="2523164"/>
            <a:ext cx="649611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let text = </a:t>
            </a:r>
            <a:r>
              <a:rPr lang="en-US" altLang="bg-BG" sz="2800" b="1" dirty="0" err="1">
                <a:latin typeface="Consolas" panose="020B0609020204030204" pitchFamily="49" charset="0"/>
              </a:rPr>
              <a:t>JSON.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stringify</a:t>
            </a:r>
            <a:r>
              <a:rPr lang="en-US" altLang="bg-BG" sz="2800" b="1" dirty="0">
                <a:latin typeface="Consolas" panose="020B0609020204030204" pitchFamily="49" charset="0"/>
              </a:rPr>
              <a:t>(</a:t>
            </a:r>
            <a:r>
              <a:rPr lang="en-US" altLang="bg-BG" sz="2800" b="1" dirty="0" err="1">
                <a:latin typeface="Consolas" panose="020B0609020204030204" pitchFamily="49" charset="0"/>
              </a:rPr>
              <a:t>obj</a:t>
            </a:r>
            <a:r>
              <a:rPr lang="en-US" altLang="bg-BG" sz="2800" b="1" dirty="0" smtClean="0">
                <a:latin typeface="Consolas" panose="020B0609020204030204" pitchFamily="49" charset="0"/>
              </a:rPr>
              <a:t>);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6297E84-7452-44FF-B27D-D1938DCB58DA}"/>
              </a:ext>
            </a:extLst>
          </p:cNvPr>
          <p:cNvSpPr txBox="1"/>
          <p:nvPr/>
        </p:nvSpPr>
        <p:spPr>
          <a:xfrm>
            <a:off x="745342" y="4853160"/>
            <a:ext cx="649611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let obj = </a:t>
            </a:r>
            <a:r>
              <a:rPr lang="en-US" altLang="bg-BG" sz="2800" b="1" dirty="0" err="1">
                <a:latin typeface="Consolas" panose="020B0609020204030204" pitchFamily="49" charset="0"/>
              </a:rPr>
              <a:t>JSON.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parse</a:t>
            </a:r>
            <a:r>
              <a:rPr lang="en-US" altLang="bg-BG" sz="2800" b="1" dirty="0">
                <a:latin typeface="Consolas" panose="020B0609020204030204" pitchFamily="49" charset="0"/>
              </a:rPr>
              <a:t>(text</a:t>
            </a:r>
            <a:r>
              <a:rPr lang="en-US" altLang="bg-BG" sz="2800" b="1" dirty="0" smtClean="0">
                <a:latin typeface="Consolas" panose="020B0609020204030204" pitchFamily="49" charset="0"/>
              </a:rPr>
              <a:t>);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9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57" y="1248573"/>
            <a:ext cx="11439818" cy="2163367"/>
          </a:xfrm>
        </p:spPr>
        <p:txBody>
          <a:bodyPr>
            <a:normAutofit/>
          </a:bodyPr>
          <a:lstStyle/>
          <a:p>
            <a:r>
              <a:rPr lang="en-US" sz="3200" dirty="0"/>
              <a:t>Write a </a:t>
            </a:r>
            <a:r>
              <a:rPr lang="en-US" sz="3200" dirty="0" smtClean="0"/>
              <a:t>function, </a:t>
            </a:r>
            <a:r>
              <a:rPr lang="en-US" sz="3200" dirty="0"/>
              <a:t>that receives a string in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3200" dirty="0"/>
              <a:t> format and </a:t>
            </a:r>
            <a:br>
              <a:rPr lang="en-US" sz="3200" dirty="0"/>
            </a:br>
            <a:r>
              <a:rPr lang="en-US" sz="3200" dirty="0"/>
              <a:t>converts it to </a:t>
            </a:r>
            <a:r>
              <a:rPr lang="en-US" sz="3200" dirty="0" smtClean="0"/>
              <a:t>object</a:t>
            </a:r>
          </a:p>
          <a:p>
            <a:r>
              <a:rPr lang="en-US" sz="3200" dirty="0" smtClean="0"/>
              <a:t>Print the entries of the object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Convert to O</a:t>
            </a:r>
            <a:r>
              <a:rPr lang="en-US" dirty="0" smtClean="0"/>
              <a:t>bject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19878608-C377-4123-9548-0462AFE3A47F}"/>
              </a:ext>
            </a:extLst>
          </p:cNvPr>
          <p:cNvGrpSpPr/>
          <p:nvPr/>
        </p:nvGrpSpPr>
        <p:grpSpPr>
          <a:xfrm>
            <a:off x="1014900" y="3514877"/>
            <a:ext cx="9255435" cy="2302028"/>
            <a:chOff x="-442370" y="3156165"/>
            <a:chExt cx="8345335" cy="2302028"/>
          </a:xfrm>
        </p:grpSpPr>
        <p:sp>
          <p:nvSpPr>
            <p:cNvPr id="9" name="Text Placeholder 3">
              <a:extLst>
                <a:ext uri="{FF2B5EF4-FFF2-40B4-BE49-F238E27FC236}">
                  <a16:creationId xmlns:a16="http://schemas.microsoft.com/office/drawing/2014/main" xmlns="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-442370" y="3158351"/>
              <a:ext cx="3542230" cy="229984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lvl="0" eaLnBrk="0" latinLnBrk="0" hangingPunct="0">
                <a:spcBef>
                  <a:spcPct val="0"/>
                </a:spcBef>
                <a:buClrTx/>
                <a:buSzTx/>
              </a:pPr>
              <a:r>
                <a:rPr lang="en-US" altLang="bg-BG" sz="2800" b="0" dirty="0" smtClean="0">
                  <a:cs typeface="Courier New" panose="02070309020205020404" pitchFamily="49" charset="0"/>
                </a:rPr>
                <a:t>'</a:t>
              </a:r>
              <a:r>
                <a:rPr lang="bg-BG" altLang="bg-BG" sz="2800" dirty="0" smtClean="0">
                  <a:cs typeface="Courier New" panose="02070309020205020404" pitchFamily="49" charset="0"/>
                </a:rPr>
                <a:t>{</a:t>
              </a:r>
              <a:endParaRPr lang="en-GB" altLang="bg-BG" sz="2800" dirty="0" smtClean="0">
                <a:cs typeface="Courier New" panose="02070309020205020404" pitchFamily="49" charset="0"/>
              </a:endParaRPr>
            </a:p>
            <a:p>
              <a:pPr lvl="0" eaLnBrk="0" latinLnBrk="0" hangingPunct="0">
                <a:spcBef>
                  <a:spcPct val="0"/>
                </a:spcBef>
                <a:buClrTx/>
                <a:buSzTx/>
              </a:pPr>
              <a:r>
                <a:rPr lang="bg-BG" altLang="bg-BG" sz="2800" dirty="0" smtClean="0">
                  <a:cs typeface="Courier New" panose="02070309020205020404" pitchFamily="49" charset="0"/>
                </a:rPr>
                <a:t>"</a:t>
              </a:r>
              <a:r>
                <a:rPr lang="bg-BG" altLang="bg-BG" sz="2800" dirty="0">
                  <a:cs typeface="Courier New" panose="02070309020205020404" pitchFamily="49" charset="0"/>
                </a:rPr>
                <a:t>name": "George", "age": 40</a:t>
              </a:r>
              <a:r>
                <a:rPr lang="bg-BG" altLang="bg-BG" sz="2800" dirty="0" smtClean="0">
                  <a:cs typeface="Courier New" panose="02070309020205020404" pitchFamily="49" charset="0"/>
                </a:rPr>
                <a:t>,</a:t>
              </a:r>
              <a:r>
                <a:rPr lang="en-GB" altLang="bg-BG" sz="2800" dirty="0" smtClean="0">
                  <a:cs typeface="Courier New" panose="02070309020205020404" pitchFamily="49" charset="0"/>
                </a:rPr>
                <a:t/>
              </a:r>
              <a:br>
                <a:rPr lang="en-GB" altLang="bg-BG" sz="2800" dirty="0" smtClean="0">
                  <a:cs typeface="Courier New" panose="02070309020205020404" pitchFamily="49" charset="0"/>
                </a:rPr>
              </a:br>
              <a:r>
                <a:rPr lang="bg-BG" altLang="bg-BG" sz="2800" dirty="0" smtClean="0">
                  <a:cs typeface="Courier New" panose="02070309020205020404" pitchFamily="49" charset="0"/>
                </a:rPr>
                <a:t>"</a:t>
              </a:r>
              <a:r>
                <a:rPr lang="bg-BG" altLang="bg-BG" sz="2800" dirty="0">
                  <a:cs typeface="Courier New" panose="02070309020205020404" pitchFamily="49" charset="0"/>
                </a:rPr>
                <a:t>town": "</a:t>
              </a:r>
              <a:r>
                <a:rPr lang="bg-BG" altLang="bg-BG" sz="2800" dirty="0" smtClean="0">
                  <a:cs typeface="Courier New" panose="02070309020205020404" pitchFamily="49" charset="0"/>
                </a:rPr>
                <a:t>Sofia“</a:t>
              </a:r>
              <a:endParaRPr lang="en-GB" altLang="bg-BG" sz="2800" dirty="0" smtClean="0">
                <a:cs typeface="Courier New" panose="02070309020205020404" pitchFamily="49" charset="0"/>
              </a:endParaRPr>
            </a:p>
            <a:p>
              <a:pPr lvl="0" eaLnBrk="0" latinLnBrk="0" hangingPunct="0">
                <a:spcBef>
                  <a:spcPct val="0"/>
                </a:spcBef>
                <a:buClrTx/>
                <a:buSzTx/>
              </a:pPr>
              <a:r>
                <a:rPr lang="bg-BG" altLang="bg-BG" sz="2800" dirty="0" smtClean="0">
                  <a:cs typeface="Courier New" panose="02070309020205020404" pitchFamily="49" charset="0"/>
                </a:rPr>
                <a:t>}</a:t>
              </a:r>
              <a:r>
                <a:rPr lang="en-US" altLang="bg-BG" sz="2800" dirty="0" smtClean="0">
                  <a:cs typeface="Courier New" panose="02070309020205020404" pitchFamily="49" charset="0"/>
                </a:rPr>
                <a:t>'</a:t>
              </a:r>
              <a:endParaRPr lang="bg-BG" altLang="bg-BG" sz="5400" dirty="0"/>
            </a:p>
          </p:txBody>
        </p:sp>
        <p:sp>
          <p:nvSpPr>
            <p:cNvPr id="12" name="Text Placeholder 3">
              <a:extLst>
                <a:ext uri="{FF2B5EF4-FFF2-40B4-BE49-F238E27FC236}">
                  <a16:creationId xmlns:a16="http://schemas.microsoft.com/office/drawing/2014/main" xmlns="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4852764" y="3156165"/>
              <a:ext cx="3050201" cy="230202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800" dirty="0"/>
                <a:t>name: George</a:t>
              </a:r>
            </a:p>
            <a:p>
              <a:r>
                <a:rPr lang="en-US" sz="2800" dirty="0"/>
                <a:t>age: 40</a:t>
              </a:r>
            </a:p>
            <a:p>
              <a:r>
                <a:rPr lang="en-US" sz="2800" dirty="0"/>
                <a:t>town: Sofia</a:t>
              </a:r>
              <a:endParaRPr lang="bg-BG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" name="Right Arrow 2"/>
          <p:cNvSpPr/>
          <p:nvPr/>
        </p:nvSpPr>
        <p:spPr bwMode="auto">
          <a:xfrm>
            <a:off x="5397910" y="4188542"/>
            <a:ext cx="1052495" cy="66367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403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5" y="1248775"/>
            <a:ext cx="8182463" cy="5472699"/>
          </a:xfrm>
        </p:spPr>
        <p:txBody>
          <a:bodyPr>
            <a:no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600" dirty="0" smtClean="0"/>
              <a:t>Objects</a:t>
            </a:r>
            <a:endParaRPr lang="en-US" sz="3600" dirty="0"/>
          </a:p>
          <a:p>
            <a:pPr marL="933139" lvl="1" indent="-457200">
              <a:lnSpc>
                <a:spcPts val="4000"/>
              </a:lnSpc>
            </a:pPr>
            <a:r>
              <a:rPr lang="en-US" sz="3600" dirty="0" smtClean="0"/>
              <a:t>Definition, properties and methods</a:t>
            </a:r>
            <a:endParaRPr lang="en-US" sz="3600" dirty="0"/>
          </a:p>
          <a:p>
            <a:pPr marL="933139" lvl="1" indent="-457200">
              <a:lnSpc>
                <a:spcPts val="4000"/>
              </a:lnSpc>
            </a:pPr>
            <a:r>
              <a:rPr lang="en-US" sz="3600" dirty="0"/>
              <a:t>Object </a:t>
            </a:r>
            <a:r>
              <a:rPr lang="en-US" sz="3600" dirty="0" smtClean="0"/>
              <a:t>methods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sz="3600" dirty="0" smtClean="0"/>
              <a:t>Iterate </a:t>
            </a:r>
            <a:r>
              <a:rPr lang="en-US" sz="3600" dirty="0"/>
              <a:t>o</a:t>
            </a:r>
            <a:r>
              <a:rPr lang="en-US" sz="3600" dirty="0" smtClean="0"/>
              <a:t>ver </a:t>
            </a:r>
            <a:r>
              <a:rPr lang="en-US" sz="3600" dirty="0"/>
              <a:t>Object Keys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600" dirty="0" smtClean="0"/>
              <a:t>JSON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600" dirty="0" smtClean="0"/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57" y="1248573"/>
            <a:ext cx="11439818" cy="1846319"/>
          </a:xfrm>
        </p:spPr>
        <p:txBody>
          <a:bodyPr>
            <a:noAutofit/>
          </a:bodyPr>
          <a:lstStyle/>
          <a:p>
            <a:r>
              <a:rPr lang="en-US" sz="3200" dirty="0" smtClean="0"/>
              <a:t>Use </a:t>
            </a:r>
            <a:r>
              <a:rPr lang="en-US" sz="32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JSON.parse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method </a:t>
            </a:r>
            <a:r>
              <a:rPr lang="en-US" sz="3200" dirty="0" smtClean="0"/>
              <a:t>to parse JSON string to an object</a:t>
            </a:r>
          </a:p>
          <a:p>
            <a:r>
              <a:rPr lang="en-US" sz="3200" dirty="0" smtClean="0"/>
              <a:t>Use </a:t>
            </a:r>
            <a:r>
              <a:rPr lang="en-US" sz="32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Object.entries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 smtClean="0"/>
              <a:t> method to get object's properties </a:t>
            </a:r>
            <a:br>
              <a:rPr lang="en-US" sz="3200" dirty="0" smtClean="0"/>
            </a:br>
            <a:r>
              <a:rPr lang="en-US" sz="3200" dirty="0" smtClean="0"/>
              <a:t>names and values</a:t>
            </a:r>
          </a:p>
          <a:p>
            <a:r>
              <a:rPr lang="en-US" sz="3200" dirty="0"/>
              <a:t>Loop through the entries and print them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Tips: </a:t>
            </a:r>
            <a:r>
              <a:rPr lang="en-US" dirty="0"/>
              <a:t>Convert to O</a:t>
            </a:r>
            <a:r>
              <a:rPr lang="en-US" dirty="0" smtClean="0"/>
              <a:t>bject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AA06AEF-4104-4507-B234-EE80A2CC2FC8}"/>
              </a:ext>
            </a:extLst>
          </p:cNvPr>
          <p:cNvSpPr txBox="1"/>
          <p:nvPr/>
        </p:nvSpPr>
        <p:spPr>
          <a:xfrm>
            <a:off x="1283204" y="4206914"/>
            <a:ext cx="9520523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GB" altLang="bg-BG" sz="28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objConverter</a:t>
            </a:r>
            <a:r>
              <a:rPr lang="bg-BG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(json)</a:t>
            </a:r>
            <a:r>
              <a:rPr lang="en-US" sz="2800" dirty="0"/>
              <a:t> </a:t>
            </a:r>
            <a:r>
              <a:rPr lang="bg-BG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8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GB" altLang="bg-BG" sz="28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TODO:</a:t>
            </a:r>
            <a:r>
              <a:rPr lang="en-US" altLang="bg-BG" sz="28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Use the tips to write the function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45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/>
              <a:t>Convert to O</a:t>
            </a:r>
            <a:r>
              <a:rPr lang="en-US" dirty="0" smtClean="0"/>
              <a:t>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AA06AEF-4104-4507-B234-EE80A2CC2FC8}"/>
              </a:ext>
            </a:extLst>
          </p:cNvPr>
          <p:cNvSpPr txBox="1"/>
          <p:nvPr/>
        </p:nvSpPr>
        <p:spPr>
          <a:xfrm>
            <a:off x="1340655" y="1413631"/>
            <a:ext cx="8937201" cy="40960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GB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objConverter</a:t>
            </a:r>
            <a:r>
              <a:rPr lang="bg-BG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(json)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let person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n-US" altLang="bg-BG" sz="28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JSON.</a:t>
            </a:r>
            <a:r>
              <a:rPr lang="en-US" altLang="bg-BG" sz="2800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parse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8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json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bg-BG" sz="2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let entries = Object.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entries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(person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bg-BG" sz="2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for (let [key, value] of entries)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console.log(`${key}: ${value}`);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xmlns="" id="{8CDD8CC9-E751-4382-AC32-D4404C67023E}"/>
              </a:ext>
            </a:extLst>
          </p:cNvPr>
          <p:cNvSpPr txBox="1"/>
          <p:nvPr/>
        </p:nvSpPr>
        <p:spPr>
          <a:xfrm>
            <a:off x="642281" y="6305931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here: </a:t>
            </a:r>
            <a:r>
              <a:rPr lang="en-US" sz="2000" dirty="0" smtClean="0">
                <a:solidFill>
                  <a:srgbClr val="234465"/>
                </a:solidFill>
                <a:hlinkClick r:id="rId2"/>
              </a:rPr>
              <a:t>https://judge.softuni.bg/Contests/1323</a:t>
            </a:r>
            <a:endParaRPr lang="en-US" sz="2000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99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57" y="1248573"/>
            <a:ext cx="11439818" cy="2163367"/>
          </a:xfrm>
        </p:spPr>
        <p:txBody>
          <a:bodyPr>
            <a:noAutofit/>
          </a:bodyPr>
          <a:lstStyle/>
          <a:p>
            <a:r>
              <a:rPr lang="en-US" sz="3200" dirty="0"/>
              <a:t>Write a </a:t>
            </a:r>
            <a:r>
              <a:rPr lang="en-US" sz="3200" dirty="0">
                <a:latin typeface="+mj-lt"/>
              </a:rPr>
              <a:t>function</a:t>
            </a:r>
            <a:r>
              <a:rPr lang="en-US" sz="3200" dirty="0"/>
              <a:t> that </a:t>
            </a:r>
            <a:r>
              <a:rPr lang="en-US" sz="3200" dirty="0" smtClean="0"/>
              <a:t>receives </a:t>
            </a:r>
            <a:r>
              <a:rPr lang="en-US" sz="3200" dirty="0" smtClean="0">
                <a:latin typeface="+mj-lt"/>
              </a:rPr>
              <a:t>first name, last name, </a:t>
            </a:r>
            <a:br>
              <a:rPr lang="en-US" sz="3200" dirty="0" smtClean="0">
                <a:latin typeface="+mj-lt"/>
              </a:rPr>
            </a:br>
            <a:r>
              <a:rPr lang="en-US" sz="3200" dirty="0" smtClean="0">
                <a:latin typeface="+mj-lt"/>
              </a:rPr>
              <a:t>hair color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/>
              <a:t>and sets them to an object</a:t>
            </a:r>
          </a:p>
          <a:p>
            <a:r>
              <a:rPr lang="en-US" sz="3200" dirty="0" smtClean="0"/>
              <a:t>Convert the object to 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3200" b="1" dirty="0" smtClean="0">
                <a:solidFill>
                  <a:schemeClr val="bg1"/>
                </a:solidFill>
              </a:rPr>
              <a:t> string</a:t>
            </a:r>
            <a:r>
              <a:rPr lang="en-US" sz="3200" dirty="0" smtClean="0"/>
              <a:t> and print it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Convert to </a:t>
            </a:r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19878608-C377-4123-9548-0462AFE3A47F}"/>
              </a:ext>
            </a:extLst>
          </p:cNvPr>
          <p:cNvGrpSpPr/>
          <p:nvPr/>
        </p:nvGrpSpPr>
        <p:grpSpPr>
          <a:xfrm>
            <a:off x="440758" y="4339744"/>
            <a:ext cx="11322618" cy="1253402"/>
            <a:chOff x="689065" y="3737143"/>
            <a:chExt cx="8961340" cy="1253402"/>
          </a:xfrm>
        </p:grpSpPr>
        <p:sp>
          <p:nvSpPr>
            <p:cNvPr id="9" name="Text Placeholder 3">
              <a:extLst>
                <a:ext uri="{FF2B5EF4-FFF2-40B4-BE49-F238E27FC236}">
                  <a16:creationId xmlns:a16="http://schemas.microsoft.com/office/drawing/2014/main" xmlns="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5137702" y="3737143"/>
              <a:ext cx="4512703" cy="125340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lvl="0" eaLnBrk="0" latinLnBrk="0" hangingPunct="0">
                <a:spcBef>
                  <a:spcPct val="0"/>
                </a:spcBef>
                <a:buClrTx/>
                <a:buSzTx/>
              </a:pPr>
              <a:r>
                <a:rPr lang="bg-BG" altLang="bg-BG" dirty="0" smtClean="0">
                  <a:cs typeface="Courier New" panose="02070309020205020404" pitchFamily="49" charset="0"/>
                </a:rPr>
                <a:t>{"</a:t>
              </a:r>
              <a:r>
                <a:rPr lang="en-US" altLang="bg-BG" dirty="0" err="1" smtClean="0">
                  <a:cs typeface="Courier New" panose="02070309020205020404" pitchFamily="49" charset="0"/>
                </a:rPr>
                <a:t>first</a:t>
              </a:r>
              <a:r>
                <a:rPr lang="en-US" altLang="bg-BG" dirty="0" err="1">
                  <a:cs typeface="Courier New" panose="02070309020205020404" pitchFamily="49" charset="0"/>
                </a:rPr>
                <a:t>N</a:t>
              </a:r>
              <a:r>
                <a:rPr lang="bg-BG" altLang="bg-BG" dirty="0" smtClean="0">
                  <a:cs typeface="Courier New" panose="02070309020205020404" pitchFamily="49" charset="0"/>
                </a:rPr>
                <a:t>ame</a:t>
              </a:r>
              <a:r>
                <a:rPr lang="bg-BG" altLang="bg-BG" dirty="0">
                  <a:cs typeface="Courier New" panose="02070309020205020404" pitchFamily="49" charset="0"/>
                </a:rPr>
                <a:t>": "George", </a:t>
              </a:r>
              <a:r>
                <a:rPr lang="bg-BG" altLang="bg-BG" dirty="0" smtClean="0">
                  <a:cs typeface="Courier New" panose="02070309020205020404" pitchFamily="49" charset="0"/>
                </a:rPr>
                <a:t>"</a:t>
              </a:r>
              <a:r>
                <a:rPr lang="en-US" altLang="bg-BG" dirty="0" smtClean="0">
                  <a:cs typeface="Courier New" panose="02070309020205020404" pitchFamily="49" charset="0"/>
                </a:rPr>
                <a:t>lastName</a:t>
              </a:r>
              <a:r>
                <a:rPr lang="bg-BG" altLang="bg-BG" dirty="0" smtClean="0">
                  <a:cs typeface="Courier New" panose="02070309020205020404" pitchFamily="49" charset="0"/>
                </a:rPr>
                <a:t>": </a:t>
              </a:r>
              <a:r>
                <a:rPr lang="en-US" altLang="bg-BG" dirty="0" smtClean="0">
                  <a:cs typeface="Courier New" panose="02070309020205020404" pitchFamily="49" charset="0"/>
                </a:rPr>
                <a:t>"Jones"</a:t>
              </a:r>
              <a:r>
                <a:rPr lang="bg-BG" altLang="bg-BG" dirty="0" smtClean="0">
                  <a:cs typeface="Courier New" panose="02070309020205020404" pitchFamily="49" charset="0"/>
                </a:rPr>
                <a:t>, "</a:t>
              </a:r>
              <a:r>
                <a:rPr lang="en-US" altLang="bg-BG" dirty="0" smtClean="0">
                  <a:cs typeface="Courier New" panose="02070309020205020404" pitchFamily="49" charset="0"/>
                </a:rPr>
                <a:t>hairColor</a:t>
              </a:r>
              <a:r>
                <a:rPr lang="bg-BG" altLang="bg-BG" dirty="0" smtClean="0">
                  <a:cs typeface="Courier New" panose="02070309020205020404" pitchFamily="49" charset="0"/>
                </a:rPr>
                <a:t>": "</a:t>
              </a:r>
              <a:r>
                <a:rPr lang="en-US" altLang="bg-BG" dirty="0" smtClean="0">
                  <a:cs typeface="Courier New" panose="02070309020205020404" pitchFamily="49" charset="0"/>
                </a:rPr>
                <a:t>Brown</a:t>
              </a:r>
              <a:r>
                <a:rPr lang="bg-BG" altLang="bg-BG" dirty="0" smtClean="0">
                  <a:cs typeface="Courier New" panose="02070309020205020404" pitchFamily="49" charset="0"/>
                </a:rPr>
                <a:t>"}</a:t>
              </a:r>
              <a:endParaRPr lang="bg-BG" altLang="bg-BG" dirty="0"/>
            </a:p>
          </p:txBody>
        </p:sp>
        <p:sp>
          <p:nvSpPr>
            <p:cNvPr id="12" name="Text Placeholder 3">
              <a:extLst>
                <a:ext uri="{FF2B5EF4-FFF2-40B4-BE49-F238E27FC236}">
                  <a16:creationId xmlns:a16="http://schemas.microsoft.com/office/drawing/2014/main" xmlns="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689065" y="3737143"/>
              <a:ext cx="2405912" cy="124972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dirty="0" smtClean="0"/>
                <a:t>'George',</a:t>
              </a:r>
              <a:br>
                <a:rPr lang="en-US" dirty="0" smtClean="0"/>
              </a:br>
              <a:r>
                <a:rPr lang="en-US" dirty="0" smtClean="0"/>
                <a:t>'Jones',</a:t>
              </a:r>
            </a:p>
            <a:p>
              <a:r>
                <a:rPr lang="en-US" dirty="0" smtClean="0"/>
                <a:t>'Brown'</a:t>
              </a:r>
              <a:endParaRPr lang="bg-BG" dirty="0"/>
            </a:p>
          </p:txBody>
        </p:sp>
      </p:grpSp>
      <p:sp>
        <p:nvSpPr>
          <p:cNvPr id="3" name="Right Arrow 2"/>
          <p:cNvSpPr/>
          <p:nvPr/>
        </p:nvSpPr>
        <p:spPr bwMode="auto">
          <a:xfrm>
            <a:off x="4256271" y="4750755"/>
            <a:ext cx="1029669" cy="42770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449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57" y="1255766"/>
            <a:ext cx="11439818" cy="2512473"/>
          </a:xfrm>
        </p:spPr>
        <p:txBody>
          <a:bodyPr>
            <a:noAutofit/>
          </a:bodyPr>
          <a:lstStyle/>
          <a:p>
            <a:r>
              <a:rPr lang="en-US" sz="3200" dirty="0" smtClean="0"/>
              <a:t>Create an </a:t>
            </a:r>
            <a:r>
              <a:rPr lang="en-US" sz="3200" dirty="0" smtClean="0">
                <a:latin typeface="+mj-lt"/>
              </a:rPr>
              <a:t>object</a:t>
            </a:r>
            <a:r>
              <a:rPr lang="en-US" sz="3200" dirty="0" smtClean="0"/>
              <a:t> with the given input</a:t>
            </a:r>
          </a:p>
          <a:p>
            <a:r>
              <a:rPr lang="en-US" sz="3200" dirty="0" smtClean="0"/>
              <a:t>Use 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JSON.stringify()</a:t>
            </a:r>
            <a:r>
              <a:rPr lang="en-US" sz="3200" dirty="0" smtClean="0"/>
              <a:t> method to parse object to JSON string </a:t>
            </a:r>
          </a:p>
          <a:p>
            <a:r>
              <a:rPr lang="en-US" sz="3200" dirty="0" smtClean="0"/>
              <a:t>Keep in mind that the property name in the JSON string will be </a:t>
            </a:r>
            <a:br>
              <a:rPr lang="en-US" sz="3200" dirty="0" smtClean="0"/>
            </a:br>
            <a:r>
              <a:rPr lang="en-US" sz="3200" b="1" dirty="0" smtClean="0">
                <a:solidFill>
                  <a:schemeClr val="bg1"/>
                </a:solidFill>
              </a:rPr>
              <a:t>exactly</a:t>
            </a:r>
            <a:r>
              <a:rPr lang="en-US" sz="3200" dirty="0" smtClean="0"/>
              <a:t> </a:t>
            </a:r>
            <a:r>
              <a:rPr lang="en-US" sz="3200" b="1" dirty="0" smtClean="0">
                <a:solidFill>
                  <a:schemeClr val="bg1"/>
                </a:solidFill>
              </a:rPr>
              <a:t>the same</a:t>
            </a:r>
            <a:r>
              <a:rPr lang="en-US" sz="3200" dirty="0" smtClean="0"/>
              <a:t> as the property name in the 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Tips: </a:t>
            </a:r>
            <a:r>
              <a:rPr lang="en-US" dirty="0"/>
              <a:t>Convert to </a:t>
            </a:r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AA06AEF-4104-4507-B234-EE80A2CC2FC8}"/>
              </a:ext>
            </a:extLst>
          </p:cNvPr>
          <p:cNvSpPr txBox="1"/>
          <p:nvPr/>
        </p:nvSpPr>
        <p:spPr>
          <a:xfrm>
            <a:off x="1233092" y="4040601"/>
            <a:ext cx="8933266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bg-BG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solve(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name, lastName, </a:t>
            </a:r>
            <a:r>
              <a:rPr lang="en-US" altLang="bg-BG" sz="28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hairColor</a:t>
            </a:r>
            <a:r>
              <a:rPr lang="bg-BG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){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8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GB" altLang="bg-BG" sz="28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TODO:</a:t>
            </a:r>
            <a:r>
              <a:rPr lang="en-US" altLang="bg-BG" sz="28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Use the tips and write the code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44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/>
              <a:t>Convert to </a:t>
            </a:r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AA06AEF-4104-4507-B234-EE80A2CC2FC8}"/>
              </a:ext>
            </a:extLst>
          </p:cNvPr>
          <p:cNvSpPr txBox="1"/>
          <p:nvPr/>
        </p:nvSpPr>
        <p:spPr>
          <a:xfrm>
            <a:off x="648219" y="1371601"/>
            <a:ext cx="10918193" cy="36652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8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convertJSON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8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firstName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, lastName,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hairColor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let person =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</a:t>
            </a:r>
            <a:r>
              <a:rPr lang="en-US" altLang="bg-BG" sz="28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firstName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bg-BG" sz="28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lastName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bg-BG" sz="28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hairColor</a:t>
            </a:r>
            <a:endParaRPr lang="en-US" altLang="bg-BG" sz="2800" b="1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};</a:t>
            </a:r>
            <a:endParaRPr lang="en-US" altLang="bg-BG" sz="2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console.log(</a:t>
            </a:r>
            <a:r>
              <a:rPr lang="en-US" altLang="bg-BG" sz="28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JSON.</a:t>
            </a:r>
            <a:r>
              <a:rPr lang="en-US" altLang="bg-BG" sz="2800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stringify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(person));</a:t>
            </a:r>
            <a:endParaRPr lang="en-US" altLang="bg-BG" sz="2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xmlns="" id="{8CDD8CC9-E751-4382-AC32-D4404C67023E}"/>
              </a:ext>
            </a:extLst>
          </p:cNvPr>
          <p:cNvSpPr txBox="1"/>
          <p:nvPr/>
        </p:nvSpPr>
        <p:spPr>
          <a:xfrm>
            <a:off x="648219" y="6317807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here: </a:t>
            </a:r>
            <a:r>
              <a:rPr lang="en-US" sz="2000" dirty="0" smtClean="0">
                <a:solidFill>
                  <a:srgbClr val="234465"/>
                </a:solidFill>
                <a:hlinkClick r:id="rId2"/>
              </a:rPr>
              <a:t>https://judge.softuni.bg/Contests/1323</a:t>
            </a:r>
            <a:endParaRPr lang="en-US" sz="2000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48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 smtClean="0"/>
              <a:t>Object Models</a:t>
            </a:r>
            <a:endParaRPr lang="en-US" b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165" y="1256094"/>
            <a:ext cx="2543669" cy="277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/>
              <a:t>are C</a:t>
            </a:r>
            <a:r>
              <a:rPr lang="en-US" smtClean="0"/>
              <a:t>lasses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Extensible program-code-template for creating    </a:t>
            </a:r>
            <a:br>
              <a:rPr lang="en-US" dirty="0"/>
            </a:br>
            <a:r>
              <a:rPr lang="en-US" dirty="0">
                <a:latin typeface="+mj-lt"/>
              </a:rPr>
              <a:t>objects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Provides </a:t>
            </a:r>
            <a:r>
              <a:rPr lang="en-US" b="1" dirty="0">
                <a:solidFill>
                  <a:schemeClr val="bg1"/>
                </a:solidFill>
              </a:rPr>
              <a:t>initial values </a:t>
            </a:r>
            <a:r>
              <a:rPr lang="en-US" dirty="0"/>
              <a:t>for the state of an object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An object created by the class pattern is called an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instance </a:t>
            </a:r>
            <a:r>
              <a:rPr lang="en-US" dirty="0"/>
              <a:t>of that </a:t>
            </a:r>
            <a:r>
              <a:rPr lang="en-US" dirty="0" smtClean="0"/>
              <a:t>class</a:t>
            </a: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A class has a 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constructor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- </a:t>
            </a:r>
            <a:r>
              <a:rPr lang="en-US" dirty="0"/>
              <a:t>subroutine called to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create </a:t>
            </a:r>
            <a:r>
              <a:rPr lang="en-US" dirty="0"/>
              <a:t>an </a:t>
            </a:r>
            <a:r>
              <a:rPr lang="en-US" dirty="0" smtClean="0"/>
              <a:t>object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 smtClean="0"/>
              <a:t>It </a:t>
            </a:r>
            <a:r>
              <a:rPr lang="en-US" dirty="0"/>
              <a:t>prepares the new object for use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2800" dirty="0" smtClean="0"/>
              <a:t> 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Declaration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89239" y="3131152"/>
            <a:ext cx="4846913" cy="2354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class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Student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800" b="1" noProof="1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constructor</a:t>
            </a:r>
            <a:r>
              <a:rPr lang="en-US" sz="28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(name)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    this.name = name;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 }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7" name="Speech Bubble: Rectangle with Corners Rounded 5">
            <a:extLst>
              <a:ext uri="{FF2B5EF4-FFF2-40B4-BE49-F238E27FC236}">
                <a16:creationId xmlns:a16="http://schemas.microsoft.com/office/drawing/2014/main" xmlns="" id="{4C313026-C7BF-4E91-9C7A-F95C3BB1ED7A}"/>
              </a:ext>
            </a:extLst>
          </p:cNvPr>
          <p:cNvSpPr/>
          <p:nvPr/>
        </p:nvSpPr>
        <p:spPr bwMode="auto">
          <a:xfrm>
            <a:off x="417306" y="1727520"/>
            <a:ext cx="7492621" cy="1055385"/>
          </a:xfrm>
          <a:prstGeom prst="wedgeRoundRectCallout">
            <a:avLst>
              <a:gd name="adj1" fmla="val -13146"/>
              <a:gd name="adj2" fmla="val 724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declare a class we use the 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class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 with the name of the class.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peech Bubble: Rectangle with Corners Rounded 5">
            <a:extLst>
              <a:ext uri="{FF2B5EF4-FFF2-40B4-BE49-F238E27FC236}">
                <a16:creationId xmlns:a16="http://schemas.microsoft.com/office/drawing/2014/main" xmlns="" id="{4C313026-C7BF-4E91-9C7A-F95C3BB1ED7A}"/>
              </a:ext>
            </a:extLst>
          </p:cNvPr>
          <p:cNvSpPr/>
          <p:nvPr/>
        </p:nvSpPr>
        <p:spPr bwMode="auto">
          <a:xfrm>
            <a:off x="7909927" y="3314299"/>
            <a:ext cx="3724690" cy="2150257"/>
          </a:xfrm>
          <a:prstGeom prst="wedgeRoundRectCallout">
            <a:avLst>
              <a:gd name="adj1" fmla="val -64568"/>
              <a:gd name="adj2" fmla="val -215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constructor</a:t>
            </a:r>
            <a:r>
              <a:rPr 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special method for creating and initializing an object</a:t>
            </a:r>
            <a:r>
              <a:rPr lang="en-US" dirty="0"/>
              <a:t> 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706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 smtClean="0"/>
              <a:t>Creating a </a:t>
            </a:r>
            <a:r>
              <a:rPr lang="en-US" sz="3200" dirty="0" smtClean="0">
                <a:latin typeface="+mj-lt"/>
              </a:rPr>
              <a:t>class</a:t>
            </a:r>
            <a:r>
              <a:rPr lang="en-US" sz="3200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400" dirty="0" smtClean="0"/>
          </a:p>
          <a:p>
            <a:r>
              <a:rPr lang="en-US" sz="3200" dirty="0" smtClean="0"/>
              <a:t>Creating an </a:t>
            </a:r>
            <a:r>
              <a:rPr lang="en-US" sz="3200" b="1" dirty="0" smtClean="0">
                <a:solidFill>
                  <a:schemeClr val="bg1"/>
                </a:solidFill>
              </a:rPr>
              <a:t>instance</a:t>
            </a:r>
            <a:r>
              <a:rPr lang="en-US" sz="3200" dirty="0" smtClean="0"/>
              <a:t> of the class: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Example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08548" y="1778881"/>
            <a:ext cx="5775638" cy="28069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class Student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8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constructor(name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, grade)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this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.name = </a:t>
            </a:r>
            <a:r>
              <a:rPr lang="en-US" sz="28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name;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this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.grade = </a:t>
            </a:r>
            <a:r>
              <a:rPr lang="en-US" sz="28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grade;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B1D2B18-611B-4484-845E-2D7A7CAF3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051" y="5666737"/>
            <a:ext cx="8245220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let student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new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Student('Peter', 5.50</a:t>
            </a:r>
            <a:r>
              <a:rPr lang="en-US" sz="28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707052" y="2085114"/>
            <a:ext cx="4145168" cy="2280410"/>
          </a:xfrm>
          <a:prstGeom prst="wedgeRoundRectCallout">
            <a:avLst>
              <a:gd name="adj1" fmla="val 59665"/>
              <a:gd name="adj2" fmla="val -247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</a:t>
            </a:r>
            <a:r>
              <a: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keyword is used to set a property of the objects to a given 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349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Classes can also have functions as property, called </a:t>
            </a:r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methods</a:t>
            </a:r>
            <a:r>
              <a:rPr lang="en-US" sz="3200" dirty="0" smtClean="0"/>
              <a:t>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in a </a:t>
            </a:r>
            <a:r>
              <a:rPr lang="en-US" dirty="0"/>
              <a:t>C</a:t>
            </a:r>
            <a:r>
              <a:rPr lang="en-US" dirty="0" smtClean="0"/>
              <a:t>lass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47695" y="1801317"/>
            <a:ext cx="5721886" cy="4595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class Dog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constructor()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this.speak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=&gt;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  console.log('Woof</a:t>
            </a:r>
            <a:r>
              <a:rPr lang="en-US" sz="28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');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}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  <a:p>
            <a:pPr latinLnBrk="1">
              <a:lnSpc>
                <a:spcPct val="105000"/>
              </a:lnSpc>
            </a:pP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let dog = new Dog</a:t>
            </a:r>
            <a:r>
              <a:rPr lang="en-US" sz="28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();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dog.speak</a:t>
            </a:r>
            <a:r>
              <a:rPr lang="en-US" sz="28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(); </a:t>
            </a:r>
            <a:r>
              <a:rPr lang="en-US" sz="2800" b="1" i="1" noProof="1" smtClean="0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Woof</a:t>
            </a:r>
            <a:endParaRPr lang="en-US" sz="2800" b="1" i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6846562" y="4348494"/>
            <a:ext cx="3628103" cy="1444577"/>
          </a:xfrm>
          <a:prstGeom prst="wedgeRoundRectCallout">
            <a:avLst>
              <a:gd name="adj1" fmla="val -74086"/>
              <a:gd name="adj2" fmla="val 400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access the method as a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regular property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827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9600" b="1" u="sng" dirty="0">
                <a:solidFill>
                  <a:schemeClr val="bg1"/>
                </a:solidFill>
              </a:rPr>
              <a:t>sli.do</a:t>
            </a:r>
            <a:endParaRPr lang="bg-BG" sz="80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</a:t>
            </a:r>
            <a:r>
              <a:rPr lang="en-GB" sz="11500" b="1" dirty="0" smtClean="0"/>
              <a:t>fund-js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08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934190" cy="566187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Write a </a:t>
            </a:r>
            <a:r>
              <a:rPr lang="en-US" sz="2800" dirty="0" smtClean="0">
                <a:latin typeface="+mj-lt"/>
              </a:rPr>
              <a:t>function</a:t>
            </a:r>
            <a:r>
              <a:rPr lang="en-US" sz="2800" dirty="0" smtClean="0"/>
              <a:t> that receives </a:t>
            </a:r>
            <a:r>
              <a:rPr lang="en-US" sz="2800" b="1" dirty="0" smtClean="0">
                <a:solidFill>
                  <a:schemeClr val="bg1"/>
                </a:solidFill>
              </a:rPr>
              <a:t>array of strings </a:t>
            </a:r>
            <a:r>
              <a:rPr lang="en-US" sz="2800" dirty="0" smtClean="0"/>
              <a:t>in the following format:</a:t>
            </a:r>
            <a:br>
              <a:rPr lang="en-US" sz="2800" dirty="0" smtClean="0"/>
            </a:br>
            <a:r>
              <a:rPr lang="en-US" sz="2800" b="1" dirty="0" smtClean="0">
                <a:latin typeface="Consolas" panose="020B0609020204030204" pitchFamily="49" charset="0"/>
              </a:rPr>
              <a:t>'{</a:t>
            </a:r>
            <a:r>
              <a:rPr 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cat name</a:t>
            </a:r>
            <a:r>
              <a:rPr lang="en-US" sz="2800" b="1" dirty="0" smtClean="0">
                <a:latin typeface="Consolas" panose="020B0609020204030204" pitchFamily="49" charset="0"/>
              </a:rPr>
              <a:t>} {</a:t>
            </a:r>
            <a:r>
              <a:rPr 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r>
              <a:rPr lang="en-US" sz="2800" b="1" dirty="0" smtClean="0">
                <a:latin typeface="Consolas" panose="020B0609020204030204" pitchFamily="49" charset="0"/>
              </a:rPr>
              <a:t>}'</a:t>
            </a:r>
          </a:p>
          <a:p>
            <a:r>
              <a:rPr lang="en-US" sz="2800" dirty="0" smtClean="0"/>
              <a:t>Create a </a:t>
            </a:r>
            <a:r>
              <a:rPr lang="en-US" sz="2800" dirty="0" smtClean="0">
                <a:latin typeface="+mj-lt"/>
              </a:rPr>
              <a:t>class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Cat</a:t>
            </a:r>
            <a:r>
              <a:rPr lang="en-US" sz="2800" dirty="0" smtClean="0"/>
              <a:t> that receives the </a:t>
            </a:r>
            <a:r>
              <a:rPr lang="en-US" sz="2800" b="1" dirty="0" smtClean="0">
                <a:solidFill>
                  <a:schemeClr val="bg1"/>
                </a:solidFill>
              </a:rPr>
              <a:t>name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/>
              <a:t>and the </a:t>
            </a:r>
            <a:r>
              <a:rPr lang="en-US" sz="2800" b="1" dirty="0" smtClean="0">
                <a:solidFill>
                  <a:schemeClr val="bg1"/>
                </a:solidFill>
              </a:rPr>
              <a:t>age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/>
              <a:t>parsed from the input</a:t>
            </a:r>
          </a:p>
          <a:p>
            <a:r>
              <a:rPr lang="en-US" sz="2800" dirty="0" smtClean="0"/>
              <a:t>It should also have a function named </a:t>
            </a:r>
            <a:r>
              <a:rPr 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meow()</a:t>
            </a:r>
            <a:r>
              <a:rPr lang="en-US" sz="2800" dirty="0" smtClean="0"/>
              <a:t> that will print </a:t>
            </a:r>
            <a:br>
              <a:rPr lang="en-US" sz="2800" dirty="0" smtClean="0"/>
            </a:br>
            <a:r>
              <a:rPr lang="en-US" sz="2800" b="1" dirty="0" smtClean="0">
                <a:latin typeface="Consolas" panose="020B0609020204030204" pitchFamily="49" charset="0"/>
              </a:rPr>
              <a:t>"{</a:t>
            </a:r>
            <a:r>
              <a:rPr 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cat name</a:t>
            </a:r>
            <a:r>
              <a:rPr lang="en-US" sz="2800" b="1" dirty="0" smtClean="0">
                <a:latin typeface="Consolas" panose="020B0609020204030204" pitchFamily="49" charset="0"/>
              </a:rPr>
              <a:t>}</a:t>
            </a:r>
            <a:r>
              <a:rPr 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age </a:t>
            </a:r>
            <a:r>
              <a:rPr lang="en-US" sz="2800" b="1" dirty="0" smtClean="0">
                <a:latin typeface="Consolas" panose="020B0609020204030204" pitchFamily="49" charset="0"/>
              </a:rPr>
              <a:t>{</a:t>
            </a:r>
            <a:r>
              <a:rPr 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r>
              <a:rPr lang="en-US" sz="2800" b="1" dirty="0" smtClean="0">
                <a:latin typeface="Consolas" panose="020B0609020204030204" pitchFamily="49" charset="0"/>
              </a:rPr>
              <a:t>}</a:t>
            </a:r>
            <a:r>
              <a:rPr 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says Meow</a:t>
            </a:r>
            <a:r>
              <a:rPr lang="en-US" sz="2800" b="1" dirty="0" smtClean="0">
                <a:latin typeface="Consolas" panose="020B0609020204030204" pitchFamily="49" charset="0"/>
              </a:rPr>
              <a:t>"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/>
              <a:t>on the console</a:t>
            </a:r>
          </a:p>
          <a:p>
            <a:r>
              <a:rPr lang="en-US" sz="2800" dirty="0" smtClean="0"/>
              <a:t>For each of the strings provided you must create a cat object</a:t>
            </a:r>
            <a:endParaRPr lang="bg-BG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Problem: Cat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9FDA9DD0-A626-4F05-85E8-E04A69173A55}"/>
              </a:ext>
            </a:extLst>
          </p:cNvPr>
          <p:cNvGrpSpPr/>
          <p:nvPr/>
        </p:nvGrpSpPr>
        <p:grpSpPr>
          <a:xfrm>
            <a:off x="1070742" y="5036291"/>
            <a:ext cx="9938409" cy="979591"/>
            <a:chOff x="2670241" y="3924143"/>
            <a:chExt cx="9087240" cy="979591"/>
          </a:xfrm>
        </p:grpSpPr>
        <p:sp>
          <p:nvSpPr>
            <p:cNvPr id="25" name="Text Placeholder 3">
              <a:extLst>
                <a:ext uri="{FF2B5EF4-FFF2-40B4-BE49-F238E27FC236}">
                  <a16:creationId xmlns:a16="http://schemas.microsoft.com/office/drawing/2014/main" xmlns="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2670241" y="3942720"/>
              <a:ext cx="3647057" cy="9610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fontAlgn="t"/>
              <a:r>
                <a:rPr lang="en-US" dirty="0" smtClean="0"/>
                <a:t>['Mellow 2','Tom 5']</a:t>
              </a:r>
              <a:endParaRPr lang="en-US" dirty="0"/>
            </a:p>
          </p:txBody>
        </p:sp>
        <p:sp>
          <p:nvSpPr>
            <p:cNvPr id="27" name="Text Placeholder 3">
              <a:extLst>
                <a:ext uri="{FF2B5EF4-FFF2-40B4-BE49-F238E27FC236}">
                  <a16:creationId xmlns:a16="http://schemas.microsoft.com/office/drawing/2014/main" xmlns="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8012352" y="3924143"/>
              <a:ext cx="3745129" cy="9610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 smtClean="0">
                  <a:solidFill>
                    <a:schemeClr val="dk1"/>
                  </a:solidFill>
                </a:rPr>
                <a:t>Mellow, </a:t>
              </a:r>
              <a:r>
                <a:rPr lang="en-US" sz="2398" dirty="0">
                  <a:solidFill>
                    <a:schemeClr val="dk1"/>
                  </a:solidFill>
                </a:rPr>
                <a:t>age 2</a:t>
              </a:r>
              <a:r>
                <a:rPr lang="en-US" sz="2398" dirty="0" smtClean="0">
                  <a:solidFill>
                    <a:schemeClr val="dk1"/>
                  </a:solidFill>
                </a:rPr>
                <a:t> </a:t>
              </a:r>
              <a:r>
                <a:rPr lang="en-US" sz="2398" dirty="0">
                  <a:solidFill>
                    <a:schemeClr val="dk1"/>
                  </a:solidFill>
                </a:rPr>
                <a:t>says </a:t>
              </a:r>
              <a:r>
                <a:rPr lang="en-US" sz="2398" dirty="0" smtClean="0">
                  <a:solidFill>
                    <a:schemeClr val="dk1"/>
                  </a:solidFill>
                </a:rPr>
                <a:t>Meow</a:t>
              </a:r>
            </a:p>
            <a:p>
              <a:r>
                <a:rPr lang="en-US" sz="2398" dirty="0">
                  <a:solidFill>
                    <a:schemeClr val="dk1"/>
                  </a:solidFill>
                </a:rPr>
                <a:t>Tom, age 5 says Meow</a:t>
              </a:r>
            </a:p>
            <a:p>
              <a:endParaRPr lang="en-US" sz="2398" dirty="0">
                <a:solidFill>
                  <a:schemeClr val="dk1"/>
                </a:solidFill>
              </a:endParaRPr>
            </a:p>
            <a:p>
              <a:endParaRPr lang="en-US" sz="2398" dirty="0">
                <a:solidFill>
                  <a:schemeClr val="dk1"/>
                </a:solidFill>
              </a:endParaRPr>
            </a:p>
            <a:p>
              <a:endParaRPr lang="bg-BG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" name="Right Arrow 2"/>
          <p:cNvSpPr/>
          <p:nvPr/>
        </p:nvSpPr>
        <p:spPr bwMode="auto">
          <a:xfrm>
            <a:off x="5479621" y="5292026"/>
            <a:ext cx="1013393" cy="48669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1616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57" y="1248573"/>
            <a:ext cx="11741064" cy="547290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Create a </a:t>
            </a:r>
            <a:r>
              <a:rPr lang="en-US" sz="3000" dirty="0" smtClean="0">
                <a:latin typeface="+mj-lt"/>
              </a:rPr>
              <a:t>class</a:t>
            </a:r>
          </a:p>
          <a:p>
            <a:r>
              <a:rPr lang="en-US" sz="3000" dirty="0" smtClean="0"/>
              <a:t>Set </a:t>
            </a:r>
            <a:r>
              <a:rPr lang="en-US" sz="3000" dirty="0">
                <a:latin typeface="+mj-lt"/>
              </a:rPr>
              <a:t>properties</a:t>
            </a:r>
            <a:r>
              <a:rPr lang="en-US" sz="3000" dirty="0" smtClean="0"/>
              <a:t> name and age</a:t>
            </a:r>
          </a:p>
          <a:p>
            <a:r>
              <a:rPr lang="en-US" sz="3000" dirty="0" smtClean="0"/>
              <a:t>Set property '</a:t>
            </a:r>
            <a:r>
              <a:rPr lang="en-US" sz="3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meow</a:t>
            </a:r>
            <a:r>
              <a:rPr lang="en-US" sz="3000" dirty="0" smtClean="0"/>
              <a:t>' to be a function that prints the result</a:t>
            </a:r>
          </a:p>
          <a:p>
            <a:pPr>
              <a:buClr>
                <a:schemeClr val="tx1"/>
              </a:buClr>
            </a:pPr>
            <a:r>
              <a:rPr lang="en-US" sz="3000" b="1" dirty="0" smtClean="0">
                <a:solidFill>
                  <a:schemeClr val="bg1"/>
                </a:solidFill>
              </a:rPr>
              <a:t>Parse</a:t>
            </a:r>
            <a:r>
              <a:rPr lang="en-US" sz="3000" dirty="0" smtClean="0"/>
              <a:t> the input data </a:t>
            </a:r>
          </a:p>
          <a:p>
            <a:r>
              <a:rPr lang="en-US" sz="3000" dirty="0" smtClean="0"/>
              <a:t>Create all objects using class </a:t>
            </a:r>
            <a:r>
              <a:rPr lang="en-US" sz="3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constructor</a:t>
            </a:r>
            <a:r>
              <a:rPr lang="en-US" sz="3000" dirty="0" smtClean="0"/>
              <a:t> and the parsed input data and store them in an array</a:t>
            </a:r>
          </a:p>
          <a:p>
            <a:r>
              <a:rPr lang="en-US" sz="3000" dirty="0" smtClean="0"/>
              <a:t>Loop through the array using </a:t>
            </a:r>
            <a:r>
              <a:rPr lang="en-US" sz="3000" b="1" dirty="0" smtClean="0">
                <a:solidFill>
                  <a:schemeClr val="bg1"/>
                </a:solidFill>
              </a:rPr>
              <a:t>for…of</a:t>
            </a:r>
            <a:r>
              <a:rPr lang="en-US" sz="3000" dirty="0" smtClean="0"/>
              <a:t> loop and invoke </a:t>
            </a:r>
            <a:r>
              <a:rPr lang="en-US" sz="3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.meow()</a:t>
            </a:r>
            <a:r>
              <a:rPr lang="en-US" sz="3000" b="1" dirty="0" smtClean="0">
                <a:solidFill>
                  <a:schemeClr val="bg1"/>
                </a:solidFill>
              </a:rPr>
              <a:t> </a:t>
            </a:r>
            <a:r>
              <a:rPr lang="en-US" sz="3000" dirty="0" smtClean="0"/>
              <a:t>method</a:t>
            </a:r>
          </a:p>
          <a:p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Tips: </a:t>
            </a:r>
            <a:r>
              <a:rPr lang="en-US" dirty="0"/>
              <a:t>Cat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37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/>
              <a:t>Cat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AA06AEF-4104-4507-B234-EE80A2CC2FC8}"/>
              </a:ext>
            </a:extLst>
          </p:cNvPr>
          <p:cNvSpPr txBox="1"/>
          <p:nvPr/>
        </p:nvSpPr>
        <p:spPr>
          <a:xfrm>
            <a:off x="190405" y="1208915"/>
            <a:ext cx="11226552" cy="49721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GB" altLang="bg-BG" sz="28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catCreator</a:t>
            </a:r>
            <a:r>
              <a:rPr lang="bg-BG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arr</a:t>
            </a:r>
            <a:r>
              <a:rPr lang="bg-BG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GB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8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GB" altLang="bg-BG" sz="28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TODO: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8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Create the 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Cat </a:t>
            </a:r>
            <a:r>
              <a:rPr lang="en-US" altLang="bg-BG" sz="28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class</a:t>
            </a:r>
            <a:endParaRPr lang="en-US" altLang="bg-BG" sz="2800" b="1" i="1" dirty="0">
              <a:solidFill>
                <a:schemeClr val="accent2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let cats = [];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for (let 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i = 0; i &lt; arr.length; i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++) {</a:t>
            </a:r>
            <a:b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  let </a:t>
            </a:r>
            <a:r>
              <a:rPr lang="en-US" altLang="bg-BG" sz="28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catData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= arr[i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].split(' 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');	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let [name, age] 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[catData[0], </a:t>
            </a:r>
            <a:r>
              <a:rPr lang="en-US" altLang="bg-BG" sz="28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catData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[1]];</a:t>
            </a:r>
            <a:b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bg-BG" sz="28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cats</a:t>
            </a:r>
            <a:r>
              <a:rPr lang="en-US" altLang="bg-BG" sz="2800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.push</a:t>
            </a:r>
            <a:r>
              <a:rPr lang="en-US" altLang="bg-BG" sz="2800" b="1" dirty="0" smtClean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new 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Cat(name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, age)</a:t>
            </a:r>
            <a:r>
              <a:rPr lang="en-US" altLang="bg-BG" sz="2800" b="1" dirty="0" smtClean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en-US" altLang="bg-BG" sz="2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bg-BG" altLang="bg-BG" sz="28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GB" altLang="bg-BG" sz="28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</a:t>
            </a:r>
            <a:r>
              <a:rPr lang="en-GB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altLang="bg-BG" sz="28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Iterate through cats[] and invoke .meow()</a:t>
            </a:r>
            <a:br>
              <a:rPr lang="en-US" altLang="bg-BG" sz="28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using for…of loop</a:t>
            </a:r>
            <a:endParaRPr lang="en-US" altLang="bg-BG" sz="2800" b="1" i="1" dirty="0">
              <a:solidFill>
                <a:schemeClr val="accent2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xmlns="" id="{8CDD8CC9-E751-4382-AC32-D4404C67023E}"/>
              </a:ext>
            </a:extLst>
          </p:cNvPr>
          <p:cNvSpPr txBox="1"/>
          <p:nvPr/>
        </p:nvSpPr>
        <p:spPr>
          <a:xfrm>
            <a:off x="636344" y="632136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here: </a:t>
            </a:r>
            <a:r>
              <a:rPr lang="en-US" sz="2000" dirty="0" smtClean="0">
                <a:solidFill>
                  <a:srgbClr val="234465"/>
                </a:solidFill>
                <a:hlinkClick r:id="rId3"/>
              </a:rPr>
              <a:t>https://judge.softuni.bg/Contests/1323</a:t>
            </a:r>
            <a:endParaRPr lang="en-US" sz="2000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24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346655" y="1571079"/>
            <a:ext cx="8478992" cy="5149867"/>
            <a:chOff x="540767" y="1648147"/>
            <a:chExt cx="3731031" cy="4726200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540767" y="1648147"/>
              <a:ext cx="3731031" cy="4726200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4514" y="1853420"/>
            <a:ext cx="7744931" cy="4773612"/>
          </a:xfrm>
        </p:spPr>
        <p:txBody>
          <a:bodyPr>
            <a:normAutofit fontScale="92500"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bg2"/>
              </a:buClr>
            </a:pPr>
            <a:r>
              <a:rPr lang="en-US" dirty="0"/>
              <a:t>Objects hold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key-value</a:t>
            </a:r>
            <a:r>
              <a:rPr lang="en-US" b="1" dirty="0">
                <a:solidFill>
                  <a:schemeClr val="bg1"/>
                </a:solidFill>
              </a:rPr>
              <a:t> pairs</a:t>
            </a:r>
          </a:p>
          <a:p>
            <a:pPr lvl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Access key and value </a:t>
            </a:r>
            <a:r>
              <a:rPr lang="en-US" b="1" dirty="0">
                <a:solidFill>
                  <a:schemeClr val="bg1"/>
                </a:solidFill>
              </a:rPr>
              <a:t>by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index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in loops</a:t>
            </a:r>
          </a:p>
          <a:p>
            <a:pPr lvl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Access value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chemeClr val="bg2"/>
                </a:solidFill>
              </a:rPr>
              <a:t>'key name'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 lvl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Access value with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obj.key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bg2"/>
              </a:buClr>
            </a:pPr>
            <a:r>
              <a:rPr lang="en-US" dirty="0"/>
              <a:t>Use Object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Methods</a:t>
            </a:r>
            <a:r>
              <a:rPr lang="en-US" b="1" dirty="0"/>
              <a:t> </a:t>
            </a:r>
            <a:r>
              <a:rPr lang="en-US" dirty="0"/>
              <a:t>such as:</a:t>
            </a:r>
          </a:p>
          <a:p>
            <a:pPr lvl="1"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Object.keys</a:t>
            </a:r>
          </a:p>
          <a:p>
            <a:pPr lvl="1"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Object.values</a:t>
            </a:r>
          </a:p>
          <a:p>
            <a:pPr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Parse</a:t>
            </a:r>
            <a:r>
              <a:rPr lang="en-US" b="1" dirty="0"/>
              <a:t>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stringify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objects in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-73530" y="6494462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hlinkClick r:id="rId3"/>
              </a:rPr>
              <a:t>https://softuni.bg/trainings/2343/js-fundamentals-may-2019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52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827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xmlns="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9814" y="5566366"/>
            <a:ext cx="287379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89176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78066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</a:t>
            </a:r>
            <a:r>
              <a:rPr lang="en-US" sz="3199" dirty="0" smtClean="0"/>
              <a:t>- </a:t>
            </a:r>
            <a:r>
              <a:rPr lang="en-US" sz="3199" dirty="0"/>
              <a:t>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xmlns="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xmlns="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xmlns="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48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02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 smtClean="0"/>
              <a:t>Definition, Properties and Methods</a:t>
            </a:r>
            <a:endParaRPr lang="en-US" b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9D8683D-9E0F-41DB-9E26-615CC5C87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340" y="1195754"/>
            <a:ext cx="2519320" cy="290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</a:t>
            </a:r>
            <a:r>
              <a:rPr lang="en-US" dirty="0" smtClean="0"/>
              <a:t>Objects ?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15149" y="983404"/>
            <a:ext cx="10180085" cy="559353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</a:t>
            </a:r>
            <a:r>
              <a:rPr lang="en-US" sz="3200" b="1" dirty="0" smtClean="0">
                <a:solidFill>
                  <a:schemeClr val="bg1"/>
                </a:solidFill>
              </a:rPr>
              <a:t>ollection</a:t>
            </a:r>
            <a:r>
              <a:rPr lang="en-US" sz="3200" dirty="0" smtClean="0"/>
              <a:t> of related data or functionality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C</a:t>
            </a:r>
            <a:r>
              <a:rPr lang="en-US" sz="3200" dirty="0" smtClean="0"/>
              <a:t>onsists of several variables and functions </a:t>
            </a:r>
            <a:br>
              <a:rPr lang="en-US" sz="3200" dirty="0" smtClean="0"/>
            </a:br>
            <a:r>
              <a:rPr lang="en-US" sz="3200" dirty="0" smtClean="0"/>
              <a:t>called </a:t>
            </a:r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properties</a:t>
            </a:r>
            <a:r>
              <a:rPr lang="en-US" sz="3200" dirty="0" smtClean="0"/>
              <a:t> and </a:t>
            </a:r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methods</a:t>
            </a:r>
            <a:r>
              <a:rPr lang="en-US" sz="3200" dirty="0" smtClean="0"/>
              <a:t> </a:t>
            </a:r>
            <a:endParaRPr lang="en-US" sz="32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 smtClean="0"/>
              <a:t>In JavaScript, at </a:t>
            </a:r>
            <a:r>
              <a:rPr lang="en-US" sz="3200" b="1" dirty="0">
                <a:solidFill>
                  <a:schemeClr val="bg1"/>
                </a:solidFill>
              </a:rPr>
              <a:t>run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time</a:t>
            </a:r>
            <a:r>
              <a:rPr lang="en-US" sz="3200" dirty="0"/>
              <a:t> you can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/>
              <a:t> </a:t>
            </a:r>
            <a:r>
              <a:rPr lang="en-US" sz="3200" dirty="0" smtClean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remove</a:t>
            </a:r>
            <a:r>
              <a:rPr lang="en-US" sz="3200" dirty="0"/>
              <a:t>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properties of </a:t>
            </a:r>
            <a:r>
              <a:rPr lang="en-US" sz="3200" dirty="0"/>
              <a:t>any </a:t>
            </a:r>
            <a:r>
              <a:rPr lang="en-US" sz="3200" dirty="0" smtClean="0"/>
              <a:t>object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149" y="4589061"/>
            <a:ext cx="8316993" cy="11264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  <a:cs typeface="Arial" panose="020B0604020202020204" pitchFamily="34" charset="0"/>
              </a:rPr>
              <a:t>let </a:t>
            </a:r>
            <a:r>
              <a:rPr lang="en-US" sz="32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obj </a:t>
            </a:r>
            <a:r>
              <a:rPr lang="en-US" sz="3200" b="1" noProof="1">
                <a:latin typeface="Consolas" panose="020B0609020204030204" pitchFamily="49" charset="0"/>
                <a:cs typeface="Arial" panose="020B0604020202020204" pitchFamily="34" charset="0"/>
              </a:rPr>
              <a:t>= </a:t>
            </a:r>
            <a:r>
              <a:rPr lang="en-US" sz="32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{ name:'Peter', age: 20 };</a:t>
            </a:r>
            <a:endParaRPr lang="en-US" sz="32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32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console.log(obj.name); </a:t>
            </a:r>
            <a:r>
              <a:rPr lang="en-US" sz="3200" b="1" noProof="1" smtClean="0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Peter</a:t>
            </a:r>
            <a:endParaRPr lang="en-US" sz="32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7416845" y="3834581"/>
            <a:ext cx="2538316" cy="608925"/>
          </a:xfrm>
          <a:prstGeom prst="wedgeRoundRectCallout">
            <a:avLst>
              <a:gd name="adj1" fmla="val -21009"/>
              <a:gd name="adj2" fmla="val 813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 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9275595" y="5437443"/>
            <a:ext cx="2505228" cy="653642"/>
          </a:xfrm>
          <a:prstGeom prst="wedgeRoundRectCallout">
            <a:avLst>
              <a:gd name="adj1" fmla="val -59977"/>
              <a:gd name="adj2" fmla="val -545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 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2617230" y="3834581"/>
            <a:ext cx="2397222" cy="625376"/>
          </a:xfrm>
          <a:prstGeom prst="wedgeRoundRectCallout">
            <a:avLst>
              <a:gd name="adj1" fmla="val -21009"/>
              <a:gd name="adj2" fmla="val 813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804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153293"/>
            <a:ext cx="12192000" cy="1029467"/>
          </a:xfrm>
        </p:spPr>
        <p:txBody>
          <a:bodyPr>
            <a:normAutofit fontScale="85000" lnSpcReduction="20000"/>
          </a:bodyPr>
          <a:lstStyle/>
          <a:p>
            <a:r>
              <a:rPr lang="bg-BG" sz="2800" dirty="0" smtClean="0"/>
              <a:t> </a:t>
            </a:r>
            <a:r>
              <a:rPr lang="en-US" sz="3800" dirty="0" smtClean="0"/>
              <a:t>We can create an object with </a:t>
            </a:r>
            <a:r>
              <a:rPr lang="en-US" sz="3800" dirty="0"/>
              <a:t>an </a:t>
            </a:r>
            <a:r>
              <a:rPr lang="en-US" sz="3800" b="1" dirty="0">
                <a:solidFill>
                  <a:schemeClr val="bg1"/>
                </a:solidFill>
              </a:rPr>
              <a:t>object </a:t>
            </a:r>
            <a:r>
              <a:rPr lang="en-US" sz="3800" b="1" dirty="0" smtClean="0">
                <a:solidFill>
                  <a:schemeClr val="bg1"/>
                </a:solidFill>
              </a:rPr>
              <a:t>literal</a:t>
            </a:r>
            <a:r>
              <a:rPr lang="en-US" sz="3800" dirty="0" smtClean="0"/>
              <a:t>, using the following</a:t>
            </a:r>
            <a:br>
              <a:rPr lang="en-US" sz="3800" dirty="0" smtClean="0"/>
            </a:br>
            <a:r>
              <a:rPr lang="en-US" sz="3800" dirty="0" smtClean="0"/>
              <a:t> syntax</a:t>
            </a:r>
            <a:r>
              <a:rPr lang="en-US" sz="2800" dirty="0" smtClean="0"/>
              <a:t>:</a:t>
            </a:r>
            <a:endParaRPr lang="en-US" sz="2800" dirty="0"/>
          </a:p>
          <a:p>
            <a:endParaRPr lang="en-US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Definition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948" y="2313476"/>
            <a:ext cx="11341509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let </a:t>
            </a:r>
            <a:r>
              <a:rPr lang="en-US" sz="28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person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= </a:t>
            </a:r>
            <a:r>
              <a:rPr lang="en-US" sz="28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{name:'Peter', age: 20, hairColor: 'black'};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0" y="3044805"/>
            <a:ext cx="12192000" cy="90743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3200" dirty="0" smtClean="0"/>
              <a:t>We can define empty object and add the properties later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92" y="3785015"/>
            <a:ext cx="6771049" cy="23337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let </a:t>
            </a:r>
            <a:r>
              <a:rPr lang="en-US" sz="28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person = </a:t>
            </a:r>
            <a:r>
              <a:rPr lang="en-US" sz="2800" b="1" noProof="1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{}</a:t>
            </a:r>
            <a:r>
              <a:rPr lang="en-US" sz="28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  <a:endParaRPr lang="en-US" sz="2800" b="1" noProof="1" smtClean="0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8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 person</a:t>
            </a:r>
            <a:r>
              <a:rPr lang="en-US" sz="2800" b="1" noProof="1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.name</a:t>
            </a:r>
            <a:r>
              <a:rPr lang="en-US" sz="28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 ='Peter';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person[</a:t>
            </a:r>
            <a:r>
              <a:rPr lang="en-US" sz="2800" b="1" noProof="1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"lastName"</a:t>
            </a:r>
            <a:r>
              <a:rPr lang="en-US" sz="28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] = 'Parker';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 person.age = 20;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 person.hairColor = 'black';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Speech Bubble: Rectangle with Corners Rounded 11">
            <a:extLst>
              <a:ext uri="{FF2B5EF4-FFF2-40B4-BE49-F238E27FC236}">
                <a16:creationId xmlns:a16="http://schemas.microsoft.com/office/drawing/2014/main" xmlns="" id="{9BB60A49-917A-46DE-908A-DD6DD60CDF56}"/>
              </a:ext>
            </a:extLst>
          </p:cNvPr>
          <p:cNvSpPr/>
          <p:nvPr/>
        </p:nvSpPr>
        <p:spPr bwMode="auto">
          <a:xfrm>
            <a:off x="7281889" y="3988427"/>
            <a:ext cx="3277773" cy="1390361"/>
          </a:xfrm>
          <a:prstGeom prst="wedgeRoundRectCallout">
            <a:avLst>
              <a:gd name="adj1" fmla="val -71847"/>
              <a:gd name="adj2" fmla="val -187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can access and set 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</a:t>
            </a:r>
            <a:r>
              <a:rPr 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using both ways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724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 smtClean="0">
                <a:latin typeface="+mj-lt"/>
              </a:rPr>
              <a:t>Functions</a:t>
            </a:r>
            <a:r>
              <a:rPr lang="en-US" sz="3200" dirty="0" smtClean="0"/>
              <a:t> within a JavaScript object are called </a:t>
            </a:r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methods</a:t>
            </a:r>
          </a:p>
          <a:p>
            <a:r>
              <a:rPr lang="en-US" sz="3200" dirty="0" smtClean="0"/>
              <a:t>We can </a:t>
            </a:r>
            <a:r>
              <a:rPr lang="en-US" sz="3200" b="1" dirty="0" smtClean="0">
                <a:solidFill>
                  <a:schemeClr val="bg1"/>
                </a:solidFill>
              </a:rPr>
              <a:t>define</a:t>
            </a:r>
            <a:r>
              <a:rPr lang="en-US" sz="3200" dirty="0" smtClean="0"/>
              <a:t> methods using several syntaxes: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4800" dirty="0" smtClean="0"/>
          </a:p>
          <a:p>
            <a:r>
              <a:rPr lang="en-US" sz="3200" dirty="0" smtClean="0"/>
              <a:t>We can </a:t>
            </a:r>
            <a:r>
              <a:rPr lang="en-US" sz="3200" b="1" dirty="0" smtClean="0">
                <a:solidFill>
                  <a:schemeClr val="bg1"/>
                </a:solidFill>
              </a:rPr>
              <a:t>add</a:t>
            </a:r>
            <a:r>
              <a:rPr lang="en-US" sz="3200" dirty="0" smtClean="0"/>
              <a:t> a method to an already defined object</a:t>
            </a: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49" y="2518742"/>
            <a:ext cx="5184203" cy="20313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let </a:t>
            </a:r>
            <a: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person 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= </a:t>
            </a:r>
            <a: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  <a:b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  sayHello </a:t>
            </a:r>
            <a:r>
              <a:rPr lang="en-US" sz="2400" b="1" noProof="1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</a:t>
            </a:r>
            <a: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 function() {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    console.log('Hi, guys');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 }</a:t>
            </a:r>
            <a:b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en-US" sz="24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4545" y="2518742"/>
            <a:ext cx="5334695" cy="20135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let person = {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  sayHello</a:t>
            </a:r>
            <a:r>
              <a:rPr lang="en-US" sz="2400" b="1" noProof="1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  <a: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 {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     console.log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('Hi, guys</a:t>
            </a:r>
            <a: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');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en-US" sz="24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49" y="5228957"/>
            <a:ext cx="8368825" cy="8679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let </a:t>
            </a:r>
            <a: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person 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= </a:t>
            </a:r>
            <a: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{ name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:'Peter', age: </a:t>
            </a:r>
            <a: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20 };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person.sayHello = </a:t>
            </a:r>
            <a:r>
              <a:rPr lang="en-US" sz="2400" b="1" noProof="1" smtClean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 =&gt; </a:t>
            </a:r>
            <a:r>
              <a:rPr lang="en-US" sz="24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console.log('Hi, guys');</a:t>
            </a:r>
            <a:endParaRPr lang="en-US" sz="24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42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48573"/>
            <a:ext cx="11572970" cy="2984214"/>
          </a:xfrm>
        </p:spPr>
        <p:txBody>
          <a:bodyPr>
            <a:normAutofit fontScale="85000" lnSpcReduction="20000"/>
          </a:bodyPr>
          <a:lstStyle/>
          <a:p>
            <a:pPr mar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altLang="bg-BG" sz="2800" dirty="0" smtClean="0"/>
              <a:t> </a:t>
            </a:r>
            <a:r>
              <a:rPr lang="en-US" altLang="bg-BG" sz="3800" dirty="0" smtClean="0"/>
              <a:t>Methods:</a:t>
            </a:r>
          </a:p>
          <a:p>
            <a:pPr lvl="1" defTabSz="914400" eaLnBrk="0" fontAlgn="base" latinLnBrk="0" hangingPunct="0">
              <a:lnSpc>
                <a:spcPct val="100000"/>
              </a:lnSpc>
            </a:pPr>
            <a:r>
              <a:rPr lang="en-US" altLang="bg-BG" sz="3800" dirty="0" err="1" smtClean="0">
                <a:latin typeface="Consolas" panose="020B0609020204030204" pitchFamily="49" charset="0"/>
              </a:rPr>
              <a:t>Object</a:t>
            </a:r>
            <a:r>
              <a:rPr lang="en-US" altLang="bg-BG" sz="38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.entries</a:t>
            </a:r>
            <a:r>
              <a:rPr lang="en-US" altLang="bg-BG" sz="3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altLang="bg-BG" sz="3800" dirty="0"/>
              <a:t> - </a:t>
            </a:r>
            <a:r>
              <a:rPr lang="en-US" altLang="bg-BG" sz="3800" dirty="0" smtClean="0"/>
              <a:t>returns array of all properties and their values of an object </a:t>
            </a:r>
          </a:p>
          <a:p>
            <a:pPr lvl="1" defTabSz="914400" eaLnBrk="0" fontAlgn="base" latinLnBrk="0" hangingPunct="0">
              <a:lnSpc>
                <a:spcPct val="100000"/>
              </a:lnSpc>
            </a:pPr>
            <a:r>
              <a:rPr lang="en-US" altLang="bg-BG" sz="3800" dirty="0" err="1" smtClean="0">
                <a:latin typeface="Consolas" panose="020B0609020204030204" pitchFamily="49" charset="0"/>
              </a:rPr>
              <a:t>Object</a:t>
            </a:r>
            <a:r>
              <a:rPr lang="en-US" altLang="bg-BG" sz="38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.keys</a:t>
            </a:r>
            <a:r>
              <a:rPr lang="en-US" altLang="bg-BG" sz="3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altLang="bg-BG" sz="3800" dirty="0"/>
              <a:t> - </a:t>
            </a:r>
            <a:r>
              <a:rPr lang="en-US" altLang="bg-BG" sz="3800" dirty="0" smtClean="0"/>
              <a:t>returns array with all the properties</a:t>
            </a:r>
          </a:p>
          <a:p>
            <a:pPr lvl="1" defTabSz="914400" eaLnBrk="0" fontAlgn="base" latinLnBrk="0" hangingPunct="0">
              <a:lnSpc>
                <a:spcPct val="100000"/>
              </a:lnSpc>
            </a:pPr>
            <a:r>
              <a:rPr lang="en-US" altLang="bg-BG" sz="3800" dirty="0" err="1" smtClean="0">
                <a:latin typeface="Consolas" panose="020B0609020204030204" pitchFamily="49" charset="0"/>
              </a:rPr>
              <a:t>Object</a:t>
            </a:r>
            <a:r>
              <a:rPr lang="en-US" altLang="bg-BG" sz="38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.values</a:t>
            </a:r>
            <a:r>
              <a:rPr lang="en-US" altLang="bg-BG" sz="3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altLang="bg-BG" sz="3800" dirty="0"/>
              <a:t> - </a:t>
            </a:r>
            <a:r>
              <a:rPr lang="en-US" altLang="bg-BG" sz="3800" dirty="0" smtClean="0"/>
              <a:t>returns array with all the values of the properties</a:t>
            </a:r>
            <a:endParaRPr lang="en-US" altLang="bg-BG" sz="3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Object Methods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0B998A9-8D77-487C-8511-3BB5C1DF74A4}"/>
              </a:ext>
            </a:extLst>
          </p:cNvPr>
          <p:cNvSpPr txBox="1"/>
          <p:nvPr/>
        </p:nvSpPr>
        <p:spPr>
          <a:xfrm>
            <a:off x="791298" y="4232787"/>
            <a:ext cx="1068294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 err="1">
                <a:latin typeface="Consolas" panose="020B0609020204030204" pitchFamily="49" charset="0"/>
              </a:rPr>
              <a:t>Object.entries</a:t>
            </a:r>
            <a:r>
              <a:rPr lang="en-US" altLang="bg-BG" sz="2800" b="1" dirty="0">
                <a:latin typeface="Consolas" panose="020B0609020204030204" pitchFamily="49" charset="0"/>
              </a:rPr>
              <a:t>(cat</a:t>
            </a:r>
            <a:r>
              <a:rPr lang="en-US" altLang="bg-BG" sz="2800" b="1" dirty="0" smtClean="0">
                <a:latin typeface="Consolas" panose="020B0609020204030204" pitchFamily="49" charset="0"/>
              </a:rPr>
              <a:t>); </a:t>
            </a:r>
            <a:r>
              <a:rPr lang="en-US" altLang="bg-BG" sz="28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[[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'name', 'Tom'], ['age', 5]]</a:t>
            </a:r>
            <a:endParaRPr lang="bg-BG" altLang="bg-BG" sz="2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51FD2BC-D4B2-43F3-A59F-EA136DDD2294}"/>
              </a:ext>
            </a:extLst>
          </p:cNvPr>
          <p:cNvSpPr txBox="1"/>
          <p:nvPr/>
        </p:nvSpPr>
        <p:spPr>
          <a:xfrm>
            <a:off x="791298" y="5084985"/>
            <a:ext cx="7792265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 err="1">
                <a:latin typeface="Consolas" panose="020B0609020204030204" pitchFamily="49" charset="0"/>
              </a:rPr>
              <a:t>Object.keys</a:t>
            </a:r>
            <a:r>
              <a:rPr lang="en-US" altLang="bg-BG" sz="2800" b="1" dirty="0">
                <a:latin typeface="Consolas" panose="020B0609020204030204" pitchFamily="49" charset="0"/>
              </a:rPr>
              <a:t>(cat</a:t>
            </a:r>
            <a:r>
              <a:rPr lang="en-US" altLang="bg-BG" sz="2800" b="1" dirty="0" smtClean="0">
                <a:latin typeface="Consolas" panose="020B0609020204030204" pitchFamily="49" charset="0"/>
              </a:rPr>
              <a:t>); </a:t>
            </a:r>
            <a:r>
              <a:rPr lang="en-US" altLang="bg-BG" sz="28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[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'name', 'age']</a:t>
            </a:r>
            <a:endParaRPr lang="bg-BG" altLang="bg-BG" sz="2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E01DD2B-D730-4051-B74B-2677A492BBEB}"/>
              </a:ext>
            </a:extLst>
          </p:cNvPr>
          <p:cNvSpPr txBox="1"/>
          <p:nvPr/>
        </p:nvSpPr>
        <p:spPr>
          <a:xfrm>
            <a:off x="791298" y="5937183"/>
            <a:ext cx="7792263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 err="1">
                <a:latin typeface="Consolas" panose="020B0609020204030204" pitchFamily="49" charset="0"/>
              </a:rPr>
              <a:t>Object.values</a:t>
            </a:r>
            <a:r>
              <a:rPr lang="en-US" altLang="bg-BG" sz="2800" b="1" dirty="0">
                <a:latin typeface="Consolas" panose="020B0609020204030204" pitchFamily="49" charset="0"/>
              </a:rPr>
              <a:t>(cat</a:t>
            </a:r>
            <a:r>
              <a:rPr lang="en-US" altLang="bg-BG" sz="2800" b="1" dirty="0" smtClean="0">
                <a:latin typeface="Consolas" panose="020B0609020204030204" pitchFamily="49" charset="0"/>
              </a:rPr>
              <a:t>); </a:t>
            </a:r>
            <a:r>
              <a:rPr lang="en-US" altLang="bg-BG" sz="28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[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'Tom', 5]</a:t>
            </a:r>
            <a:endParaRPr lang="bg-BG" altLang="bg-BG" sz="2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93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48573"/>
            <a:ext cx="11572970" cy="594295"/>
          </a:xfrm>
        </p:spPr>
        <p:txBody>
          <a:bodyPr>
            <a:normAutofit/>
          </a:bodyPr>
          <a:lstStyle/>
          <a:p>
            <a:pPr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bg-BG" sz="3200" dirty="0" smtClean="0"/>
              <a:t>Use </a:t>
            </a:r>
            <a:r>
              <a:rPr lang="en-US" alt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for-in</a:t>
            </a:r>
            <a:r>
              <a:rPr lang="en-US" altLang="bg-BG" sz="3200" dirty="0"/>
              <a:t> to loop through the keys: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Iterate </a:t>
            </a:r>
            <a:r>
              <a:rPr lang="en-US" dirty="0" smtClean="0"/>
              <a:t>Through Keys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334750" y="6347644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4351A0C-5528-48E1-8B6D-189FC77833D2}"/>
              </a:ext>
            </a:extLst>
          </p:cNvPr>
          <p:cNvSpPr txBox="1"/>
          <p:nvPr/>
        </p:nvSpPr>
        <p:spPr>
          <a:xfrm>
            <a:off x="940783" y="2242088"/>
            <a:ext cx="10297487" cy="19416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let obj = 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{ </a:t>
            </a:r>
            <a:r>
              <a:rPr lang="en-US" altLang="bg-BG" sz="28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name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:'Peter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', age:'18', grade:'5.50</a:t>
            </a:r>
            <a:r>
              <a:rPr lang="en-US" altLang="bg-BG" sz="2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' };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for (let 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prop 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obj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console.log(`${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prop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}: ${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obj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[prop]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}`);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5400" b="1" dirty="0">
              <a:latin typeface="Consolas" panose="020B0609020204030204" pitchFamily="49" charset="0"/>
            </a:endParaRP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xmlns="" id="{9BB60A49-917A-46DE-908A-DD6DD60CDF56}"/>
              </a:ext>
            </a:extLst>
          </p:cNvPr>
          <p:cNvSpPr/>
          <p:nvPr/>
        </p:nvSpPr>
        <p:spPr bwMode="auto">
          <a:xfrm>
            <a:off x="4111220" y="4696451"/>
            <a:ext cx="3731340" cy="1286269"/>
          </a:xfrm>
          <a:prstGeom prst="wedgeRoundRectCallout">
            <a:avLst>
              <a:gd name="adj1" fmla="val 33735"/>
              <a:gd name="adj2" fmla="val -1010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the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the property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848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8181</TotalTime>
  <Words>1426</Words>
  <Application>Microsoft Office PowerPoint</Application>
  <PresentationFormat>Widescreen</PresentationFormat>
  <Paragraphs>358</Paragraphs>
  <Slides>39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맑은 고딕</vt:lpstr>
      <vt:lpstr>Arial</vt:lpstr>
      <vt:lpstr>Calibri</vt:lpstr>
      <vt:lpstr>Consolas</vt:lpstr>
      <vt:lpstr>Courier New</vt:lpstr>
      <vt:lpstr>Wingdings</vt:lpstr>
      <vt:lpstr>Wingdings 2</vt:lpstr>
      <vt:lpstr>1_SoftUni3_1</vt:lpstr>
      <vt:lpstr>Objects and Classes</vt:lpstr>
      <vt:lpstr>Table of Contents</vt:lpstr>
      <vt:lpstr>Have a Question?</vt:lpstr>
      <vt:lpstr>PowerPoint Presentation</vt:lpstr>
      <vt:lpstr>What are Objects ?</vt:lpstr>
      <vt:lpstr>Object Definition </vt:lpstr>
      <vt:lpstr>Object Methods</vt:lpstr>
      <vt:lpstr>The Object Methods</vt:lpstr>
      <vt:lpstr>Iterate Through Keys</vt:lpstr>
      <vt:lpstr>Problem: Person Info</vt:lpstr>
      <vt:lpstr>Solution: Person Info</vt:lpstr>
      <vt:lpstr>Problem: City</vt:lpstr>
      <vt:lpstr>Solution: City</vt:lpstr>
      <vt:lpstr>PowerPoint Presentation</vt:lpstr>
      <vt:lpstr>What is JSON</vt:lpstr>
      <vt:lpstr>JSON Usage</vt:lpstr>
      <vt:lpstr>JSON Example</vt:lpstr>
      <vt:lpstr>JSON Methods</vt:lpstr>
      <vt:lpstr>Problem: Convert to Object</vt:lpstr>
      <vt:lpstr>Tips: Convert to Object</vt:lpstr>
      <vt:lpstr>Solution: Convert to Object</vt:lpstr>
      <vt:lpstr>Problem: Convert to JSON</vt:lpstr>
      <vt:lpstr>Tips: Convert to JSON</vt:lpstr>
      <vt:lpstr>Solution: Convert to JSON</vt:lpstr>
      <vt:lpstr>PowerPoint Presentation</vt:lpstr>
      <vt:lpstr>What are Classes</vt:lpstr>
      <vt:lpstr>Class Declaration</vt:lpstr>
      <vt:lpstr>Class Example</vt:lpstr>
      <vt:lpstr>Functions in a Class</vt:lpstr>
      <vt:lpstr>Problem: Cat</vt:lpstr>
      <vt:lpstr>Tips: Cat</vt:lpstr>
      <vt:lpstr>Solution: Cat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Objects and Classes- JS</dc:title>
  <dc:creator>Alen Paunov</dc:creator>
  <cp:keywords>Technologies Fundamentals, Software University, SoftUni, programming, coding, software development, education, training, course</cp:keywords>
  <cp:lastModifiedBy>Kiril Kirilov</cp:lastModifiedBy>
  <cp:revision>215</cp:revision>
  <dcterms:created xsi:type="dcterms:W3CDTF">2018-05-23T13:08:44Z</dcterms:created>
  <dcterms:modified xsi:type="dcterms:W3CDTF">2019-06-19T09:21:03Z</dcterms:modified>
  <cp:category>programming;computer programming;software development;web development</cp:category>
</cp:coreProperties>
</file>