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584" r:id="rId3"/>
    <p:sldId id="492" r:id="rId4"/>
    <p:sldId id="493" r:id="rId5"/>
    <p:sldId id="572" r:id="rId6"/>
    <p:sldId id="553" r:id="rId7"/>
    <p:sldId id="555" r:id="rId8"/>
    <p:sldId id="556" r:id="rId9"/>
    <p:sldId id="581" r:id="rId10"/>
    <p:sldId id="560" r:id="rId11"/>
    <p:sldId id="561" r:id="rId12"/>
    <p:sldId id="543" r:id="rId13"/>
    <p:sldId id="557" r:id="rId14"/>
    <p:sldId id="573" r:id="rId15"/>
    <p:sldId id="574" r:id="rId16"/>
    <p:sldId id="576" r:id="rId17"/>
    <p:sldId id="591" r:id="rId18"/>
    <p:sldId id="562" r:id="rId19"/>
    <p:sldId id="563" r:id="rId20"/>
    <p:sldId id="559" r:id="rId21"/>
    <p:sldId id="564" r:id="rId22"/>
    <p:sldId id="565" r:id="rId23"/>
    <p:sldId id="545" r:id="rId24"/>
    <p:sldId id="587" r:id="rId25"/>
    <p:sldId id="588" r:id="rId26"/>
    <p:sldId id="542" r:id="rId27"/>
    <p:sldId id="585" r:id="rId28"/>
    <p:sldId id="589" r:id="rId29"/>
    <p:sldId id="590" r:id="rId30"/>
    <p:sldId id="570" r:id="rId31"/>
    <p:sldId id="5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84"/>
            <p14:sldId id="492"/>
          </p14:sldIdLst>
        </p14:section>
        <p14:section name="Associative Arrays" id="{296A7BF9-3703-4C81-9B42-FC2E89626A52}">
          <p14:sldIdLst>
            <p14:sldId id="493"/>
            <p14:sldId id="572"/>
            <p14:sldId id="553"/>
            <p14:sldId id="555"/>
            <p14:sldId id="556"/>
            <p14:sldId id="581"/>
            <p14:sldId id="560"/>
            <p14:sldId id="561"/>
          </p14:sldIdLst>
        </p14:section>
        <p14:section name="Maps" id="{8F5F8C1B-D287-4BA2-8B98-2BCAC74409B7}">
          <p14:sldIdLst>
            <p14:sldId id="543"/>
            <p14:sldId id="557"/>
            <p14:sldId id="573"/>
            <p14:sldId id="574"/>
            <p14:sldId id="576"/>
            <p14:sldId id="591"/>
            <p14:sldId id="562"/>
            <p14:sldId id="563"/>
            <p14:sldId id="559"/>
            <p14:sldId id="564"/>
            <p14:sldId id="565"/>
            <p14:sldId id="545"/>
          </p14:sldIdLst>
        </p14:section>
        <p14:section name="Set" id="{CE5FE399-6781-40B8-B509-1D661FF7989F}">
          <p14:sldIdLst>
            <p14:sldId id="587"/>
            <p14:sldId id="588"/>
          </p14:sldIdLst>
        </p14:section>
        <p14:section name="Conclusion" id="{10E03AB1-9AA8-4E86-9A64-D741901E50A2}">
          <p14:sldIdLst>
            <p14:sldId id="542"/>
            <p14:sldId id="585"/>
            <p14:sldId id="589"/>
            <p14:sldId id="590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41" autoAdjust="0"/>
  </p:normalViewPr>
  <p:slideViewPr>
    <p:cSldViewPr snapToGrid="0" showGuides="1">
      <p:cViewPr varScale="1">
        <p:scale>
          <a:sx n="63" d="100"/>
          <a:sy n="63" d="100"/>
        </p:scale>
        <p:origin x="776" y="4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27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2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9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81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58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390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712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15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8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3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5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31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4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8.gif"/><Relationship Id="rId4" Type="http://schemas.openxmlformats.org/officeDocument/2006/relationships/image" Target="../media/image55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Phone Book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safe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486858" y="3610781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0834212554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0896543112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0876566344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4592676" y="4354203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08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Phone Book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string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86378" y="63976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9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bg-BG" altLang="bg-BG" sz="3200" b="1" dirty="0">
                <a:solidFill>
                  <a:schemeClr val="bg1"/>
                </a:solidFill>
              </a:rPr>
              <a:t>ap</a:t>
            </a:r>
            <a:r>
              <a:rPr lang="bg-BG" altLang="bg-BG" sz="3200" dirty="0"/>
              <a:t> object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Set </a:t>
            </a:r>
            <a:r>
              <a:rPr lang="en-US" altLang="bg-BG" sz="3000" b="1" dirty="0">
                <a:solidFill>
                  <a:schemeClr val="bg1"/>
                </a:solidFill>
              </a:rPr>
              <a:t>keys</a:t>
            </a:r>
            <a:r>
              <a:rPr lang="en-US" altLang="bg-BG" sz="3000" dirty="0"/>
              <a:t> to </a:t>
            </a:r>
            <a:r>
              <a:rPr lang="en-US" altLang="bg-BG" sz="3000" b="1" dirty="0">
                <a:solidFill>
                  <a:schemeClr val="bg1"/>
                </a:solidFill>
              </a:rPr>
              <a:t>values</a:t>
            </a:r>
            <a:r>
              <a:rPr lang="en-US" altLang="bg-BG" sz="3000" dirty="0"/>
              <a:t> 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br>
              <a:rPr lang="en-US" altLang="bg-BG" sz="3000" dirty="0"/>
            </a:br>
            <a:endParaRPr lang="bg-BG" alt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/>
          <a:lstStyle/>
          <a:p>
            <a:pPr marL="457200" indent="-457200">
              <a:spcAft>
                <a:spcPts val="150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-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-</a:t>
            </a:r>
            <a:r>
              <a:rPr lang="en-US" sz="3600" dirty="0"/>
              <a:t> returns the value of the given key 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672956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574035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9388" y="1995479"/>
            <a:ext cx="10366543" cy="3201618"/>
          </a:xfrm>
        </p:spPr>
        <p:txBody>
          <a:bodyPr/>
          <a:lstStyle/>
          <a:p>
            <a:r>
              <a:rPr lang="en-US" dirty="0"/>
              <a:t>let iterable = </a:t>
            </a:r>
            <a:r>
              <a:rPr lang="en-US" dirty="0">
                <a:solidFill>
                  <a:schemeClr val="bg1"/>
                </a:solidFill>
              </a:rPr>
              <a:t>Array.from</a:t>
            </a:r>
            <a:r>
              <a:rPr lang="en-US" dirty="0"/>
              <a:t>(</a:t>
            </a:r>
            <a:r>
              <a:rPr lang="en-US" dirty="0" err="1"/>
              <a:t>phonebookMap.entries</a:t>
            </a:r>
            <a:r>
              <a:rPr lang="en-US" dirty="0"/>
              <a:t>());</a:t>
            </a:r>
          </a:p>
          <a:p>
            <a:r>
              <a:rPr lang="en-US" dirty="0"/>
              <a:t>for(let </a:t>
            </a:r>
            <a:r>
              <a:rPr lang="en-US" dirty="0" err="1"/>
              <a:t>kvp</a:t>
            </a:r>
            <a:r>
              <a:rPr lang="en-US" dirty="0"/>
              <a:t> of iterable) {</a:t>
            </a:r>
          </a:p>
          <a:p>
            <a:r>
              <a:rPr lang="en-US" dirty="0"/>
              <a:t>  let name = </a:t>
            </a:r>
            <a:r>
              <a:rPr lang="en-US" dirty="0" err="1"/>
              <a:t>kvp</a:t>
            </a:r>
            <a:r>
              <a:rPr lang="en-US" dirty="0"/>
              <a:t>[0];</a:t>
            </a:r>
          </a:p>
          <a:p>
            <a:r>
              <a:rPr lang="en-US" dirty="0"/>
              <a:t>  let number = </a:t>
            </a:r>
            <a:r>
              <a:rPr lang="en-US" dirty="0" err="1"/>
              <a:t>kvp</a:t>
            </a:r>
            <a:r>
              <a:rPr lang="en-US" dirty="0"/>
              <a:t>[1];</a:t>
            </a:r>
          </a:p>
          <a:p>
            <a:r>
              <a:rPr lang="en-US" dirty="0"/>
              <a:t>  console.log(`${name} =&gt; ${number}`);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Storage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tomatoes </a:t>
              </a:r>
              <a:r>
                <a:rPr lang="bg-BG" dirty="0"/>
                <a:t>10</a:t>
              </a:r>
            </a:p>
            <a:p>
              <a:pPr fontAlgn="t"/>
              <a:r>
                <a:rPr lang="en-US" dirty="0"/>
                <a:t>coffee 5</a:t>
              </a:r>
              <a:endParaRPr lang="bg-BG" dirty="0"/>
            </a:p>
            <a:p>
              <a:pPr fontAlgn="t"/>
              <a:r>
                <a:rPr lang="en-US" dirty="0"/>
                <a:t>olives 100</a:t>
              </a:r>
              <a:endParaRPr lang="bg-BG" dirty="0"/>
            </a:p>
            <a:p>
              <a:pPr fontAlgn="t"/>
              <a:r>
                <a:rPr lang="en-US" dirty="0"/>
                <a:t>coffee 40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8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</a:t>
            </a:r>
            <a:r>
              <a:rPr lang="en-US" dirty="0"/>
              <a:t>Storage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65573" y="1266045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1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174754"/>
            <a:ext cx="8798850" cy="5546721"/>
          </a:xfrm>
        </p:spPr>
        <p:txBody>
          <a:bodyPr>
            <a:noAutofit/>
          </a:bodyPr>
          <a:lstStyle/>
          <a:p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r>
              <a:rPr lang="en-GB" sz="3200" dirty="0"/>
              <a:t>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firstly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Sorting</a:t>
            </a:r>
            <a:r>
              <a:rPr lang="en-GB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Array.from(map.entries())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.sort((a,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547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students sorted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School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Lilly 4 6 6 5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5 6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Tammy 2 4 3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Tim 6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9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School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154857" y="1282396"/>
            <a:ext cx="10132946" cy="46577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function solve(input)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map = new Map();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for(let string of input)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tokens = string.split(' 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name = tokens[0];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let grades = tokens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		.splice(1, tokens.length).map(Number);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Fill the map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let sorted = Array.from(map)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.sort</a:t>
            </a:r>
            <a:r>
              <a:rPr lang="en-US" altLang="bg-BG" sz="2200" b="1" dirty="0">
                <a:latin typeface="Consolas" panose="020B0609020204030204" pitchFamily="49" charset="0"/>
              </a:rPr>
              <a:t>((a, b) =&gt; average(a, b));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  </a:t>
            </a: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Print each key and joined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Implement the average function</a:t>
            </a:r>
            <a:r>
              <a:rPr lang="en-US" altLang="bg-BG" sz="2200" b="1" dirty="0">
                <a:latin typeface="Consolas" panose="020B0609020204030204" pitchFamily="49" charset="0"/>
              </a:rPr>
              <a:t>				</a:t>
            </a:r>
            <a:endParaRPr lang="bg-BG" alt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CDD8CC9-E751-4382-AC32-D4404C67023E}"/>
              </a:ext>
            </a:extLst>
          </p:cNvPr>
          <p:cNvSpPr txBox="1"/>
          <p:nvPr/>
        </p:nvSpPr>
        <p:spPr>
          <a:xfrm>
            <a:off x="696003" y="619757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 your solution here: </a:t>
            </a:r>
            <a:r>
              <a:rPr lang="en-US" sz="2000" dirty="0">
                <a:solidFill>
                  <a:srgbClr val="234465"/>
                </a:solidFill>
                <a:hlinkClick r:id="rId3"/>
              </a:rPr>
              <a:t>https://judge.softuni.bg/Contests/1231/</a:t>
            </a:r>
            <a:endParaRPr lang="en-US" sz="2000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Storing Unique Elements</a:t>
            </a:r>
            <a:endParaRPr lang="bg-B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95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br>
              <a:rPr lang="en-US" altLang="bg-BG" sz="3200" dirty="0"/>
            </a:b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4207661"/>
            <a:ext cx="6742835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85305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Arrays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r>
              <a:rPr lang="en-US" sz="2800" dirty="0">
                <a:solidFill>
                  <a:schemeClr val="bg1"/>
                </a:solidFill>
                <a:latin typeface="Calibri (Body)"/>
              </a:rPr>
              <a:t> 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a better way to do it because: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better for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adding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deleting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 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many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73530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5497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986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en-GB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Storing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can either be an </a:t>
            </a:r>
            <a:r>
              <a:rPr lang="en-US" sz="3200" b="1" dirty="0">
                <a:solidFill>
                  <a:schemeClr val="bg1"/>
                </a:solidFill>
              </a:rPr>
              <a:t>integer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808532" y="2636013"/>
            <a:ext cx="3639714" cy="2418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'three':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6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69426" y="638117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syntax for </a:t>
            </a:r>
            <a:r>
              <a:rPr lang="en-US" sz="3200" b="1" dirty="0">
                <a:solidFill>
                  <a:schemeClr val="bg1"/>
                </a:solidFill>
              </a:rPr>
              <a:t>accessing</a:t>
            </a:r>
            <a:r>
              <a:rPr lang="en-US" sz="3200" dirty="0"/>
              <a:t> the value of a key is</a:t>
            </a:r>
          </a:p>
          <a:p>
            <a:endParaRPr lang="en-US" sz="1800" dirty="0"/>
          </a:p>
          <a:p>
            <a:r>
              <a:rPr lang="en-US" sz="1200" dirty="0"/>
              <a:t>     </a:t>
            </a:r>
          </a:p>
          <a:p>
            <a:r>
              <a:rPr lang="en-US" sz="3200" dirty="0"/>
              <a:t>     or</a:t>
            </a:r>
          </a:p>
          <a:p>
            <a:endParaRPr lang="en-US" sz="500" dirty="0"/>
          </a:p>
          <a:p>
            <a:endParaRPr lang="en-US" sz="1100" dirty="0"/>
          </a:p>
          <a:p>
            <a:endParaRPr lang="en-US" sz="11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Assigning</a:t>
            </a:r>
            <a:r>
              <a:rPr lang="en-US" sz="3200" dirty="0"/>
              <a:t> a value to a variable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B0D1-77DA-4266-8509-BA87A87B525B}"/>
              </a:ext>
            </a:extLst>
          </p:cNvPr>
          <p:cNvSpPr txBox="1"/>
          <p:nvPr/>
        </p:nvSpPr>
        <p:spPr>
          <a:xfrm>
            <a:off x="732948" y="1941634"/>
            <a:ext cx="842095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assocArr['</a:t>
            </a:r>
            <a:r>
              <a:rPr lang="en-US" sz="2600" b="1" i="1" dirty="0"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']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person['age']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3305361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assocArr[key] 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key = "age"</a:t>
            </a:r>
            <a:r>
              <a:rPr 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;</a:t>
            </a:r>
            <a:r>
              <a:rPr lang="en-US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person[key]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432F1-AEB5-450D-8807-CC940FEC61EB}"/>
              </a:ext>
            </a:extLst>
          </p:cNvPr>
          <p:cNvSpPr txBox="1"/>
          <p:nvPr/>
        </p:nvSpPr>
        <p:spPr>
          <a:xfrm>
            <a:off x="732948" y="5013733"/>
            <a:ext cx="842095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age = assocArr[key];</a:t>
            </a:r>
            <a:endParaRPr lang="en-US" sz="2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for - in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2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forEach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also 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 loop to iterate through the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8"/>
            <a:ext cx="7698681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{};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</a:t>
            </a:r>
            <a:r>
              <a:rPr lang="en-US" sz="2600" b="1" dirty="0">
                <a:latin typeface="Consolas" panose="020B0609020204030204" pitchFamily="49" charset="0"/>
              </a:rPr>
              <a:t>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Object.keys(assocArr).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2600" b="1" dirty="0">
                <a:latin typeface="Consolas" panose="020B0609020204030204" pitchFamily="49" charset="0"/>
              </a:rPr>
              <a:t>((i)=&gt; {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console.log(`${i} = ${assocArr[i]}`));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8687378" y="2060008"/>
            <a:ext cx="3074411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165657" y="407922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2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7679</TotalTime>
  <Words>1269</Words>
  <Application>Microsoft Office PowerPoint</Application>
  <PresentationFormat>Widescreen</PresentationFormat>
  <Paragraphs>283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(Body)</vt:lpstr>
      <vt:lpstr>Consolas</vt:lpstr>
      <vt:lpstr>Wingdings</vt:lpstr>
      <vt:lpstr>Wingdings 2</vt:lpstr>
      <vt:lpstr>1_SoftUni3_1</vt:lpstr>
      <vt:lpstr>Associative Arrays</vt:lpstr>
      <vt:lpstr>Table of Content</vt:lpstr>
      <vt:lpstr>Have a Question?</vt:lpstr>
      <vt:lpstr>PowerPoint Presentation</vt:lpstr>
      <vt:lpstr>What is an Associative Array ?</vt:lpstr>
      <vt:lpstr>Declaration</vt:lpstr>
      <vt:lpstr>Attributes</vt:lpstr>
      <vt:lpstr>Using for - in</vt:lpstr>
      <vt:lpstr>Using forEach</vt:lpstr>
      <vt:lpstr>Problem: Phone Book</vt:lpstr>
      <vt:lpstr>Solution: Phone Book</vt:lpstr>
      <vt:lpstr>PowerPoint Presentation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PowerPoint Presentation</vt:lpstr>
      <vt:lpstr>PowerPoint Presentation</vt:lpstr>
      <vt:lpstr>What is a Set?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creator>Alen Paunov</dc:creator>
  <cp:keywords>Technologies Fundamentals, Software University, SoftUni, programming, coding, software development, education, training, course</cp:keywords>
  <cp:lastModifiedBy>antonoaatanasova</cp:lastModifiedBy>
  <cp:revision>270</cp:revision>
  <dcterms:created xsi:type="dcterms:W3CDTF">2018-05-23T13:08:44Z</dcterms:created>
  <dcterms:modified xsi:type="dcterms:W3CDTF">2019-06-20T13:33:36Z</dcterms:modified>
  <cp:category>programming;computer programming;software development;web development</cp:category>
</cp:coreProperties>
</file>