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2"/>
    <p:sldMasterId id="2147483707" r:id="rId3"/>
  </p:sldMasterIdLst>
  <p:notesMasterIdLst>
    <p:notesMasterId r:id="rId35"/>
  </p:notesMasterIdLst>
  <p:handoutMasterIdLst>
    <p:handoutMasterId r:id="rId36"/>
  </p:handoutMasterIdLst>
  <p:sldIdLst>
    <p:sldId id="709" r:id="rId4"/>
    <p:sldId id="710" r:id="rId5"/>
    <p:sldId id="508" r:id="rId6"/>
    <p:sldId id="630" r:id="rId7"/>
    <p:sldId id="631" r:id="rId8"/>
    <p:sldId id="668" r:id="rId9"/>
    <p:sldId id="623" r:id="rId10"/>
    <p:sldId id="624" r:id="rId11"/>
    <p:sldId id="626" r:id="rId12"/>
    <p:sldId id="677" r:id="rId13"/>
    <p:sldId id="722" r:id="rId14"/>
    <p:sldId id="723" r:id="rId15"/>
    <p:sldId id="718" r:id="rId16"/>
    <p:sldId id="719" r:id="rId17"/>
    <p:sldId id="721" r:id="rId18"/>
    <p:sldId id="732" r:id="rId19"/>
    <p:sldId id="672" r:id="rId20"/>
    <p:sldId id="733" r:id="rId21"/>
    <p:sldId id="734" r:id="rId22"/>
    <p:sldId id="737" r:id="rId23"/>
    <p:sldId id="738" r:id="rId24"/>
    <p:sldId id="687" r:id="rId25"/>
    <p:sldId id="688" r:id="rId26"/>
    <p:sldId id="689" r:id="rId27"/>
    <p:sldId id="690" r:id="rId28"/>
    <p:sldId id="691" r:id="rId29"/>
    <p:sldId id="528" r:id="rId30"/>
    <p:sldId id="492" r:id="rId31"/>
    <p:sldId id="493" r:id="rId32"/>
    <p:sldId id="405" r:id="rId33"/>
    <p:sldId id="40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709"/>
            <p14:sldId id="710"/>
            <p14:sldId id="508"/>
          </p14:sldIdLst>
        </p14:section>
        <p14:section name="Data Types and Variables" id="{565C2415-48A6-40B8-AC83-4741C5DAF5FB}">
          <p14:sldIdLst>
            <p14:sldId id="630"/>
            <p14:sldId id="631"/>
            <p14:sldId id="668"/>
            <p14:sldId id="623"/>
            <p14:sldId id="624"/>
            <p14:sldId id="626"/>
          </p14:sldIdLst>
        </p14:section>
        <p14:section name="Printing on the Console" id="{FBD25384-6451-44F6-B321-B46BF017DAFA}">
          <p14:sldIdLst>
            <p14:sldId id="677"/>
            <p14:sldId id="722"/>
            <p14:sldId id="723"/>
            <p14:sldId id="718"/>
          </p14:sldIdLst>
        </p14:section>
        <p14:section name="Conditional Statements" id="{8E181859-6989-4DA1-ACE5-DBEB108930E8}">
          <p14:sldIdLst>
            <p14:sldId id="719"/>
            <p14:sldId id="721"/>
            <p14:sldId id="732"/>
          </p14:sldIdLst>
        </p14:section>
        <p14:section name="Loops" id="{7D919171-8898-41E6-8A8D-23985FF5A16C}">
          <p14:sldIdLst>
            <p14:sldId id="672"/>
            <p14:sldId id="733"/>
            <p14:sldId id="734"/>
            <p14:sldId id="737"/>
            <p14:sldId id="738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Conclusion" id="{9286E23B-2FC3-40A0-8C1A-42589FB25A33}">
          <p14:sldIdLst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256" autoAdjust="0"/>
  </p:normalViewPr>
  <p:slideViewPr>
    <p:cSldViewPr>
      <p:cViewPr varScale="1">
        <p:scale>
          <a:sx n="114" d="100"/>
          <a:sy n="114" d="100"/>
        </p:scale>
        <p:origin x="48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895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37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6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9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951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24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9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5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5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9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3" r:id="rId15"/>
    <p:sldLayoutId id="214748372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59" y="2800444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72" y="332460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34" y="257612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31" y="369040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1" y="188041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F1A5C-0D7C-453D-9588-54645ABF23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5C183-31D1-46CC-AB63-6E8DB59D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192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on the Console in C#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CA98-F876-4A62-9BA1-E95385EE4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2438400"/>
            <a:ext cx="4419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5029200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Printing content and then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Printing content and staying </a:t>
            </a:r>
            <a:br>
              <a:rPr lang="en-GB" dirty="0"/>
            </a:br>
            <a:r>
              <a:rPr lang="en-GB" dirty="0"/>
              <a:t>on  the same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on the Console in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CA98-F876-4A62-9BA1-E95385EE4D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2438400"/>
            <a:ext cx="453498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GB" b="1" noProof="1">
                <a:latin typeface="Consolas" pitchFamily="49" charset="0"/>
              </a:rPr>
              <a:t>(name);</a:t>
            </a:r>
            <a:endParaRPr lang="bg-BG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228" y="5029200"/>
            <a:ext cx="44023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String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100764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939-935A-4F35-AAAD-176633B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/ PHP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BDFF-736E-4E68-80C3-63A405FA6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Bef>
                <a:spcPts val="1200"/>
              </a:spcBef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You can't print without</a:t>
            </a:r>
            <a:br>
              <a:rPr lang="en-GB" dirty="0"/>
            </a:br>
            <a:r>
              <a:rPr lang="en-GB" dirty="0"/>
              <a:t>going to a new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C5E8-599E-4071-B27A-A9C147B0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PHP</a:t>
            </a:r>
          </a:p>
          <a:p>
            <a:r>
              <a:rPr lang="en-GB" dirty="0"/>
              <a:t>Printing content and </a:t>
            </a:r>
            <a:br>
              <a:rPr lang="en-GB" dirty="0"/>
            </a:br>
            <a:r>
              <a:rPr lang="en-GB" dirty="0"/>
              <a:t>going to a new line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r>
              <a:rPr lang="en-GB" dirty="0"/>
              <a:t>Staying on the same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9F52-767F-4B3B-B29B-95C1C49298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84C37-5CA9-4107-83B6-2D661D86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3" y="3052651"/>
            <a:ext cx="357269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let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GB" b="1" noProof="1">
                <a:latin typeface="Consolas" pitchFamily="49" charset="0"/>
              </a:rPr>
              <a:t>(name);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601A6-2A68-4FB5-BBB6-22835BDF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776" y="3052651"/>
            <a:ext cx="396755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/>
              <a:t>$name = "</a:t>
            </a:r>
            <a:r>
              <a:rPr lang="en-US" b="1" dirty="0" err="1"/>
              <a:t>Pesho</a:t>
            </a:r>
            <a:r>
              <a:rPr lang="en-US" b="1" dirty="0"/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echo</a:t>
            </a:r>
            <a:r>
              <a:rPr lang="en-US" b="1" dirty="0"/>
              <a:t> $name </a:t>
            </a:r>
            <a:r>
              <a:rPr lang="en-US" b="1" dirty="0">
                <a:solidFill>
                  <a:schemeClr val="bg1"/>
                </a:solidFill>
              </a:rPr>
              <a:t>. PHP_EOL</a:t>
            </a:r>
            <a:r>
              <a:rPr lang="en-US" b="1" dirty="0"/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25BC7-FEC0-411C-9D8F-464779D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25" y="4800600"/>
            <a:ext cx="396650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/>
              <a:t>$name = "</a:t>
            </a:r>
            <a:r>
              <a:rPr lang="en-US" b="1" dirty="0" err="1"/>
              <a:t>Pesho</a:t>
            </a:r>
            <a:r>
              <a:rPr lang="en-US" b="1" dirty="0"/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echo</a:t>
            </a:r>
            <a:r>
              <a:rPr lang="en-US" b="1" dirty="0"/>
              <a:t> $name;</a:t>
            </a:r>
          </a:p>
        </p:txBody>
      </p:sp>
    </p:spTree>
    <p:extLst>
      <p:ext uri="{BB962C8B-B14F-4D97-AF65-F5344CB8AC3E}">
        <p14:creationId xmlns:p14="http://schemas.microsoft.com/office/powerpoint/2010/main" val="2354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2C35D-3770-4345-80AE-044106DF8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FD9501-E5E6-4BD8-AA77-36D2E293CF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33468-9C96-4CC8-9840-63A330692A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42" y="1600200"/>
            <a:ext cx="2917940" cy="1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and Java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2EBC-A84B-4815-847C-70F5E70452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3" y="1905000"/>
            <a:ext cx="500943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67" y="1905000"/>
            <a:ext cx="5159475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and PHP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2EBC-A84B-4815-847C-70F5E70452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05" y="1905000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89" y="1905000"/>
            <a:ext cx="4247431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$grade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($grade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echo "Passed!";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echo "Failed!";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2482-1544-4DD2-A612-FA71B9345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990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00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386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20" y="1905000"/>
            <a:ext cx="43305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$counter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($counter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echo $counter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PHP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PHP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763F-94FD-4612-981A-F26DE978E8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36" y="1905000"/>
            <a:ext cx="4330568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3212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C#</a:t>
            </a:r>
          </a:p>
          <a:p>
            <a:pPr>
              <a:spcAft>
                <a:spcPts val="3000"/>
              </a:spcAft>
            </a:pPr>
            <a:endParaRPr lang="en-GB" dirty="0"/>
          </a:p>
          <a:p>
            <a:pPr>
              <a:spcAft>
                <a:spcPts val="2400"/>
              </a:spcAft>
            </a:pPr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9E4C-1F74-44CE-904D-D85204A3D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1718345"/>
            <a:ext cx="4953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349537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</a:t>
            </a:r>
            <a:r>
              <a:rPr lang="en-GB" sz="2200" b="1" noProof="1">
                <a:latin typeface="Consolas" pitchFamily="49" charset="0"/>
              </a:rPr>
              <a:t>System.out.println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PHP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7D9F-8336-42ED-96B1-696479682D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1760989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console.log</a:t>
            </a:r>
            <a:r>
              <a:rPr lang="nn-NO" sz="22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3942383"/>
            <a:ext cx="49530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</a:rPr>
              <a:t>for ($i = 0; $i &lt;= 9; $i++) </a:t>
            </a:r>
            <a:r>
              <a:rPr lang="nn-NO" sz="22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  </a:t>
            </a:r>
            <a:r>
              <a:rPr lang="en-GB" sz="2200" b="1" noProof="1">
                <a:latin typeface="Consolas" pitchFamily="49" charset="0"/>
              </a:rPr>
              <a:t>echo $i . PHP_EOL;</a:t>
            </a:r>
            <a:endParaRPr lang="nn-NO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200" b="1" noProof="1">
                <a:latin typeface="Consolas" pitchFamily="49" charset="0"/>
              </a:rPr>
              <a:t>}</a:t>
            </a:r>
            <a:endParaRPr lang="en-GB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97A93E-CCEE-4132-B360-12A2A904D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/>
              <a:t>ntegrated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/>
              <a:t>evelopment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/>
              <a:t>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1472621"/>
            <a:ext cx="1675776" cy="165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69" y="2302362"/>
            <a:ext cx="1632808" cy="1598791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33" y="1349922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2686718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2072192"/>
            <a:ext cx="12188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Visual Studio 2019 Community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15CD5-3CA4-43D5-B59B-6B7D58C3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048000"/>
            <a:ext cx="3155276" cy="31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IntelliJ IDEA</a:t>
            </a:r>
            <a:endParaRPr lang="bg-BG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812668"/>
            <a:ext cx="12188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err="1"/>
              <a:t>PhpStorm</a:t>
            </a:r>
            <a:endParaRPr lang="bg-BG" sz="4800" b="1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C# / Java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69919"/>
            <a:ext cx="7735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39247" y="327660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97" y="327660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"Pesho"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39247" y="2573630"/>
            <a:ext cx="1385444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4212" y="2573630"/>
            <a:ext cx="1094530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declare variable in JS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5.49;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Variables in PHP are represented by a </a:t>
            </a:r>
            <a:r>
              <a:rPr lang="en-GB" b="1" dirty="0">
                <a:solidFill>
                  <a:schemeClr val="bg1"/>
                </a:solidFill>
              </a:rPr>
              <a:t>dollar sign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$</a:t>
            </a:r>
            <a:r>
              <a:rPr lang="en-GB" dirty="0"/>
              <a:t>) </a:t>
            </a:r>
            <a:br>
              <a:rPr lang="en-GB" dirty="0"/>
            </a:br>
            <a:r>
              <a:rPr lang="en-GB" dirty="0"/>
              <a:t>followed by the name of the variable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PHP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378" y="2412345"/>
            <a:ext cx="56784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</a:rPr>
              <a:t>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9378" y="3796658"/>
            <a:ext cx="392963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</a:rPr>
              <a:t>firstNumber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</a:rPr>
              <a:t>name = "Pesho";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</a:rPr>
              <a:t>isPassed = false;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</a:rPr>
              <a:t>mathGrade = 5.49;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E425-7F5E-4FA2-BA55-D745DBC7D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10CCE-7E71-4D66-B120-EFC8BE6B6209}"/>
              </a:ext>
            </a:extLst>
          </p:cNvPr>
          <p:cNvGrpSpPr/>
          <p:nvPr/>
        </p:nvGrpSpPr>
        <p:grpSpPr>
          <a:xfrm>
            <a:off x="4394359" y="1143000"/>
            <a:ext cx="3400105" cy="2941387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65D67E-5CB3-4C4F-A329-EB0C7DC4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88823-8A6B-4060-8294-8DBA0E85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A79EF1-A653-49A5-A8C8-036A9689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and 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float</a:t>
            </a: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JavaScript and PHP you are not </a:t>
            </a:r>
            <a:br>
              <a:rPr lang="en-US" dirty="0"/>
            </a:br>
            <a:r>
              <a:rPr lang="en-US" dirty="0"/>
              <a:t>declaring data types</a:t>
            </a:r>
          </a:p>
          <a:p>
            <a:pPr>
              <a:buClr>
                <a:schemeClr val="tx1"/>
              </a:buClr>
            </a:pPr>
            <a:r>
              <a:rPr lang="en-US" dirty="0"/>
              <a:t>The interpreter does it for you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 in </a:t>
            </a:r>
            <a:r>
              <a:rPr lang="en-US" b="1" dirty="0">
                <a:solidFill>
                  <a:schemeClr val="bg1"/>
                </a:solidFill>
              </a:rPr>
              <a:t>JavaSript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object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undefined</a:t>
            </a:r>
          </a:p>
          <a:p>
            <a:pPr>
              <a:buClr>
                <a:schemeClr val="tx1"/>
              </a:buClr>
            </a:pPr>
            <a:r>
              <a:rPr lang="en-US" dirty="0"/>
              <a:t>Data types in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/>
              <a:t>, </a:t>
            </a:r>
            <a:r>
              <a:rPr lang="en-US" sz="3400" b="1">
                <a:solidFill>
                  <a:schemeClr val="bg1"/>
                </a:solidFill>
              </a:rPr>
              <a:t>Float</a:t>
            </a:r>
            <a:r>
              <a:rPr lang="en-US" sz="3400"/>
              <a:t>,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Boolean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 and PHP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942</Words>
  <Application>Microsoft Office PowerPoint</Application>
  <PresentationFormat>Custom</PresentationFormat>
  <Paragraphs>248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1_SoftUni3_1</vt:lpstr>
      <vt:lpstr>Language Comparison</vt:lpstr>
      <vt:lpstr>Table of Contents</vt:lpstr>
      <vt:lpstr>Have a Question?</vt:lpstr>
      <vt:lpstr>Declaring Variables in C# / Java</vt:lpstr>
      <vt:lpstr>Declaring Variables in JavaScript</vt:lpstr>
      <vt:lpstr>Declaring Variables in PHP</vt:lpstr>
      <vt:lpstr>PowerPoint Presentation</vt:lpstr>
      <vt:lpstr>Data Types in C# and Java</vt:lpstr>
      <vt:lpstr>Data Types in JavaScript and PHP</vt:lpstr>
      <vt:lpstr>PowerPoint Presentation</vt:lpstr>
      <vt:lpstr>Printing on the Console in C#</vt:lpstr>
      <vt:lpstr>Printing on the Console in Java</vt:lpstr>
      <vt:lpstr>JavaScript / PHP</vt:lpstr>
      <vt:lpstr>PowerPoint Presentation</vt:lpstr>
      <vt:lpstr>C# and Java</vt:lpstr>
      <vt:lpstr>JavaScript and PHP</vt:lpstr>
      <vt:lpstr>PowerPoint Presentation</vt:lpstr>
      <vt:lpstr>While Loop in C# and Java</vt:lpstr>
      <vt:lpstr>While Loop in JS and PHP </vt:lpstr>
      <vt:lpstr>For Loop in C# and Java</vt:lpstr>
      <vt:lpstr>For Loop in JS and PHP </vt:lpstr>
      <vt:lpstr>PowerPoint Presentation</vt:lpstr>
      <vt:lpstr>C#</vt:lpstr>
      <vt:lpstr>Java</vt:lpstr>
      <vt:lpstr>JavaScript</vt:lpstr>
      <vt:lpstr>PHP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Code - Career Orientation Days Event @SoftUni</dc:subject>
  <dc:creator/>
  <cp:keywords>CODE, Technology Fundamentals, Software University, SoftUni, programming, coding, software development, education, training, course</cp:keywords>
  <dc:description>Code - Career Orientation Days Event
@ SoftUni – https://softuni.bg/courses/code-career-orientation-days-event
</dc:description>
  <cp:lastModifiedBy/>
  <cp:revision>1</cp:revision>
  <dcterms:created xsi:type="dcterms:W3CDTF">2014-01-02T17:00:34Z</dcterms:created>
  <dcterms:modified xsi:type="dcterms:W3CDTF">2019-05-13T11:32:51Z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