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74" r:id="rId2"/>
    <p:sldId id="276" r:id="rId3"/>
    <p:sldId id="492" r:id="rId4"/>
    <p:sldId id="493" r:id="rId5"/>
    <p:sldId id="562" r:id="rId6"/>
    <p:sldId id="563" r:id="rId7"/>
    <p:sldId id="406" r:id="rId8"/>
    <p:sldId id="565" r:id="rId9"/>
    <p:sldId id="564" r:id="rId10"/>
    <p:sldId id="494" r:id="rId11"/>
    <p:sldId id="495" r:id="rId12"/>
    <p:sldId id="545" r:id="rId13"/>
    <p:sldId id="543" r:id="rId14"/>
    <p:sldId id="546" r:id="rId15"/>
    <p:sldId id="549" r:id="rId16"/>
    <p:sldId id="550" r:id="rId17"/>
    <p:sldId id="547" r:id="rId18"/>
    <p:sldId id="551" r:id="rId19"/>
    <p:sldId id="552" r:id="rId20"/>
    <p:sldId id="553" r:id="rId21"/>
    <p:sldId id="555" r:id="rId22"/>
    <p:sldId id="535" r:id="rId23"/>
    <p:sldId id="536" r:id="rId24"/>
    <p:sldId id="537" r:id="rId25"/>
    <p:sldId id="538" r:id="rId26"/>
    <p:sldId id="521" r:id="rId27"/>
    <p:sldId id="542" r:id="rId28"/>
    <p:sldId id="569" r:id="rId29"/>
    <p:sldId id="567" r:id="rId30"/>
    <p:sldId id="568" r:id="rId31"/>
    <p:sldId id="560" r:id="rId32"/>
    <p:sldId id="5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Intro and IDE" id="{BC4A3995-4CED-4320-A673-95328C9C809D}">
          <p14:sldIdLst>
            <p14:sldId id="493"/>
            <p14:sldId id="562"/>
            <p14:sldId id="563"/>
            <p14:sldId id="406"/>
            <p14:sldId id="565"/>
            <p14:sldId id="564"/>
            <p14:sldId id="494"/>
            <p14:sldId id="495"/>
            <p14:sldId id="545"/>
            <p14:sldId id="543"/>
            <p14:sldId id="546"/>
          </p14:sldIdLst>
        </p14:section>
        <p14:section name="Conditional Statements" id="{3F7B00EB-7C54-4483-A415-0DAF9B95F0C7}">
          <p14:sldIdLst>
            <p14:sldId id="549"/>
            <p14:sldId id="550"/>
            <p14:sldId id="547"/>
          </p14:sldIdLst>
        </p14:section>
        <p14:section name="Loops" id="{DB560E2B-D556-4F98-A1F8-B22B72C746D2}">
          <p14:sldIdLst>
            <p14:sldId id="551"/>
            <p14:sldId id="552"/>
            <p14:sldId id="553"/>
            <p14:sldId id="555"/>
          </p14:sldIdLst>
        </p14:section>
        <p14:section name="Debugging" id="{C6E5B190-1D86-4A87-BFDD-0D7FB75C3D92}">
          <p14:sldIdLst>
            <p14:sldId id="535"/>
            <p14:sldId id="536"/>
            <p14:sldId id="537"/>
            <p14:sldId id="538"/>
            <p14:sldId id="521"/>
          </p14:sldIdLst>
        </p14:section>
        <p14:section name="Conclusion" id="{10E03AB1-9AA8-4E86-9A64-D741901E50A2}">
          <p14:sldIdLst>
            <p14:sldId id="542"/>
            <p14:sldId id="569"/>
            <p14:sldId id="567"/>
            <p14:sldId id="568"/>
            <p14:sldId id="560"/>
            <p14:sldId id="5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-571" y="-7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00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7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2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5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9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/Lab-Intro-and-Basic-Syntax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/Lab-Intro-and-Basic-Syntax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5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Basic Syntax, Conditions and Loops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Introduction to JavaScript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807E36E-92C5-4D0D-A16D-71E9E9D82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7000"/>
                    </a14:imgEffect>
                    <a14:imgEffect>
                      <a14:colorTemperature colorTemp="6681"/>
                    </a14:imgEffect>
                    <a14:imgEffect>
                      <a14:saturation sat="148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855" r="4667" b="5033"/>
          <a:stretch/>
        </p:blipFill>
        <p:spPr>
          <a:xfrm rot="20334507">
            <a:off x="1432491" y="2962326"/>
            <a:ext cx="1230631" cy="1218740"/>
          </a:xfrm>
          <a:prstGeom prst="rect">
            <a:avLst/>
          </a:prstGeom>
          <a:effectLst>
            <a:innerShdw blurRad="63500" dist="762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WebStorm </a:t>
            </a:r>
            <a:r>
              <a:rPr lang="en-US" sz="3200" dirty="0"/>
              <a:t>is powerful IDE for </a:t>
            </a:r>
            <a:r>
              <a:rPr lang="en-US" sz="3200"/>
              <a:t>JavaScript </a:t>
            </a:r>
            <a:r>
              <a:rPr lang="en-US" sz="3200" smtClean="0"/>
              <a:t>and other </a:t>
            </a:r>
            <a:r>
              <a:rPr lang="en-US" sz="3200" dirty="0"/>
              <a:t>languages</a:t>
            </a:r>
          </a:p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new project</a:t>
            </a: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WebStorm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2D73CD-3888-459B-A4B3-28F39A168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" r="1"/>
          <a:stretch/>
        </p:blipFill>
        <p:spPr>
          <a:xfrm>
            <a:off x="3727938" y="3246120"/>
            <a:ext cx="3998185" cy="2842260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up ECMAScript 6 and Node.js</a:t>
            </a:r>
          </a:p>
          <a:p>
            <a:pPr lvl="1"/>
            <a:r>
              <a:rPr lang="en-US" dirty="0"/>
              <a:t>ECMAScript6 is a standard for JavaScript</a:t>
            </a:r>
          </a:p>
          <a:p>
            <a:pPr lvl="1"/>
            <a:r>
              <a:rPr lang="en-US" dirty="0"/>
              <a:t>Node is environment for JavaScript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9684F36-A27C-4F37-96F2-35213901D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" r="34289"/>
          <a:stretch/>
        </p:blipFill>
        <p:spPr>
          <a:xfrm>
            <a:off x="870674" y="3509282"/>
            <a:ext cx="4600135" cy="2594903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821F9DF-8D0F-4988-A390-C2B174CB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64" y="3216279"/>
            <a:ext cx="4570203" cy="318091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3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40970"/>
          </a:xfrm>
        </p:spPr>
        <p:txBody>
          <a:bodyPr/>
          <a:lstStyle/>
          <a:p>
            <a:r>
              <a:rPr lang="en-US" dirty="0"/>
              <a:t>In order to solve different problems, we are going to use            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b="1" dirty="0"/>
              <a:t> </a:t>
            </a:r>
            <a:r>
              <a:rPr lang="en-US" dirty="0"/>
              <a:t>and the input will come </a:t>
            </a:r>
            <a:r>
              <a:rPr lang="en-US"/>
              <a:t>as </a:t>
            </a:r>
            <a:r>
              <a:rPr lang="en-US" smtClean="0"/>
              <a:t>parameters</a:t>
            </a:r>
            <a:endParaRPr lang="en-US" dirty="0"/>
          </a:p>
          <a:p>
            <a:r>
              <a:rPr lang="en-US" dirty="0"/>
              <a:t>A function is block of code, that executes when called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54289E-0D45-45A9-A67B-2A1867D6E29F}"/>
              </a:ext>
            </a:extLst>
          </p:cNvPr>
          <p:cNvSpPr txBox="1"/>
          <p:nvPr/>
        </p:nvSpPr>
        <p:spPr>
          <a:xfrm>
            <a:off x="2143077" y="4024651"/>
            <a:ext cx="754956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solve (num1, num2)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//some logic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solve(2, 3);</a:t>
            </a:r>
            <a:endParaRPr lang="bg-BG" altLang="bg-BG" sz="24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="" xmlns:a16="http://schemas.microsoft.com/office/drawing/2014/main" id="{E95D8F0B-8BF0-4A38-93DC-439DFCF15724}"/>
              </a:ext>
            </a:extLst>
          </p:cNvPr>
          <p:cNvSpPr/>
          <p:nvPr/>
        </p:nvSpPr>
        <p:spPr bwMode="auto">
          <a:xfrm>
            <a:off x="2025748" y="3137095"/>
            <a:ext cx="2785403" cy="583811"/>
          </a:xfrm>
          <a:prstGeom prst="wedgeRoundRectCallout">
            <a:avLst>
              <a:gd name="adj1" fmla="val 30177"/>
              <a:gd name="adj2" fmla="val 89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64B32E1F-224C-433B-90AA-01D2F0C2479D}"/>
              </a:ext>
            </a:extLst>
          </p:cNvPr>
          <p:cNvSpPr/>
          <p:nvPr/>
        </p:nvSpPr>
        <p:spPr bwMode="auto">
          <a:xfrm>
            <a:off x="5441541" y="3232696"/>
            <a:ext cx="2785403" cy="583811"/>
          </a:xfrm>
          <a:prstGeom prst="wedgeRoundRectCallout">
            <a:avLst>
              <a:gd name="adj1" fmla="val -31944"/>
              <a:gd name="adj2" fmla="val 101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="" xmlns:a16="http://schemas.microsoft.com/office/drawing/2014/main" id="{8909AFF2-B7E7-4A64-9A94-703B71437861}"/>
              </a:ext>
            </a:extLst>
          </p:cNvPr>
          <p:cNvSpPr/>
          <p:nvPr/>
        </p:nvSpPr>
        <p:spPr bwMode="auto">
          <a:xfrm>
            <a:off x="4540153" y="5548547"/>
            <a:ext cx="3914530" cy="583811"/>
          </a:xfrm>
          <a:prstGeom prst="wedgeRoundRectCallout">
            <a:avLst>
              <a:gd name="adj1" fmla="val -22853"/>
              <a:gd name="adj2" fmla="val 45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the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0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898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prints as </a:t>
            </a:r>
            <a:r>
              <a:rPr lang="en-US"/>
              <a:t>result </a:t>
            </a:r>
            <a:r>
              <a:rPr lang="en-US" smtClean="0"/>
              <a:t>that </a:t>
            </a:r>
            <a:br>
              <a:rPr lang="en-US" smtClean="0"/>
            </a:br>
            <a:r>
              <a:rPr lang="en-US" smtClean="0"/>
              <a:t>number </a:t>
            </a:r>
            <a:r>
              <a:rPr lang="en-US" b="1" dirty="0">
                <a:solidFill>
                  <a:schemeClr val="bg1"/>
                </a:solidFill>
              </a:rPr>
              <a:t>multiplied by two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Multiply </a:t>
            </a:r>
            <a:r>
              <a:rPr lang="en-US" smtClean="0"/>
              <a:t>Number </a:t>
            </a:r>
            <a:r>
              <a:rPr lang="en-US"/>
              <a:t>by </a:t>
            </a:r>
            <a:r>
              <a:rPr lang="en-US" smtClean="0"/>
              <a:t>Two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2626ECC-DCA5-46AA-ABB8-C8575A2E9685}"/>
              </a:ext>
            </a:extLst>
          </p:cNvPr>
          <p:cNvGrpSpPr/>
          <p:nvPr/>
        </p:nvGrpSpPr>
        <p:grpSpPr>
          <a:xfrm>
            <a:off x="820010" y="2699926"/>
            <a:ext cx="4620668" cy="1068317"/>
            <a:chOff x="2927693" y="3540386"/>
            <a:chExt cx="7490260" cy="1163739"/>
          </a:xfrm>
        </p:grpSpPr>
        <p:sp>
          <p:nvSpPr>
            <p:cNvPr id="7" name="Text Placeholder 3">
              <a:extLst>
                <a:ext uri="{FF2B5EF4-FFF2-40B4-BE49-F238E27FC236}">
                  <a16:creationId xmlns="" xmlns:a16="http://schemas.microsoft.com/office/drawing/2014/main" id="{5A580E6F-8AC9-4B4E-9CF0-655ADDFC5923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3745129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2</a:t>
              </a: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="" xmlns:a16="http://schemas.microsoft.com/office/drawing/2014/main" id="{CA56242A-1E7B-4460-B010-B79904FCBF66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51473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="" xmlns:a16="http://schemas.microsoft.com/office/drawing/2014/main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pic>
        <p:nvPicPr>
          <p:cNvPr id="1026" name="Picture 2" descr="C:\Users\ko3ebo7e\Desktop\Pictures\calculat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168" y="2167563"/>
            <a:ext cx="4279392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820010" y="4239454"/>
            <a:ext cx="462066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 (num)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pt-BR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console.log(num </a:t>
            </a: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* 2);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solve(2);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9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="" xmlns:a16="http://schemas.microsoft.com/office/drawing/2014/main" id="{271976F4-5B96-491A-A3F1-F84CD6EAA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542799"/>
              </p:ext>
            </p:extLst>
          </p:nvPr>
        </p:nvGraphicFramePr>
        <p:xfrm>
          <a:off x="3571716" y="1356427"/>
          <a:ext cx="6124736" cy="4912360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655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sz="2800" b="0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Implementing Control-Flow Logic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109D5E1-C96C-4A37-A13E-C0286538DCD1}"/>
              </a:ext>
            </a:extLst>
          </p:cNvPr>
          <p:cNvSpPr/>
          <p:nvPr/>
        </p:nvSpPr>
        <p:spPr>
          <a:xfrm>
            <a:off x="4743350" y="2153175"/>
            <a:ext cx="2778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If (a &gt; b) 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5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is </a:t>
            </a:r>
            <a:r>
              <a:rPr lang="en-US" smtClean="0"/>
              <a:t>Conditional </a:t>
            </a:r>
            <a:r>
              <a:rPr lang="en-US" dirty="0"/>
              <a:t>S</a:t>
            </a:r>
            <a:r>
              <a:rPr lang="en-US" smtClean="0"/>
              <a:t>tatement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="" xmlns:a16="http://schemas.microsoft.com/office/drawing/2014/main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if-else</a:t>
            </a:r>
            <a:r>
              <a:rPr lang="en-US" b="1" dirty="0"/>
              <a:t> </a:t>
            </a:r>
            <a:r>
              <a:rPr lang="en-US" dirty="0"/>
              <a:t>statement:</a:t>
            </a:r>
          </a:p>
          <a:p>
            <a:pPr lvl="1"/>
            <a:r>
              <a:rPr lang="en-US" dirty="0"/>
              <a:t>Do action depending on condition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chain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5AD36BB-4173-46A1-9FFC-B758B5725B74}"/>
              </a:ext>
            </a:extLst>
          </p:cNvPr>
          <p:cNvSpPr txBox="1"/>
          <p:nvPr/>
        </p:nvSpPr>
        <p:spPr>
          <a:xfrm>
            <a:off x="2541497" y="2287712"/>
            <a:ext cx="355450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a = </a:t>
            </a:r>
            <a:r>
              <a:rPr lang="en-US" altLang="bg-BG" sz="2400" b="1" dirty="0" smtClean="0">
                <a:latin typeface="Consolas" panose="020B0609020204030204" pitchFamily="49" charset="0"/>
              </a:rPr>
              <a:t>5;</a:t>
            </a:r>
            <a:endParaRPr lang="en-US" altLang="bg-BG" sz="24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altLang="bg-BG" sz="2400" b="1" dirty="0">
                <a:latin typeface="Consolas" panose="020B0609020204030204" pitchFamily="49" charset="0"/>
              </a:rPr>
              <a:t> (a &gt;= 5)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console.log(a</a:t>
            </a:r>
            <a:r>
              <a:rPr lang="en-US" altLang="bg-BG" sz="2400" b="1" dirty="0" smtClean="0">
                <a:latin typeface="Consolas" panose="020B0609020204030204" pitchFamily="49" charset="0"/>
              </a:rPr>
              <a:t>);</a:t>
            </a:r>
            <a:endParaRPr lang="en-US" altLang="bg-BG" sz="24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="" xmlns:a16="http://schemas.microsoft.com/office/drawing/2014/main" id="{B3341D3A-49B8-40A3-B7B8-3993749B0D2D}"/>
              </a:ext>
            </a:extLst>
          </p:cNvPr>
          <p:cNvSpPr/>
          <p:nvPr/>
        </p:nvSpPr>
        <p:spPr bwMode="auto">
          <a:xfrm>
            <a:off x="6345266" y="2369081"/>
            <a:ext cx="2995682" cy="1614068"/>
          </a:xfrm>
          <a:prstGeom prst="wedgeRoundRectCallout">
            <a:avLst>
              <a:gd name="adj1" fmla="val -18844"/>
              <a:gd name="adj2" fmla="val 44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condition is met, the code will execute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3C3B05B-CB5B-4BAD-B743-8CE0DE5ABC6F}"/>
              </a:ext>
            </a:extLst>
          </p:cNvPr>
          <p:cNvSpPr txBox="1"/>
          <p:nvPr/>
        </p:nvSpPr>
        <p:spPr>
          <a:xfrm>
            <a:off x="2541497" y="4992057"/>
            <a:ext cx="366032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else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console.log('no</a:t>
            </a:r>
            <a:r>
              <a:rPr lang="en-US" altLang="bg-BG" sz="2400" b="1" dirty="0" smtClean="0">
                <a:latin typeface="Consolas" panose="020B0609020204030204" pitchFamily="49" charset="0"/>
              </a:rPr>
              <a:t>');</a:t>
            </a:r>
            <a:endParaRPr lang="en-US" altLang="bg-BG" sz="24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="" xmlns:a16="http://schemas.microsoft.com/office/drawing/2014/main" id="{FD65FF7C-1565-4B83-99E4-1E0E398C6F4C}"/>
              </a:ext>
            </a:extLst>
          </p:cNvPr>
          <p:cNvSpPr/>
          <p:nvPr/>
        </p:nvSpPr>
        <p:spPr bwMode="auto">
          <a:xfrm>
            <a:off x="6345266" y="5070064"/>
            <a:ext cx="5077700" cy="1326105"/>
          </a:xfrm>
          <a:prstGeom prst="wedgeRoundRectCallout">
            <a:avLst>
              <a:gd name="adj1" fmla="val -18844"/>
              <a:gd name="adj2" fmla="val 44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on the next condition, if the first is not met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3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898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receives a single number and </a:t>
            </a:r>
            <a:r>
              <a:rPr lang="en-US"/>
              <a:t>checks </a:t>
            </a:r>
            <a:r>
              <a:rPr lang="en-US" smtClean="0"/>
              <a:t>if the</a:t>
            </a:r>
            <a:br>
              <a:rPr lang="en-US" smtClean="0"/>
            </a:br>
            <a:r>
              <a:rPr lang="en-US" smtClean="0"/>
              <a:t> </a:t>
            </a:r>
            <a:r>
              <a:rPr lang="en-US" dirty="0"/>
              <a:t>grade is excellent or not. If it is, print "</a:t>
            </a:r>
            <a:r>
              <a:rPr lang="en-US" b="1" dirty="0"/>
              <a:t>Excellent"</a:t>
            </a:r>
            <a:r>
              <a:rPr lang="en-US" dirty="0"/>
              <a:t>, </a:t>
            </a:r>
            <a:r>
              <a:rPr lang="en-US"/>
              <a:t>otherwise </a:t>
            </a:r>
            <a:r>
              <a:rPr lang="en-US" smtClean="0"/>
              <a:t>print </a:t>
            </a:r>
            <a:br>
              <a:rPr lang="en-US" smtClean="0"/>
            </a:br>
            <a:r>
              <a:rPr lang="en-US" b="1" smtClean="0"/>
              <a:t>"</a:t>
            </a:r>
            <a:r>
              <a:rPr lang="en-US" b="1" dirty="0"/>
              <a:t>Not excellent"</a:t>
            </a:r>
            <a:endParaRPr lang="bg-BG" b="1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Excellent </a:t>
            </a:r>
            <a:r>
              <a:rPr lang="en-US" smtClean="0"/>
              <a:t>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4B174C3-F1CF-4BFA-8ECB-B158920B5B6E}"/>
              </a:ext>
            </a:extLst>
          </p:cNvPr>
          <p:cNvGrpSpPr/>
          <p:nvPr/>
        </p:nvGrpSpPr>
        <p:grpSpPr>
          <a:xfrm>
            <a:off x="322530" y="3575708"/>
            <a:ext cx="6233720" cy="1547127"/>
            <a:chOff x="2206192" y="3526026"/>
            <a:chExt cx="7490260" cy="1678474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163739"/>
              <a:chOff x="2927693" y="3540386"/>
              <a:chExt cx="7490260" cy="1163739"/>
            </a:xfrm>
          </p:grpSpPr>
          <p:sp>
            <p:nvSpPr>
              <p:cNvPr id="7" name="Text Placeholder 3">
                <a:extLst>
                  <a:ext uri="{FF2B5EF4-FFF2-40B4-BE49-F238E27FC236}">
                    <a16:creationId xmlns="" xmlns:a16="http://schemas.microsoft.com/office/drawing/2014/main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4" y="4189387"/>
                <a:ext cx="3745129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fontAlgn="t"/>
                <a:r>
                  <a:rPr lang="en-US" b="0" dirty="0"/>
                  <a:t>5.50</a:t>
                </a:r>
              </a:p>
            </p:txBody>
          </p:sp>
          <p:sp>
            <p:nvSpPr>
              <p:cNvPr id="8" name="Text Placeholder 3">
                <a:extLst>
                  <a:ext uri="{FF2B5EF4-FFF2-40B4-BE49-F238E27FC236}">
                    <a16:creationId xmlns="" xmlns:a16="http://schemas.microsoft.com/office/drawing/2014/main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9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  <p:sp>
            <p:nvSpPr>
              <p:cNvPr id="9" name="Text Placeholder 3">
                <a:extLst>
                  <a:ext uri="{FF2B5EF4-FFF2-40B4-BE49-F238E27FC236}">
                    <a16:creationId xmlns="" xmlns:a16="http://schemas.microsoft.com/office/drawing/2014/main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4" y="4189383"/>
                <a:ext cx="3745129" cy="51473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r>
                  <a:rPr lang="en-US" sz="2398" b="0" dirty="0">
                    <a:solidFill>
                      <a:schemeClr val="dk1"/>
                    </a:solidFill>
                  </a:rPr>
                  <a:t>Excellent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 Placeholder 3">
                <a:extLst>
                  <a:ext uri="{FF2B5EF4-FFF2-40B4-BE49-F238E27FC236}">
                    <a16:creationId xmlns="" xmlns:a16="http://schemas.microsoft.com/office/drawing/2014/main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4" y="3541384"/>
                <a:ext cx="3745129" cy="648000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689762"/>
              <a:ext cx="3745129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4.35</a:t>
              </a: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=""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3" y="4689758"/>
              <a:ext cx="3745129" cy="51473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Not excellent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7112909" y="2947556"/>
            <a:ext cx="434916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solve(grade){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(grade &gt;= 5.50)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109D5E1-C96C-4A37-A13E-C0286538DCD1}"/>
              </a:ext>
            </a:extLst>
          </p:cNvPr>
          <p:cNvSpPr/>
          <p:nvPr/>
        </p:nvSpPr>
        <p:spPr>
          <a:xfrm>
            <a:off x="5199761" y="1674674"/>
            <a:ext cx="17924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</a:t>
            </a:r>
          </a:p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while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6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</a:t>
            </a:r>
            <a:r>
              <a:rPr lang="en-US" smtClean="0"/>
              <a:t>Loops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="" xmlns:a16="http://schemas.microsoft.com/office/drawing/2014/main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419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>
                <a:solidFill>
                  <a:schemeClr val="bg1"/>
                </a:solidFill>
              </a:rPr>
              <a:t>for</a:t>
            </a:r>
            <a:r>
              <a:rPr lang="en-US" sz="3200" b="1"/>
              <a:t> </a:t>
            </a:r>
            <a:r>
              <a:rPr lang="en-US" sz="3200" smtClean="0"/>
              <a:t>loop:</a:t>
            </a:r>
          </a:p>
          <a:p>
            <a:pPr lvl="1"/>
            <a:r>
              <a:rPr lang="en-US" sz="3000" dirty="0"/>
              <a:t>Repeats until a the condition is broken: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b="1" dirty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sz="3000" dirty="0"/>
              <a:t>Does the same, but has different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8EBFD47-3ADD-4420-AC23-14B57DF93D90}"/>
              </a:ext>
            </a:extLst>
          </p:cNvPr>
          <p:cNvSpPr txBox="1"/>
          <p:nvPr/>
        </p:nvSpPr>
        <p:spPr>
          <a:xfrm>
            <a:off x="2424432" y="2102895"/>
            <a:ext cx="520025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altLang="bg-BG" sz="2200" b="1" dirty="0">
                <a:latin typeface="Consolas" panose="020B0609020204030204" pitchFamily="49" charset="0"/>
              </a:rPr>
              <a:t> (let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= 1;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&lt;= 5;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++)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</a:t>
            </a:r>
            <a:r>
              <a:rPr lang="en-US" altLang="bg-BG" sz="2200" b="1" dirty="0" smtClean="0">
                <a:latin typeface="Consolas" panose="020B0609020204030204" pitchFamily="49" charset="0"/>
              </a:rPr>
              <a:t>console.log(</a:t>
            </a:r>
            <a:r>
              <a:rPr lang="en-US" altLang="bg-BG" sz="2200" b="1" dirty="0" err="1" smtClean="0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80D5AED-CB70-4A11-813F-4F62E3FF4392}"/>
              </a:ext>
            </a:extLst>
          </p:cNvPr>
          <p:cNvSpPr txBox="1"/>
          <p:nvPr/>
        </p:nvSpPr>
        <p:spPr>
          <a:xfrm>
            <a:off x="2899920" y="4701048"/>
            <a:ext cx="3171696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let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altLang="bg-BG" sz="2200" b="1" dirty="0">
                <a:latin typeface="Consolas" panose="020B0609020204030204" pitchFamily="49" charset="0"/>
              </a:rPr>
              <a:t> 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&lt;= 5) 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</a:t>
            </a:r>
            <a:r>
              <a:rPr lang="en-US" altLang="bg-BG" sz="2200" b="1" dirty="0" smtClean="0">
                <a:latin typeface="Consolas" panose="020B0609020204030204" pitchFamily="49" charset="0"/>
              </a:rPr>
              <a:t>console.log(</a:t>
            </a:r>
            <a:r>
              <a:rPr lang="en-US" altLang="bg-BG" sz="2200" b="1" dirty="0" err="1" smtClean="0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</a:t>
            </a:r>
            <a:r>
              <a:rPr lang="en-US" altLang="bg-BG" sz="2200" b="1" err="1" smtClean="0">
                <a:latin typeface="Consolas" panose="020B0609020204030204" pitchFamily="49" charset="0"/>
              </a:rPr>
              <a:t>i</a:t>
            </a:r>
            <a:r>
              <a:rPr lang="en-US" altLang="bg-BG" sz="2200" b="1" smtClean="0">
                <a:latin typeface="Consolas" panose="020B0609020204030204" pitchFamily="49" charset="0"/>
              </a:rPr>
              <a:t>++</a:t>
            </a:r>
            <a:r>
              <a:rPr lang="bg-BG" altLang="bg-BG" sz="2200" b="1" smtClean="0">
                <a:latin typeface="Consolas" panose="020B0609020204030204" pitchFamily="49" charset="0"/>
              </a:rPr>
              <a:t> </a:t>
            </a:r>
            <a:r>
              <a:rPr lang="en-US" altLang="bg-BG" sz="2200" b="1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="" xmlns:a16="http://schemas.microsoft.com/office/drawing/2014/main" id="{58C985C4-E113-4A0C-8ED7-27BB67307C42}"/>
              </a:ext>
            </a:extLst>
          </p:cNvPr>
          <p:cNvSpPr/>
          <p:nvPr/>
        </p:nvSpPr>
        <p:spPr bwMode="auto">
          <a:xfrm>
            <a:off x="7920111" y="2172306"/>
            <a:ext cx="3235568" cy="1187282"/>
          </a:xfrm>
          <a:prstGeom prst="wedgeRoundRectCallout">
            <a:avLst>
              <a:gd name="adj1" fmla="val -41346"/>
              <a:gd name="adj2" fmla="val 16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="" xmlns:a16="http://schemas.microsoft.com/office/drawing/2014/main" id="{6D9F8511-A702-4C14-8A9C-E319BF3DDF68}"/>
              </a:ext>
            </a:extLst>
          </p:cNvPr>
          <p:cNvSpPr/>
          <p:nvPr/>
        </p:nvSpPr>
        <p:spPr bwMode="auto">
          <a:xfrm>
            <a:off x="7920110" y="4838005"/>
            <a:ext cx="3235569" cy="1298412"/>
          </a:xfrm>
          <a:prstGeom prst="wedgeRoundRectCallout">
            <a:avLst>
              <a:gd name="adj1" fmla="val -48627"/>
              <a:gd name="adj2" fmla="val 176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</a:rPr>
              <a:t>outside</a:t>
            </a:r>
            <a:r>
              <a:rPr lang="en-US" sz="2800" b="1" dirty="0">
                <a:solidFill>
                  <a:srgbClr val="FFFFFF"/>
                </a:solidFill>
              </a:rPr>
              <a:t> the 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7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Introduction and IDE</a:t>
            </a:r>
            <a:endParaRPr lang="en-US" sz="3200" dirty="0"/>
          </a:p>
          <a:p>
            <a:r>
              <a:rPr lang="en-US" sz="3200" dirty="0"/>
              <a:t>Conditional Statements</a:t>
            </a:r>
          </a:p>
          <a:p>
            <a:r>
              <a:rPr lang="en-GB" sz="3200" dirty="0"/>
              <a:t>Loops</a:t>
            </a:r>
          </a:p>
          <a:p>
            <a:pPr lvl="1"/>
            <a:r>
              <a:rPr lang="en-GB" sz="3200" dirty="0"/>
              <a:t>While-Loop</a:t>
            </a:r>
          </a:p>
          <a:p>
            <a:pPr lvl="1"/>
            <a:r>
              <a:rPr lang="en-GB" sz="3200" dirty="0"/>
              <a:t>For-Loop</a:t>
            </a:r>
          </a:p>
          <a:p>
            <a:r>
              <a:rPr lang="en-GB" sz="3200" dirty="0"/>
              <a:t>Debugging</a:t>
            </a:r>
            <a:r>
              <a:rPr lang="en-US" sz="3200" dirty="0"/>
              <a:t> and Troubleshooting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898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function that prints all the numbers from 1 to </a:t>
            </a:r>
            <a:r>
              <a:rPr lang="en-US"/>
              <a:t>5 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en-US" b="1" dirty="0">
                <a:solidFill>
                  <a:schemeClr val="bg1"/>
                </a:solidFill>
              </a:rPr>
              <a:t>(inclusive) </a:t>
            </a:r>
            <a:r>
              <a:rPr lang="en-US" dirty="0"/>
              <a:t>each on a separate line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Numbers from 1 to 5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2626ECC-DCA5-46AA-ABB8-C8575A2E9685}"/>
              </a:ext>
            </a:extLst>
          </p:cNvPr>
          <p:cNvGrpSpPr/>
          <p:nvPr/>
        </p:nvGrpSpPr>
        <p:grpSpPr>
          <a:xfrm>
            <a:off x="1185830" y="2733111"/>
            <a:ext cx="1699063" cy="2912013"/>
            <a:chOff x="6672824" y="3541384"/>
            <a:chExt cx="3745129" cy="2912013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2264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1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2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3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5</a:t>
              </a: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="" xmlns:a16="http://schemas.microsoft.com/office/drawing/2014/main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3968181" y="3114990"/>
            <a:ext cx="609566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function solve 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1; </a:t>
            </a:r>
            <a:r>
              <a:rPr lang="en-US" altLang="bg-BG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&lt;= 5; </a:t>
            </a:r>
            <a:r>
              <a:rPr lang="en-US" altLang="bg-BG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  <a:endParaRPr lang="bg-BG" altLang="bg-BG" sz="2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print</a:t>
            </a:r>
            <a:endParaRPr lang="bg-BG" altLang="bg-BG" sz="2400" b="1" dirty="0" smtClean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altLang="bg-BG" sz="2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412523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3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898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numbers form </a:t>
            </a:r>
            <a:r>
              <a:rPr lang="en-US" b="1" dirty="0">
                <a:solidFill>
                  <a:schemeClr val="bg1"/>
                </a:solidFill>
              </a:rPr>
              <a:t>N to 1</a:t>
            </a:r>
            <a:r>
              <a:rPr lang="en-US" dirty="0"/>
              <a:t>. Try using </a:t>
            </a:r>
            <a:r>
              <a:rPr lang="en-US" b="1" dirty="0">
                <a:solidFill>
                  <a:schemeClr val="bg1"/>
                </a:solidFill>
              </a:rPr>
              <a:t>while loop</a:t>
            </a: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Numbers from N to 1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58AD2A9-C42F-4F60-BC11-134B71FD20F5}"/>
              </a:ext>
            </a:extLst>
          </p:cNvPr>
          <p:cNvGrpSpPr/>
          <p:nvPr/>
        </p:nvGrpSpPr>
        <p:grpSpPr>
          <a:xfrm>
            <a:off x="541983" y="2612669"/>
            <a:ext cx="5328465" cy="2948839"/>
            <a:chOff x="2927693" y="3540386"/>
            <a:chExt cx="7490260" cy="2948839"/>
          </a:xfrm>
        </p:grpSpPr>
        <p:sp>
          <p:nvSpPr>
            <p:cNvPr id="15" name="Text Placeholder 3">
              <a:extLst>
                <a:ext uri="{FF2B5EF4-FFF2-40B4-BE49-F238E27FC236}">
                  <a16:creationId xmlns="" xmlns:a16="http://schemas.microsoft.com/office/drawing/2014/main" id="{0CDC0C3D-8A5C-4C9A-862A-0413FBF8E039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4189383"/>
              <a:ext cx="3745129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5</a:t>
              </a:r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="" xmlns:a16="http://schemas.microsoft.com/office/drawing/2014/main" id="{6C87DFD1-4C68-46BA-85B2-CD7543D6B35B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="" xmlns:a16="http://schemas.microsoft.com/office/drawing/2014/main" id="{133C5912-1AE4-423C-813C-6D5F02EEA9B2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5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3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2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1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="" xmlns:a16="http://schemas.microsoft.com/office/drawing/2014/main" id="{A3654C85-D971-4C8A-AD61-7B589FCB18A2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6656557" y="2612669"/>
            <a:ext cx="3943377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solve(n)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while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/*TODO*/)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console.log(n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n-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-;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solve(5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424554" y="633242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8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WebStorm Debugger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7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pPr marL="0" indent="0">
              <a:buNone/>
            </a:pPr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7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WebStorm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WebStorm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10" y="1554883"/>
            <a:ext cx="7289688" cy="4483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step by step: </a:t>
            </a:r>
            <a:r>
              <a:rPr lang="en-US" b="1" dirty="0">
                <a:solidFill>
                  <a:schemeClr val="bg1"/>
                </a:solidFill>
              </a:rPr>
              <a:t>[F7]</a:t>
            </a:r>
          </a:p>
          <a:p>
            <a:pPr>
              <a:lnSpc>
                <a:spcPct val="114000"/>
              </a:lnSpc>
            </a:pPr>
            <a:r>
              <a:rPr lang="en-US" dirty="0"/>
              <a:t>Force step into: </a:t>
            </a:r>
            <a:r>
              <a:rPr lang="en-US" b="1" dirty="0">
                <a:solidFill>
                  <a:schemeClr val="bg1"/>
                </a:solidFill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Using the Debugger in WebStorm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184" b="42005"/>
          <a:stretch/>
        </p:blipFill>
        <p:spPr>
          <a:xfrm>
            <a:off x="7652026" y="1257853"/>
            <a:ext cx="3488880" cy="943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54" y="2263344"/>
            <a:ext cx="5000625" cy="4133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1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We declare variables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'let'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if-else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statements to check for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conditions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loops</a:t>
            </a:r>
            <a:r>
              <a:rPr lang="en-US" sz="2800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to avoid repeating code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We use the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debugger</a:t>
            </a:r>
            <a:r>
              <a:rPr lang="en-US" sz="2800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to check for mistakes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in the code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611" y="4535836"/>
            <a:ext cx="567031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6077" y="4535836"/>
            <a:ext cx="396317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6077" y="5566366"/>
            <a:ext cx="617877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38" y="3505305"/>
            <a:ext cx="204737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575" y="2474775"/>
            <a:ext cx="579534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6077" y="2474775"/>
            <a:ext cx="385938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7109" y="1444245"/>
            <a:ext cx="24488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6077" y="1444245"/>
            <a:ext cx="41868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822" y="1444245"/>
            <a:ext cx="271442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1088" y="5566366"/>
            <a:ext cx="342483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9140" y="3505306"/>
            <a:ext cx="26267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6077" y="3505306"/>
            <a:ext cx="45428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847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/>
              <a:t>tech</a:t>
            </a:r>
            <a:r>
              <a:rPr lang="en-GB" sz="11500" b="1" smtClean="0"/>
              <a:t>-</a:t>
            </a:r>
            <a:r>
              <a:rPr lang="en-US" sz="11500" b="1" smtClean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127" y="1710324"/>
            <a:ext cx="8231744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0215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7B8A304-5F03-483C-B42D-007CECD13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59" y="2066733"/>
            <a:ext cx="2453241" cy="12879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IDE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Development Environments for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colorTemperature colorTemp="6681"/>
                    </a14:imgEffect>
                    <a14:imgEffect>
                      <a14:saturation sat="148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855" r="4667" b="5033"/>
          <a:stretch/>
        </p:blipFill>
        <p:spPr>
          <a:xfrm>
            <a:off x="4528427" y="2153175"/>
            <a:ext cx="1050631" cy="1040480"/>
          </a:xfrm>
          <a:prstGeom prst="rect">
            <a:avLst/>
          </a:prstGeom>
          <a:effectLst>
            <a:innerShdw blurRad="63500" dist="762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</p:pic>
      <p:sp>
        <p:nvSpPr>
          <p:cNvPr id="10" name="Plus Sign 9">
            <a:extLst>
              <a:ext uri="{FF2B5EF4-FFF2-40B4-BE49-F238E27FC236}">
                <a16:creationId xmlns="" xmlns:a16="http://schemas.microsoft.com/office/drawing/2014/main" id="{CB902FD0-01F8-4DB4-A9AB-6F9D022D5EDF}"/>
              </a:ext>
            </a:extLst>
          </p:cNvPr>
          <p:cNvSpPr/>
          <p:nvPr/>
        </p:nvSpPr>
        <p:spPr bwMode="auto">
          <a:xfrm>
            <a:off x="5754442" y="2394969"/>
            <a:ext cx="554103" cy="562708"/>
          </a:xfrm>
          <a:prstGeom prst="mathPlus">
            <a:avLst/>
          </a:prstGeom>
          <a:solidFill>
            <a:schemeClr val="bg2">
              <a:lumMod val="8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Web Browser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7200" y="1219201"/>
            <a:ext cx="4343400" cy="609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Developer Console: </a:t>
            </a:r>
            <a:r>
              <a:rPr lang="en-US" sz="2800" b="1" dirty="0">
                <a:solidFill>
                  <a:schemeClr val="bg1"/>
                </a:solidFill>
              </a:rPr>
              <a:t>[F12]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5" y="2034415"/>
            <a:ext cx="5762625" cy="4183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Резултат с изображение за chrome web brow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30" y="2411163"/>
            <a:ext cx="3430171" cy="34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Web Browser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7200" y="1219201"/>
            <a:ext cx="5562600" cy="6096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Developer Console: </a:t>
            </a:r>
            <a:r>
              <a:rPr lang="en-US" sz="2800" b="1" dirty="0">
                <a:solidFill>
                  <a:schemeClr val="bg1"/>
                </a:solidFill>
              </a:rPr>
              <a:t>[Ctrl] + [Shift] + [</a:t>
            </a:r>
            <a:r>
              <a:rPr lang="en-US" sz="2800" b="1" noProof="1">
                <a:solidFill>
                  <a:schemeClr val="bg1"/>
                </a:solidFill>
              </a:rPr>
              <a:t>i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2"/>
          <a:srcRect r="1192" b="2286"/>
          <a:stretch/>
        </p:blipFill>
        <p:spPr>
          <a:xfrm>
            <a:off x="595441" y="2411162"/>
            <a:ext cx="6172200" cy="322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30" y="2446121"/>
            <a:ext cx="3554363" cy="33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JavaScript syntax is similar to C#, Java and PHP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Operators, Variables, Conditional statements, loops,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functions, arrays, objects </a:t>
            </a:r>
            <a:r>
              <a:rPr lang="en-US"/>
              <a:t>and </a:t>
            </a:r>
            <a:r>
              <a:rPr lang="en-US" smtClean="0"/>
              <a:t>classes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98483" y="3263748"/>
            <a:ext cx="339207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 smtClean="0">
                <a:solidFill>
                  <a:schemeClr val="tx1"/>
                </a:solidFill>
              </a:rPr>
              <a:t>5;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b = </a:t>
            </a:r>
            <a:r>
              <a:rPr lang="en-US" dirty="0" smtClean="0">
                <a:solidFill>
                  <a:schemeClr val="tx1"/>
                </a:solidFill>
              </a:rPr>
              <a:t>10;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>
                <a:solidFill>
                  <a:schemeClr val="bg1"/>
                </a:solidFill>
              </a:rPr>
              <a:t>b &gt; a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console.log(b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2118783" y="2897945"/>
            <a:ext cx="2405576" cy="1095977"/>
          </a:xfrm>
          <a:prstGeom prst="wedgeRoundRectCallout">
            <a:avLst>
              <a:gd name="adj1" fmla="val 65132"/>
              <a:gd name="adj2" fmla="val 12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variable with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="" xmlns:a16="http://schemas.microsoft.com/office/drawing/2014/main" id="{CEB34E7C-0D32-4C81-B9F3-1CCEB10845D7}"/>
              </a:ext>
            </a:extLst>
          </p:cNvPr>
          <p:cNvSpPr/>
          <p:nvPr/>
        </p:nvSpPr>
        <p:spPr bwMode="auto">
          <a:xfrm>
            <a:off x="2118783" y="4358640"/>
            <a:ext cx="2405576" cy="1095977"/>
          </a:xfrm>
          <a:prstGeom prst="wedgeRoundRectCallout">
            <a:avLst>
              <a:gd name="adj1" fmla="val 63962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="" xmlns:a16="http://schemas.microsoft.com/office/drawing/2014/main" id="{902FBA73-D8EA-4D64-951E-BF4E31189BC8}"/>
              </a:ext>
            </a:extLst>
          </p:cNvPr>
          <p:cNvSpPr/>
          <p:nvPr/>
        </p:nvSpPr>
        <p:spPr bwMode="auto">
          <a:xfrm>
            <a:off x="8469770" y="4055599"/>
            <a:ext cx="3206893" cy="1095977"/>
          </a:xfrm>
          <a:prstGeom prst="wedgeRoundRectCallout">
            <a:avLst>
              <a:gd name="adj1" fmla="val -64838"/>
              <a:gd name="adj2" fmla="val 39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the 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600" y="990601"/>
            <a:ext cx="66294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is </a:t>
            </a:r>
            <a:r>
              <a:rPr lang="en-US" sz="2800" b="1" dirty="0">
                <a:solidFill>
                  <a:schemeClr val="bg1"/>
                </a:solidFill>
              </a:rPr>
              <a:t>Node.js</a:t>
            </a:r>
            <a:r>
              <a:rPr lang="en-US" sz="2800" dirty="0"/>
              <a:t>?</a:t>
            </a:r>
          </a:p>
          <a:p>
            <a:pPr lvl="1"/>
            <a:r>
              <a:rPr lang="en-US" sz="2800" dirty="0"/>
              <a:t>Server-side JavaScript runtime</a:t>
            </a:r>
          </a:p>
          <a:p>
            <a:pPr lvl="1"/>
            <a:r>
              <a:rPr lang="en-US" sz="2800" dirty="0"/>
              <a:t>Chrome </a:t>
            </a:r>
            <a:r>
              <a:rPr lang="en-US" sz="2800" b="1" dirty="0">
                <a:solidFill>
                  <a:schemeClr val="bg1"/>
                </a:solidFill>
              </a:rPr>
              <a:t>V8</a:t>
            </a:r>
            <a:r>
              <a:rPr lang="en-US" sz="2800" dirty="0"/>
              <a:t> JavaScript engine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960" y="1066800"/>
            <a:ext cx="4223650" cy="318090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28" y="3211864"/>
            <a:ext cx="5105400" cy="2990850"/>
          </a:xfrm>
          <a:prstGeom prst="rect">
            <a:avLst/>
          </a:prstGeom>
        </p:spPr>
      </p:pic>
      <p:sp>
        <p:nvSpPr>
          <p:cNvPr id="3" name="Правоъгълник 2"/>
          <p:cNvSpPr/>
          <p:nvPr/>
        </p:nvSpPr>
        <p:spPr>
          <a:xfrm>
            <a:off x="7391401" y="4707289"/>
            <a:ext cx="4114799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800" b="1" noProof="1">
                <a:solidFill>
                  <a:schemeClr val="bg1"/>
                </a:solidFill>
              </a:rPr>
              <a:t>npm</a:t>
            </a:r>
            <a:r>
              <a:rPr lang="en-US" sz="2800" dirty="0"/>
              <a:t> package manager</a:t>
            </a:r>
          </a:p>
          <a:p>
            <a:pPr marL="739944" lvl="1" indent="-5143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800" dirty="0"/>
              <a:t>Install node packages</a:t>
            </a:r>
          </a:p>
        </p:txBody>
      </p:sp>
    </p:spTree>
    <p:extLst>
      <p:ext uri="{BB962C8B-B14F-4D97-AF65-F5344CB8AC3E}">
        <p14:creationId xmlns:p14="http://schemas.microsoft.com/office/powerpoint/2010/main" val="37586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Latest Node.js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06268"/>
            <a:ext cx="10910887" cy="4276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4915</TotalTime>
  <Words>979</Words>
  <Application>Microsoft Office PowerPoint</Application>
  <PresentationFormat>Custom</PresentationFormat>
  <Paragraphs>271</Paragraphs>
  <Slides>32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1_SoftUni3_1</vt:lpstr>
      <vt:lpstr>Introduction to JavaScript</vt:lpstr>
      <vt:lpstr>Table of Contents</vt:lpstr>
      <vt:lpstr>Have a Question?</vt:lpstr>
      <vt:lpstr>PowerPoint Presentation</vt:lpstr>
      <vt:lpstr>Chrome Web Browser</vt:lpstr>
      <vt:lpstr>Firefox Web Browser</vt:lpstr>
      <vt:lpstr>JavaScript Syntax</vt:lpstr>
      <vt:lpstr>Node.js</vt:lpstr>
      <vt:lpstr>Install the Latest Node.js</vt:lpstr>
      <vt:lpstr>Using WebStorm</vt:lpstr>
      <vt:lpstr>Configurations</vt:lpstr>
      <vt:lpstr>Functions</vt:lpstr>
      <vt:lpstr>Problem: Multiply Number by Two</vt:lpstr>
      <vt:lpstr>Comparison Operators</vt:lpstr>
      <vt:lpstr>PowerPoint Presentation</vt:lpstr>
      <vt:lpstr>What is Conditional Statement</vt:lpstr>
      <vt:lpstr>Problem: Excellent Grade</vt:lpstr>
      <vt:lpstr>PowerPoint Presentation</vt:lpstr>
      <vt:lpstr>What are Loops</vt:lpstr>
      <vt:lpstr>Problem: Numbers from 1 to 5</vt:lpstr>
      <vt:lpstr>Problem: Numbers from N to 1</vt:lpstr>
      <vt:lpstr>PowerPoint Presentation</vt:lpstr>
      <vt:lpstr>Debugging the Code</vt:lpstr>
      <vt:lpstr>Debugging in WebStorm</vt:lpstr>
      <vt:lpstr>Using the Debugger in WebStorm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Syntax, Conditional Statements and Loops - JS</dc:title>
  <dc:creator>Alen Paunov</dc:creator>
  <cp:keywords>Technologies Fundamentals, Software University, SoftUni, programming, coding, software development, education, training, course</cp:keywords>
  <cp:lastModifiedBy>Windows User</cp:lastModifiedBy>
  <cp:revision>168</cp:revision>
  <dcterms:created xsi:type="dcterms:W3CDTF">2018-05-23T13:08:44Z</dcterms:created>
  <dcterms:modified xsi:type="dcterms:W3CDTF">2019-01-23T15:38:18Z</dcterms:modified>
  <cp:category>programming;computer programming;software development;web development</cp:category>
</cp:coreProperties>
</file>