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4" r:id="rId9"/>
    <p:sldId id="494" r:id="rId10"/>
    <p:sldId id="546" r:id="rId11"/>
    <p:sldId id="548" r:id="rId12"/>
    <p:sldId id="551" r:id="rId13"/>
    <p:sldId id="555" r:id="rId14"/>
    <p:sldId id="556" r:id="rId15"/>
    <p:sldId id="557" r:id="rId16"/>
    <p:sldId id="585" r:id="rId17"/>
    <p:sldId id="586" r:id="rId18"/>
    <p:sldId id="578" r:id="rId19"/>
    <p:sldId id="558" r:id="rId20"/>
    <p:sldId id="559" r:id="rId21"/>
    <p:sldId id="580" r:id="rId22"/>
    <p:sldId id="560" r:id="rId23"/>
    <p:sldId id="561" r:id="rId24"/>
    <p:sldId id="562" r:id="rId25"/>
    <p:sldId id="563" r:id="rId26"/>
    <p:sldId id="564" r:id="rId27"/>
    <p:sldId id="583" r:id="rId28"/>
    <p:sldId id="58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43" r:id="rId38"/>
    <p:sldId id="542" r:id="rId39"/>
    <p:sldId id="590" r:id="rId40"/>
    <p:sldId id="588" r:id="rId41"/>
    <p:sldId id="589" r:id="rId42"/>
    <p:sldId id="576" r:id="rId43"/>
    <p:sldId id="5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492"/>
          </p14:sldIdLst>
        </p14:section>
        <p14:section name="What is data type" id="{BC4A3995-4CED-4320-A673-95328C9C809D}">
          <p14:sldIdLst>
            <p14:sldId id="493"/>
            <p14:sldId id="406"/>
            <p14:sldId id="552"/>
            <p14:sldId id="553"/>
          </p14:sldIdLst>
        </p14:section>
        <p14:section name="Let vs. Var" id="{EA993725-EA6F-46B5-BF0C-85E288AC0751}">
          <p14:sldIdLst>
            <p14:sldId id="554"/>
            <p14:sldId id="494"/>
            <p14:sldId id="546"/>
            <p14:sldId id="548"/>
            <p14:sldId id="551"/>
          </p14:sldIdLst>
        </p14:section>
        <p14:section name="Strings" id="{A47ED6B1-F104-47C1-ACC3-DF92A38215AD}">
          <p14:sldIdLst>
            <p14:sldId id="555"/>
            <p14:sldId id="556"/>
            <p14:sldId id="557"/>
            <p14:sldId id="585"/>
            <p14:sldId id="586"/>
            <p14:sldId id="578"/>
          </p14:sldIdLst>
        </p14:section>
        <p14:section name="Numbers" id="{84E77FB8-420F-4E7D-A0D1-67FDFE44F9C4}">
          <p14:sldIdLst>
            <p14:sldId id="558"/>
            <p14:sldId id="559"/>
            <p14:sldId id="580"/>
          </p14:sldIdLst>
        </p14:section>
        <p14:section name="Booleans" id="{07CBD642-06FD-4628-B9E0-73FDA5CCA520}">
          <p14:sldIdLst>
            <p14:sldId id="560"/>
            <p14:sldId id="561"/>
            <p14:sldId id="562"/>
            <p14:sldId id="563"/>
            <p14:sldId id="564"/>
            <p14:sldId id="583"/>
            <p14:sldId id="584"/>
          </p14:sldIdLst>
        </p14:section>
        <p14:section name="Arrays and Objects" id="{A5D83D33-DF7B-4445-A703-C163EFEF16F0}">
          <p14:sldIdLst>
            <p14:sldId id="565"/>
            <p14:sldId id="566"/>
          </p14:sldIdLst>
        </p14:section>
        <p14:section name="Typeof Operator" id="{7FCBA0DF-C92D-4B8B-95AC-09714948139A}">
          <p14:sldIdLst>
            <p14:sldId id="567"/>
            <p14:sldId id="568"/>
          </p14:sldIdLst>
        </p14:section>
        <p14:section name="Undefined and Null" id="{335CE92A-5F43-4994-9BD7-E4510603F785}">
          <p14:sldIdLst>
            <p14:sldId id="569"/>
            <p14:sldId id="570"/>
            <p14:sldId id="571"/>
            <p14:sldId id="572"/>
            <p14:sldId id="543"/>
          </p14:sldIdLst>
        </p14:section>
        <p14:section name="Conclusion" id="{10E03AB1-9AA8-4E86-9A64-D741901E50A2}">
          <p14:sldIdLst>
            <p14:sldId id="542"/>
            <p14:sldId id="590"/>
            <p14:sldId id="588"/>
            <p14:sldId id="589"/>
            <p14:sldId id="576"/>
            <p14:sldId id="5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71" y="-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Types of Operators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lc="http://schemas.openxmlformats.org/drawingml/2006/lockedCanvas" xmlns=""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2326" y="2011792"/>
            <a:ext cx="4081614" cy="3530953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246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scope of a variable is the </a:t>
            </a:r>
            <a:r>
              <a:rPr lang="en-US" sz="3200" b="1" dirty="0" smtClean="0">
                <a:solidFill>
                  <a:schemeClr val="bg1"/>
                </a:solidFill>
              </a:rPr>
              <a:t>region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of the program in which it is </a:t>
            </a:r>
            <a:br>
              <a:rPr lang="en-US" sz="3200" dirty="0" smtClean="0"/>
            </a:br>
            <a:r>
              <a:rPr lang="en-US" sz="3200" dirty="0" smtClean="0"/>
              <a:t>defined</a:t>
            </a:r>
            <a:endParaRPr lang="en-US" sz="3200" dirty="0"/>
          </a:p>
          <a:p>
            <a:pPr lvl="1"/>
            <a:r>
              <a:rPr lang="en-US" sz="3000" dirty="0" smtClean="0"/>
              <a:t>Global Scope – </a:t>
            </a:r>
            <a:r>
              <a:rPr lang="en-US" sz="3000" b="1" dirty="0">
                <a:solidFill>
                  <a:schemeClr val="bg1"/>
                </a:solidFill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anywhere </a:t>
            </a:r>
            <a:r>
              <a:rPr lang="en-US" sz="3000" dirty="0"/>
              <a:t>in a JavaScript </a:t>
            </a:r>
            <a:r>
              <a:rPr lang="en-US" sz="3000" dirty="0" smtClean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Scope	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err="1"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</a:t>
            </a:r>
            <a:r>
              <a:rPr lang="en-US" sz="2400" b="1" dirty="0" smtClean="0">
                <a:latin typeface="Consolas" pitchFamily="49" charset="0"/>
              </a:rPr>
              <a:t>";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9125" y="1170958"/>
            <a:ext cx="11804832" cy="546473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Function Scope –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 variables can only be accessed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inside </a:t>
            </a:r>
            <a:r>
              <a:rPr lang="en-US" dirty="0"/>
              <a:t>the function where they are </a:t>
            </a:r>
            <a:r>
              <a:rPr lang="en-US" dirty="0" smtClean="0"/>
              <a:t>declared</a:t>
            </a:r>
          </a:p>
          <a:p>
            <a:pPr lvl="1"/>
            <a:endParaRPr lang="en-US" dirty="0" smtClean="0"/>
          </a:p>
          <a:p>
            <a:pPr marL="609219" lvl="1" indent="0">
              <a:buNone/>
            </a:pPr>
            <a:endParaRPr lang="en-US" dirty="0" smtClean="0"/>
          </a:p>
          <a:p>
            <a:pPr marL="609219" lvl="1" indent="0">
              <a:buNone/>
            </a:pPr>
            <a:endParaRPr lang="en-US" dirty="0" smtClean="0"/>
          </a:p>
          <a:p>
            <a:pPr lvl="1"/>
            <a:r>
              <a:rPr lang="en-US" dirty="0"/>
              <a:t>Block Scope - Variables declared inside </a:t>
            </a:r>
            <a:r>
              <a:rPr lang="en-US" dirty="0" smtClean="0"/>
              <a:t>a </a:t>
            </a:r>
            <a:r>
              <a:rPr lang="en-US" dirty="0"/>
              <a:t>block 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 can not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accessed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outside </a:t>
            </a:r>
            <a:r>
              <a:rPr lang="en-US" smtClean="0"/>
              <a:t>the block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Scope (2)	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53621" y="2384124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function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only here code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53437" y="4910382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r>
              <a:rPr lang="en-US" sz="3200" dirty="0" smtClean="0"/>
              <a:t>Variable names must begin </a:t>
            </a:r>
            <a:r>
              <a:rPr lang="en-US" sz="3200" dirty="0"/>
              <a:t>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bg1"/>
                </a:solidFill>
              </a:rPr>
              <a:t>underscore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(_) character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 smtClean="0"/>
              <a:t>Variable names </a:t>
            </a:r>
            <a:r>
              <a:rPr lang="en-US" sz="3200" b="1" dirty="0" smtClean="0">
                <a:solidFill>
                  <a:schemeClr val="bg1"/>
                </a:solidFill>
              </a:rPr>
              <a:t>can't</a:t>
            </a:r>
            <a:r>
              <a:rPr lang="en-US" sz="3200" dirty="0" smtClean="0"/>
              <a:t> be one of JavaScript's reserved </a:t>
            </a:r>
            <a:br>
              <a:rPr lang="en-US" sz="3200" dirty="0" smtClean="0"/>
            </a:br>
            <a:r>
              <a:rPr lang="en-US" sz="3200" dirty="0" smtClean="0"/>
              <a:t>words like: break, </a:t>
            </a:r>
            <a:r>
              <a:rPr lang="en-US" sz="3200" dirty="0" err="1" smtClean="0"/>
              <a:t>const</a:t>
            </a:r>
            <a:r>
              <a:rPr lang="en-US" sz="3200" dirty="0" smtClean="0"/>
              <a:t>, interface, </a:t>
            </a:r>
            <a:r>
              <a:rPr lang="en-US" sz="3200" dirty="0" err="1" smtClean="0"/>
              <a:t>typeof</a:t>
            </a:r>
            <a:r>
              <a:rPr lang="en-US" sz="3200" dirty="0" smtClean="0"/>
              <a:t>, true etc.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3201" y="441960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3200" y="533400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40094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Strings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5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</a:t>
            </a:r>
            <a:r>
              <a:rPr lang="en-US" sz="3200" dirty="0" smtClean="0"/>
              <a:t>sed </a:t>
            </a:r>
            <a:r>
              <a:rPr lang="en-US" sz="3200" dirty="0"/>
              <a:t>to represent </a:t>
            </a:r>
            <a:r>
              <a:rPr lang="en-US" sz="3200" b="1">
                <a:solidFill>
                  <a:schemeClr val="bg1"/>
                </a:solidFill>
              </a:rPr>
              <a:t>textual </a:t>
            </a:r>
            <a:r>
              <a:rPr lang="en-US" sz="3200" b="1" smtClean="0">
                <a:solidFill>
                  <a:schemeClr val="bg1"/>
                </a:solidFill>
              </a:rPr>
              <a:t>data</a:t>
            </a:r>
            <a:endParaRPr lang="en-US" sz="3200" dirty="0" smtClean="0"/>
          </a:p>
          <a:p>
            <a:r>
              <a:rPr lang="en-US" sz="3200" dirty="0"/>
              <a:t>Each element in the String 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String</a:t>
            </a:r>
            <a:r>
              <a:rPr lang="en-US" sz="3200" dirty="0"/>
              <a:t>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smtClean="0"/>
              <a:t>so on</a:t>
            </a:r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</a:t>
            </a:r>
            <a:r>
              <a:rPr lang="en-US" sz="3200"/>
              <a:t>in </a:t>
            </a:r>
            <a:r>
              <a:rPr lang="en-US" sz="3200" smtClean="0"/>
              <a:t>it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78069" y="5219573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'George';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console.log(name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 smtClean="0">
                <a:latin typeface="Consolas" pitchFamily="49" charset="0"/>
              </a:rPr>
              <a:t>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6618913" y="4798503"/>
            <a:ext cx="4404221" cy="536895"/>
          </a:xfrm>
          <a:prstGeom prst="wedgeRoundRectCallout">
            <a:avLst>
              <a:gd name="adj1" fmla="val -54904"/>
              <a:gd name="adj2" fmla="val 12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8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Unlike in languages like C, JavaScript strings are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. </a:t>
            </a:r>
            <a:r>
              <a:rPr lang="en-US" sz="3200" dirty="0" smtClean="0"/>
              <a:t>This </a:t>
            </a:r>
            <a:r>
              <a:rPr lang="en-US" sz="3200" dirty="0"/>
              <a:t>means that once a string is created,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it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are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19106" y="3128701"/>
            <a:ext cx="439550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'George';</a:t>
            </a:r>
          </a:p>
          <a:p>
            <a:r>
              <a:rPr lang="en-US" sz="2400" b="1" dirty="0" smtClean="0">
                <a:latin typeface="Consolas" pitchFamily="49" charset="0"/>
              </a:rPr>
              <a:t>name[0] = 'P';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console.log(name)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JS we can use </a:t>
            </a:r>
            <a:r>
              <a:rPr lang="en-US" b="1" dirty="0" smtClean="0">
                <a:solidFill>
                  <a:schemeClr val="bg1"/>
                </a:solidFill>
              </a:rPr>
              <a:t>template literals</a:t>
            </a:r>
            <a:r>
              <a:rPr lang="en-US" dirty="0" smtClean="0"/>
              <a:t>. These are string </a:t>
            </a:r>
            <a:br>
              <a:rPr lang="en-US" dirty="0" smtClean="0"/>
            </a:br>
            <a:r>
              <a:rPr lang="en-US" dirty="0" smtClean="0"/>
              <a:t>literals that allow </a:t>
            </a:r>
            <a:r>
              <a:rPr lang="en-US" b="1" dirty="0" smtClean="0">
                <a:solidFill>
                  <a:schemeClr val="bg1"/>
                </a:solidFill>
              </a:rPr>
              <a:t>embedded</a:t>
            </a:r>
            <a:r>
              <a:rPr lang="en-US" dirty="0" smtClean="0"/>
              <a:t> expressions.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67130" y="281949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=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'Rick';</a:t>
            </a:r>
          </a:p>
          <a:p>
            <a:r>
              <a:rPr lang="en-US" sz="2400" b="1" dirty="0" smtClean="0">
                <a:latin typeface="Consolas" pitchFamily="49" charset="0"/>
              </a:rPr>
              <a:t>let age = 18;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 smtClean="0">
                <a:latin typeface="Consolas" pitchFamily="49" charset="0"/>
              </a:rPr>
              <a:t>{name} 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 smtClean="0">
                <a:latin typeface="Consolas" pitchFamily="49" charset="0"/>
              </a:rPr>
              <a:t>{age}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 smtClean="0">
                <a:latin typeface="Consolas" pitchFamily="49" charset="0"/>
              </a:rPr>
              <a:t>); </a:t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6200355" y="4063142"/>
            <a:ext cx="5877176" cy="1488216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Place your </a:t>
            </a:r>
            <a:r>
              <a:rPr lang="en-US" sz="2800" b="1" dirty="0" smtClean="0">
                <a:solidFill>
                  <a:schemeClr val="bg1"/>
                </a:solidFill>
              </a:rPr>
              <a:t>variables</a:t>
            </a:r>
            <a:r>
              <a:rPr lang="en-US" sz="2800" b="1" dirty="0" smtClean="0">
                <a:solidFill>
                  <a:srgbClr val="FFFFFF"/>
                </a:solidFill>
              </a:rPr>
              <a:t> after the </a:t>
            </a:r>
            <a:r>
              <a:rPr lang="en-US" sz="2800" b="1" dirty="0" smtClean="0">
                <a:solidFill>
                  <a:schemeClr val="bg1"/>
                </a:solidFill>
              </a:rPr>
              <a:t>'$'</a:t>
            </a:r>
            <a:r>
              <a:rPr lang="en-US" sz="2800" b="1" dirty="0" smtClean="0">
                <a:solidFill>
                  <a:srgbClr val="FFFFFF"/>
                </a:solidFill>
              </a:rPr>
              <a:t> sign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797113" y="2252562"/>
            <a:ext cx="5198122" cy="786384"/>
          </a:xfrm>
          <a:prstGeom prst="wedgeRoundRectCallout">
            <a:avLst>
              <a:gd name="adj1" fmla="val -29276"/>
              <a:gd name="adj2" fmla="val 129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dirty="0">
                <a:solidFill>
                  <a:srgbClr val="FFA000"/>
                </a:solidFill>
              </a:rPr>
              <a:t>back tick </a:t>
            </a:r>
            <a:r>
              <a:rPr lang="en-US" sz="2800" b="1" dirty="0">
                <a:solidFill>
                  <a:srgbClr val="FFFFFF"/>
                </a:solidFill>
              </a:rPr>
              <a:t>to declare a strings</a:t>
            </a:r>
          </a:p>
        </p:txBody>
      </p:sp>
    </p:spTree>
    <p:extLst>
      <p:ext uri="{BB962C8B-B14F-4D97-AF65-F5344CB8AC3E}">
        <p14:creationId xmlns:p14="http://schemas.microsoft.com/office/powerpoint/2010/main" val="1322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delimiter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Concatenate Names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151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3912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906337" y="271008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4151" y="3569529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912" y="3572487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906337" y="3675708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9304" y="4464072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console.log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559364" y="5479735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/>
              <a:t>solve(</a:t>
            </a:r>
            <a:r>
              <a:rPr lang="en-US" dirty="0" smtClean="0">
                <a:solidFill>
                  <a:schemeClr val="bg1"/>
                </a:solidFill>
              </a:rPr>
              <a:t>'John', 'Wick', '***'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15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You will receive </a:t>
            </a:r>
            <a:r>
              <a:rPr lang="en-US" sz="3200" b="1" dirty="0" smtClean="0">
                <a:solidFill>
                  <a:schemeClr val="bg1"/>
                </a:solidFill>
              </a:rPr>
              <a:t>3 parameters </a:t>
            </a:r>
            <a:r>
              <a:rPr lang="en-US" sz="3200" dirty="0" smtClean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Replace the underscore </a:t>
            </a:r>
            <a:r>
              <a:rPr lang="en-US" sz="3000" b="1" dirty="0" smtClean="0">
                <a:solidFill>
                  <a:schemeClr val="bg1"/>
                </a:solidFill>
              </a:rPr>
              <a:t>'_'</a:t>
            </a:r>
            <a:r>
              <a:rPr lang="en-US" sz="3000" dirty="0" smtClean="0"/>
              <a:t> in the </a:t>
            </a:r>
            <a:r>
              <a:rPr lang="en-US" sz="3000" b="1" dirty="0" smtClean="0">
                <a:solidFill>
                  <a:schemeClr val="bg1"/>
                </a:solidFill>
              </a:rPr>
              <a:t>first word </a:t>
            </a:r>
            <a:r>
              <a:rPr lang="en-US" sz="3000" dirty="0" smtClean="0"/>
              <a:t>with the </a:t>
            </a:r>
            <a:r>
              <a:rPr lang="en-US" sz="3000" b="1" dirty="0" smtClean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Compare both strings and print </a:t>
            </a:r>
            <a:r>
              <a:rPr lang="en-US" sz="3000" b="1" dirty="0" smtClean="0">
                <a:solidFill>
                  <a:schemeClr val="bg1"/>
                </a:solidFill>
              </a:rPr>
              <a:t>"Matched" </a:t>
            </a:r>
            <a:r>
              <a:rPr lang="en-US" sz="3000" dirty="0" smtClean="0"/>
              <a:t>or </a:t>
            </a:r>
            <a:r>
              <a:rPr lang="en-US" sz="3000" b="1" dirty="0" smtClean="0">
                <a:solidFill>
                  <a:schemeClr val="bg1"/>
                </a:solidFill>
              </a:rPr>
              <a:t>"Not Matched"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</a:t>
            </a:r>
            <a:r>
              <a:rPr lang="en-GB" smtClean="0"/>
              <a:t>Place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Not Matched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379" y="4919772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</a:t>
            </a:r>
            <a:r>
              <a:rPr lang="en-US" sz="2200" b="1" dirty="0" smtClean="0">
                <a:latin typeface="Consolas" panose="020B0609020204030204" pitchFamily="49" charset="0"/>
              </a:rPr>
              <a:t>'</a:t>
            </a:r>
            <a:r>
              <a:rPr lang="en-US" sz="2200" b="1" dirty="0" err="1" smtClean="0"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</a:rPr>
              <a:t>', 'String</a:t>
            </a:r>
            <a:r>
              <a:rPr lang="en-US" sz="2200" b="1" dirty="0">
                <a:latin typeface="Consolas" panose="020B0609020204030204" pitchFamily="49" charset="0"/>
              </a:rPr>
              <a:t>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Matched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let </a:t>
            </a:r>
            <a:r>
              <a:rPr lang="en-US" sz="2000" dirty="0">
                <a:solidFill>
                  <a:schemeClr val="tx1"/>
                </a:solidFill>
              </a:rPr>
              <a:t>res = </a:t>
            </a:r>
            <a:r>
              <a:rPr lang="en-US" sz="2000" dirty="0" err="1">
                <a:solidFill>
                  <a:schemeClr val="tx1"/>
                </a:solidFill>
              </a:rPr>
              <a:t>str.</a:t>
            </a:r>
            <a:r>
              <a:rPr lang="en-US" sz="2000" dirty="0" err="1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output = res </a:t>
            </a:r>
            <a:r>
              <a:rPr lang="en-US" sz="2000">
                <a:solidFill>
                  <a:schemeClr val="tx1"/>
                </a:solidFill>
              </a:rPr>
              <a:t>=== </a:t>
            </a:r>
            <a:endParaRPr lang="en-US" sz="2000" smtClean="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      result </a:t>
            </a:r>
            <a:r>
              <a:rPr lang="en-US" sz="2000" dirty="0">
                <a:solidFill>
                  <a:schemeClr val="tx1"/>
                </a:solidFill>
              </a:rPr>
              <a:t>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console.log(output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53379" y="64105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76203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 smtClean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Numbers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smtClean="0"/>
              <a:t>nteger, </a:t>
            </a:r>
            <a:r>
              <a:rPr lang="en-US"/>
              <a:t>F</a:t>
            </a:r>
            <a:r>
              <a:rPr lang="en-US" smtClean="0"/>
              <a:t>loat, Double - </a:t>
            </a:r>
            <a:r>
              <a:rPr lang="en-US" dirty="0" smtClean="0"/>
              <a:t>A</a:t>
            </a:r>
            <a:r>
              <a:rPr lang="en-US" smtClean="0"/>
              <a:t>ll in One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7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252334"/>
            <a:ext cx="8581474" cy="5275686"/>
          </a:xfrm>
        </p:spPr>
        <p:txBody>
          <a:bodyPr>
            <a:noAutofit/>
          </a:bodyPr>
          <a:lstStyle/>
          <a:p>
            <a:r>
              <a:rPr lang="en-US" sz="3200" dirty="0"/>
              <a:t>What is data type</a:t>
            </a:r>
          </a:p>
          <a:p>
            <a:r>
              <a:rPr lang="en-US" sz="3200" dirty="0"/>
              <a:t>Let vs. </a:t>
            </a:r>
            <a:r>
              <a:rPr lang="en-US" sz="3200" dirty="0" err="1"/>
              <a:t>Var</a:t>
            </a:r>
            <a:endParaRPr lang="en-US" sz="3200" dirty="0"/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Numbers</a:t>
            </a:r>
          </a:p>
          <a:p>
            <a:r>
              <a:rPr lang="en-US" sz="3200" dirty="0"/>
              <a:t>Booleans</a:t>
            </a:r>
          </a:p>
          <a:p>
            <a:r>
              <a:rPr lang="en-US" sz="3200" dirty="0"/>
              <a:t>Arrays and Objects</a:t>
            </a:r>
          </a:p>
          <a:p>
            <a:r>
              <a:rPr lang="en-US" sz="3200" dirty="0" err="1"/>
              <a:t>Typeof</a:t>
            </a:r>
            <a:r>
              <a:rPr lang="en-US" sz="3200" dirty="0"/>
              <a:t> </a:t>
            </a:r>
            <a:r>
              <a:rPr lang="en-US" sz="3200" dirty="0" smtClean="0"/>
              <a:t>operator</a:t>
            </a:r>
          </a:p>
          <a:p>
            <a:r>
              <a:rPr lang="en-US" sz="3200" dirty="0"/>
              <a:t>Undefined and </a:t>
            </a:r>
            <a:r>
              <a:rPr lang="en-US" sz="3200" dirty="0" smtClean="0"/>
              <a:t>Null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</a:t>
            </a:r>
            <a:r>
              <a:rPr lang="en-US" sz="3200" b="1" dirty="0" smtClean="0">
                <a:solidFill>
                  <a:schemeClr val="bg1"/>
                </a:solidFill>
              </a:rPr>
              <a:t>no specific </a:t>
            </a:r>
            <a:r>
              <a:rPr lang="en-US" sz="3200" dirty="0" smtClean="0"/>
              <a:t>type for integers and </a:t>
            </a:r>
            <a:r>
              <a:rPr lang="en-US" sz="3200" smtClean="0"/>
              <a:t>floating-point numbers</a:t>
            </a:r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represent floating-point </a:t>
            </a:r>
            <a:r>
              <a:rPr lang="en-US" sz="3200" dirty="0" smtClean="0"/>
              <a:t>numbers</a:t>
            </a:r>
            <a:r>
              <a:rPr lang="en-US" sz="3200" dirty="0"/>
              <a:t>, the number </a:t>
            </a:r>
            <a:r>
              <a:rPr lang="en-US" sz="3200" dirty="0" smtClean="0"/>
              <a:t>type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has three symbolic values: 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r>
              <a:rPr lang="en-US" sz="3200" b="1" dirty="0">
                <a:solidFill>
                  <a:schemeClr val="bg1"/>
                </a:solidFill>
              </a:rPr>
              <a:t>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-Infinity</a:t>
            </a:r>
            <a:r>
              <a:rPr lang="en-US" sz="3200" dirty="0"/>
              <a:t>, and </a:t>
            </a:r>
            <a:r>
              <a:rPr lang="en-US" sz="3200" b="1" err="1" smtClean="0">
                <a:solidFill>
                  <a:schemeClr val="bg1"/>
                </a:solidFill>
              </a:rPr>
              <a:t>NaN</a:t>
            </a:r>
            <a:r>
              <a:rPr lang="en-US" sz="3200" smtClean="0"/>
              <a:t>(not-a-number)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Number?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num1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1;</a:t>
            </a:r>
          </a:p>
          <a:p>
            <a:r>
              <a:rPr lang="en-US" sz="2400" b="1" dirty="0" smtClean="0">
                <a:latin typeface="Consolas" pitchFamily="49" charset="0"/>
              </a:rPr>
              <a:t>let num2 = 1.5;</a:t>
            </a:r>
          </a:p>
          <a:p>
            <a:r>
              <a:rPr lang="en-US" sz="2400" b="1" dirty="0" smtClean="0">
                <a:latin typeface="Consolas" pitchFamily="49" charset="0"/>
              </a:rPr>
              <a:t>let num3 = 'p';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console.log(num1 + num2)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console.log(num1 + num3)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console.log(Number(num3))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77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</a:t>
            </a:r>
            <a:r>
              <a:rPr lang="en-US" sz="3200" b="1" dirty="0" smtClean="0">
                <a:solidFill>
                  <a:schemeClr val="bg1"/>
                </a:solidFill>
              </a:rPr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Find their </a:t>
            </a:r>
            <a:r>
              <a:rPr lang="en-US" sz="3200" b="1" dirty="0" smtClean="0">
                <a:solidFill>
                  <a:schemeClr val="bg1"/>
                </a:solidFill>
              </a:rPr>
              <a:t>sum</a:t>
            </a:r>
            <a:r>
              <a:rPr lang="en-US" sz="3200" dirty="0" smtClean="0"/>
              <a:t> and print </a:t>
            </a:r>
            <a:r>
              <a:rPr lang="en-US" sz="3200" b="1" dirty="0" smtClean="0">
                <a:solidFill>
                  <a:schemeClr val="bg1"/>
                </a:solidFill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smtClean="0"/>
              <a:t>Integer or </a:t>
            </a:r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anose="020B0609020204030204" pitchFamily="49" charset="0"/>
              </a:rPr>
              <a:t>110.1 - 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603 -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Integer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122.3, 212.3, 5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339.6 -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Float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 </a:t>
            </a:r>
            <a:r>
              <a:rPr lang="pt-BR" smtClean="0">
                <a:solidFill>
                  <a:schemeClr val="tx1"/>
                </a:solidFill>
              </a:rPr>
              <a:t>  ? </a:t>
            </a:r>
            <a:r>
              <a:rPr lang="pt-BR" dirty="0">
                <a:solidFill>
                  <a:schemeClr val="tx1"/>
                </a:solidFill>
              </a:rPr>
              <a:t>sum + ' - Integer'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console.log(output</a:t>
            </a:r>
            <a:r>
              <a:rPr lang="pt-BR" dirty="0">
                <a:solidFill>
                  <a:schemeClr val="tx1"/>
                </a:solidFill>
              </a:rPr>
              <a:t>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374137" y="6337370"/>
            <a:ext cx="873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https://judge.softuni.bg/Contests/1242/Data-Types</a:t>
            </a:r>
            <a:endParaRPr lang="en-US" sz="2000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497613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/>
              <a:t>solve(</a:t>
            </a:r>
            <a:r>
              <a:rPr lang="en-US" dirty="0" smtClean="0">
                <a:solidFill>
                  <a:schemeClr val="bg1"/>
                </a:solidFill>
              </a:rPr>
              <a:t>112.3, 212.3, 5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Booleans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mtClean="0"/>
              <a:t>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742809" y="1046256"/>
            <a:ext cx="270638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Boolean represents a logical entity and can have two </a:t>
            </a:r>
            <a:br>
              <a:rPr lang="en-US" sz="3200" dirty="0" smtClean="0"/>
            </a:br>
            <a:r>
              <a:rPr lang="en-US" sz="3200" dirty="0" smtClean="0"/>
              <a:t>values: 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</a:t>
            </a:r>
            <a:r>
              <a:rPr lang="en-US" sz="3200" smtClean="0"/>
              <a:t> </a:t>
            </a:r>
            <a:r>
              <a:rPr lang="en-US" sz="3200" b="1" smtClean="0">
                <a:solidFill>
                  <a:schemeClr val="bg1"/>
                </a:solidFill>
              </a:rPr>
              <a:t>false</a:t>
            </a:r>
            <a:endParaRPr lang="en-US" sz="3200" dirty="0" smtClean="0"/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</a:rPr>
              <a:t>Boolean() </a:t>
            </a:r>
            <a:r>
              <a:rPr lang="en-US" sz="3200" dirty="0"/>
              <a:t>function to find out if 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expression </a:t>
            </a:r>
            <a:r>
              <a:rPr lang="en-US" sz="3200" dirty="0"/>
              <a:t>(or a variable) is true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58274" y="3513068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58273" y="475852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70" y="369417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85137"/>
              </p:ext>
            </p:extLst>
          </p:nvPr>
        </p:nvGraphicFramePr>
        <p:xfrm>
          <a:off x="2088859" y="1627464"/>
          <a:ext cx="8372212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8407"/>
                <a:gridCol w="4127383"/>
                <a:gridCol w="2726422"/>
              </a:tblGrid>
              <a:tr h="50721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 (no</a:t>
                      </a:r>
                      <a:r>
                        <a:rPr lang="en-US" baseline="0" dirty="0" smtClean="0"/>
                        <a:t> type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(day == 'Monday')</a:t>
                      </a:r>
                      <a:endParaRPr lang="en-US" dirty="0"/>
                    </a:p>
                  </a:txBody>
                  <a:tcPr/>
                </a:tc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(salary &gt; 9000)</a:t>
                      </a:r>
                      <a:endParaRPr lang="en-US" dirty="0"/>
                    </a:p>
                  </a:txBody>
                  <a:tcPr/>
                </a:tc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(age</a:t>
                      </a:r>
                      <a:r>
                        <a:rPr lang="en-US" baseline="0" dirty="0" smtClean="0"/>
                        <a:t> &lt; 18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 (with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(5 === 5)</a:t>
                      </a:r>
                      <a:endParaRPr lang="en-US" dirty="0"/>
                    </a:p>
                  </a:txBody>
                  <a:tcPr/>
                </a:tc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(no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(6 &gt;= 6)</a:t>
                      </a:r>
                      <a:endParaRPr lang="en-US" dirty="0"/>
                    </a:p>
                  </a:txBody>
                  <a:tcPr/>
                </a:tc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(with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(5 !== '5')</a:t>
                      </a:r>
                      <a:endParaRPr lang="en-US" dirty="0"/>
                    </a:p>
                  </a:txBody>
                  <a:tcPr/>
                </a:tc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(no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(5 != 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0600" y="1137922"/>
            <a:ext cx="9929724" cy="5619494"/>
          </a:xfrm>
        </p:spPr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dirty="0" smtClean="0"/>
              <a:t>with </a:t>
            </a:r>
            <a:r>
              <a:rPr lang="en-US" sz="3200" dirty="0"/>
              <a:t>a </a:t>
            </a:r>
            <a:r>
              <a:rPr lang="en-US" sz="3200" dirty="0" smtClean="0"/>
              <a:t>"value</a:t>
            </a:r>
            <a:r>
              <a:rPr lang="en-US" sz="3200" dirty="0"/>
              <a:t>"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smtClean="0"/>
              <a:t>Everything </a:t>
            </a:r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a </a:t>
            </a:r>
            <a:r>
              <a:rPr lang="en-US" sz="3200" dirty="0" smtClean="0"/>
              <a:t>"value</a:t>
            </a:r>
            <a:r>
              <a:rPr lang="en-US" sz="3200" dirty="0"/>
              <a:t>"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13668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latin typeface="Consolas" pitchFamily="49" charset="0"/>
              </a:rPr>
              <a:t>let</a:t>
            </a:r>
            <a:r>
              <a:rPr lang="en-US" sz="2200" b="1" dirty="0">
                <a:latin typeface="Consolas" pitchFamily="49" charset="0"/>
              </a:rPr>
              <a:t> </a:t>
            </a:r>
            <a:r>
              <a:rPr lang="en-US" sz="2200" b="1" dirty="0" smtClean="0">
                <a:latin typeface="Consolas" pitchFamily="49" charset="0"/>
              </a:rPr>
              <a:t>number </a:t>
            </a:r>
            <a:r>
              <a:rPr lang="en-US" sz="2200" b="1" dirty="0">
                <a:latin typeface="Consolas" pitchFamily="49" charset="0"/>
              </a:rPr>
              <a:t>= </a:t>
            </a:r>
            <a:r>
              <a:rPr lang="en-US" sz="2200" b="1" dirty="0" smtClean="0">
                <a:latin typeface="Consolas" pitchFamily="49" charset="0"/>
              </a:rPr>
              <a:t>1;</a:t>
            </a:r>
          </a:p>
          <a:p>
            <a:r>
              <a:rPr lang="en-US" sz="2200" b="1" dirty="0" smtClean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console.log(number) </a:t>
            </a:r>
            <a:r>
              <a:rPr lang="en-US" sz="2200" b="1" i="1" dirty="0" smtClean="0">
                <a:solidFill>
                  <a:schemeClr val="accent2"/>
                </a:solidFill>
                <a:latin typeface="Consolas" pitchFamily="49" charset="0"/>
              </a:rPr>
              <a:t>// 1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1823" y="4340009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latin typeface="Consolas" pitchFamily="49" charset="0"/>
              </a:rPr>
              <a:t>let</a:t>
            </a:r>
            <a:r>
              <a:rPr lang="en-US" sz="2200" b="1" dirty="0">
                <a:latin typeface="Consolas" pitchFamily="49" charset="0"/>
              </a:rPr>
              <a:t> </a:t>
            </a:r>
            <a:r>
              <a:rPr lang="en-US" sz="2200" b="1" dirty="0" smtClean="0">
                <a:latin typeface="Consolas" pitchFamily="49" charset="0"/>
              </a:rPr>
              <a:t>number;</a:t>
            </a:r>
          </a:p>
          <a:p>
            <a:r>
              <a:rPr lang="en-US" sz="2200" b="1" dirty="0" smtClean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console.log(number)</a:t>
            </a:r>
          </a:p>
          <a:p>
            <a:r>
              <a:rPr lang="en-US" sz="2200" b="1" dirty="0" smtClean="0">
                <a:latin typeface="Consolas" pitchFamily="49" charset="0"/>
              </a:rPr>
              <a:t>} else {</a:t>
            </a:r>
          </a:p>
          <a:p>
            <a:r>
              <a:rPr lang="en-US" sz="2200" b="1" dirty="0" smtClean="0">
                <a:latin typeface="Consolas" pitchFamily="49" charset="0"/>
              </a:rPr>
              <a:t>  console.log('false')  </a:t>
            </a:r>
            <a:r>
              <a:rPr lang="en-US" sz="2200" b="1" i="1" dirty="0" smtClean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577068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Examples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 x = 0;</a:t>
            </a:r>
          </a:p>
          <a:p>
            <a:r>
              <a:rPr lang="en-US" sz="2400" b="1" dirty="0" smtClean="0">
                <a:latin typeface="Consolas" pitchFamily="49" charset="0"/>
              </a:rPr>
              <a:t>Boolean(x);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 smtClean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 smtClean="0">
                <a:solidFill>
                  <a:schemeClr val="bg1"/>
                </a:solidFill>
              </a:rPr>
              <a:t>a number, </a:t>
            </a:r>
            <a:r>
              <a:rPr lang="en-US" dirty="0" smtClean="0"/>
              <a:t>check if it is </a:t>
            </a:r>
            <a:r>
              <a:rPr lang="en-US" b="1" dirty="0" smtClean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 amazing is a number, which </a:t>
            </a:r>
            <a:r>
              <a:rPr lang="en-US" b="1" dirty="0" smtClean="0">
                <a:solidFill>
                  <a:schemeClr val="bg1"/>
                </a:solidFill>
              </a:rPr>
              <a:t>sum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of digits includes </a:t>
            </a:r>
            <a:r>
              <a:rPr lang="en-US" b="1" dirty="0" smtClean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it in format </a:t>
            </a:r>
            <a:r>
              <a:rPr lang="en-US" b="1" dirty="0" smtClean="0">
                <a:solidFill>
                  <a:schemeClr val="bg1"/>
                </a:solidFill>
              </a:rPr>
              <a:t>"{number} Amazing</a:t>
            </a:r>
            <a:r>
              <a:rPr lang="en-US" b="1" dirty="0">
                <a:solidFill>
                  <a:schemeClr val="bg1"/>
                </a:solidFill>
              </a:rPr>
              <a:t>? </a:t>
            </a:r>
            <a:r>
              <a:rPr lang="en-US" b="1" dirty="0" smtClean="0">
                <a:solidFill>
                  <a:schemeClr val="bg1"/>
                </a:solidFill>
              </a:rPr>
              <a:t>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Amazing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999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Amazing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num </a:t>
            </a:r>
            <a:r>
              <a:rPr lang="pt-BR" dirty="0">
                <a:solidFill>
                  <a:schemeClr val="tx1"/>
                </a:solidFill>
              </a:rPr>
              <a:t>= 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sum = 0;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for(let </a:t>
            </a:r>
            <a:r>
              <a:rPr lang="pt-BR" dirty="0">
                <a:solidFill>
                  <a:schemeClr val="tx1"/>
                </a:solidFill>
              </a:rPr>
              <a:t>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sum += Number(num[i</a:t>
            </a:r>
            <a:r>
              <a:rPr lang="pt-BR" dirty="0" smtClean="0">
                <a:solidFill>
                  <a:schemeClr val="tx1"/>
                </a:solidFill>
              </a:rPr>
              <a:t>]);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console.log(result ? </a:t>
            </a:r>
            <a:r>
              <a:rPr lang="pt-BR" dirty="0">
                <a:solidFill>
                  <a:schemeClr val="tx1"/>
                </a:solidFill>
              </a:rPr>
              <a:t>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2093" y="630158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1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Arrays &amp; Objects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Reference Types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4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#tech-js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299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Arrays are </a:t>
            </a:r>
            <a:r>
              <a:rPr lang="en-US" sz="3200" dirty="0"/>
              <a:t>used to store multiple values in a single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variable.</a:t>
            </a: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Objects containers </a:t>
            </a:r>
            <a:r>
              <a:rPr lang="en-US" sz="3200" dirty="0"/>
              <a:t>for named values called properties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or </a:t>
            </a:r>
            <a:r>
              <a:rPr lang="en-US" sz="3200" dirty="0"/>
              <a:t>methods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1" y="2339235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;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85121" y="4030263"/>
            <a:ext cx="37796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person </a:t>
            </a:r>
            <a:r>
              <a:rPr lang="en-US" sz="2400" b="1" dirty="0" smtClean="0">
                <a:latin typeface="Consolas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latin typeface="Consolas" pitchFamily="49" charset="0"/>
              </a:rPr>
              <a:t>  </a:t>
            </a:r>
            <a:r>
              <a:rPr lang="en-US" sz="2400" b="1" dirty="0" err="1" smtClean="0">
                <a:latin typeface="Consolas" pitchFamily="49" charset="0"/>
              </a:rPr>
              <a:t>firstName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"John"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  <a:endParaRPr lang="en-US" sz="2400" b="1" dirty="0" smtClean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"Doe</a:t>
            </a:r>
            <a:r>
              <a:rPr lang="en-US" sz="2400" b="1" dirty="0" smtClean="0">
                <a:latin typeface="Consolas" pitchFamily="49" charset="0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age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 smtClean="0">
                <a:latin typeface="Consolas" pitchFamily="49" charset="0"/>
              </a:rPr>
              <a:t>50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  <a:endParaRPr lang="en-US" sz="2400" b="1" dirty="0" smtClean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eyeColor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"blue</a:t>
            </a:r>
            <a:r>
              <a:rPr lang="en-US" sz="2400" b="1" dirty="0" smtClean="0">
                <a:latin typeface="Consolas" pitchFamily="49" charset="0"/>
              </a:rPr>
              <a:t>"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 smtClean="0">
                <a:latin typeface="Consolas" pitchFamily="49" charset="0"/>
              </a:rPr>
              <a:t>;   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 правоъгълник 4"/>
          <p:cNvSpPr/>
          <p:nvPr/>
        </p:nvSpPr>
        <p:spPr bwMode="auto">
          <a:xfrm>
            <a:off x="8853180" y="1693388"/>
            <a:ext cx="3092742" cy="8892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in square brackets, separated </a:t>
            </a:r>
            <a:r>
              <a:rPr lang="en-US" sz="2400" dirty="0">
                <a:solidFill>
                  <a:schemeClr val="bg2"/>
                </a:solidFill>
              </a:rPr>
              <a:t>by commas.</a:t>
            </a: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6844658" y="4394992"/>
            <a:ext cx="4341305" cy="14009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in curly braces, properties </a:t>
            </a:r>
            <a:r>
              <a:rPr lang="en-US" sz="2400" dirty="0">
                <a:solidFill>
                  <a:schemeClr val="bg2"/>
                </a:solidFill>
              </a:rPr>
              <a:t>are written as </a:t>
            </a:r>
            <a:r>
              <a:rPr lang="en-US" sz="2400" dirty="0" smtClean="0">
                <a:solidFill>
                  <a:schemeClr val="bg2"/>
                </a:solidFill>
              </a:rPr>
              <a:t>name : value </a:t>
            </a:r>
            <a:r>
              <a:rPr lang="en-US" sz="2400" dirty="0">
                <a:solidFill>
                  <a:schemeClr val="bg2"/>
                </a:solidFill>
              </a:rPr>
              <a:t>pairs,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34839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err="1" smtClean="0"/>
              <a:t>Typeof</a:t>
            </a:r>
            <a:r>
              <a:rPr lang="en-US" sz="5400" dirty="0" smtClean="0"/>
              <a:t> Operator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mtClean="0"/>
              <a:t>hecking </a:t>
            </a:r>
            <a:r>
              <a:rPr lang="en-US" dirty="0" smtClean="0"/>
              <a:t>for </a:t>
            </a:r>
            <a:r>
              <a:rPr lang="en-US" smtClean="0"/>
              <a:t>a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976382" y="203615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Used to </a:t>
            </a:r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/>
              <a:t>JavaScript </a:t>
            </a:r>
            <a:r>
              <a:rPr lang="en-US" sz="3200" b="1" smtClean="0">
                <a:solidFill>
                  <a:schemeClr val="bg1"/>
                </a:solidFill>
              </a:rPr>
              <a:t>variable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dirty="0" smtClean="0">
                <a:solidFill>
                  <a:schemeClr val="bg1"/>
                </a:solidFill>
              </a:rPr>
              <a:t>eturns</a:t>
            </a:r>
            <a:r>
              <a:rPr lang="en-US" sz="3200" dirty="0" smtClean="0"/>
              <a:t>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466363" y="2642532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"")</a:t>
            </a:r>
            <a:r>
              <a:rPr lang="en-US" sz="2400" b="1" dirty="0">
                <a:latin typeface="Consolas" pitchFamily="49" charset="0"/>
              </a:rPr>
              <a:t>       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</a:t>
            </a:r>
            <a:r>
              <a:rPr lang="en-US" sz="2400" b="1" dirty="0" smtClean="0">
                <a:latin typeface="Consolas" pitchFamily="49" charset="0"/>
              </a:rPr>
              <a:t>")</a:t>
            </a:r>
            <a:r>
              <a:rPr lang="en-US" sz="2400" b="1" dirty="0">
                <a:latin typeface="Consolas" pitchFamily="49" charset="0"/>
              </a:rPr>
              <a:t>   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</a:t>
            </a:r>
            <a:r>
              <a:rPr lang="en-US" sz="2400" b="1" dirty="0" smtClean="0">
                <a:latin typeface="Consolas" pitchFamily="49" charset="0"/>
              </a:rPr>
              <a:t>")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"string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0)</a:t>
            </a:r>
            <a:r>
              <a:rPr lang="en-US" sz="2400" b="1" dirty="0">
                <a:latin typeface="Consolas" pitchFamily="49" charset="0"/>
              </a:rPr>
              <a:t>         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"number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466363" y="4833457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</a:t>
            </a:r>
            <a:r>
              <a:rPr lang="en-US" sz="2400" b="1" dirty="0" smtClean="0">
                <a:latin typeface="Consolas" pitchFamily="49" charset="0"/>
              </a:rPr>
              <a:t>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    console.log(number);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5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}</a:t>
            </a:r>
            <a:endParaRPr lang="en-US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Undefined and Null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Non-Existent and Empty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087150" y="1918711"/>
            <a:ext cx="601490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8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b="1" dirty="0" err="1">
                <a:solidFill>
                  <a:schemeClr val="bg1"/>
                </a:solidFill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</a:t>
            </a:r>
            <a:r>
              <a:rPr lang="en-US" sz="3200"/>
              <a:t> </a:t>
            </a:r>
            <a:r>
              <a:rPr lang="en-US" sz="3200" b="1" smtClean="0">
                <a:solidFill>
                  <a:schemeClr val="bg1"/>
                </a:solidFill>
              </a:rPr>
              <a:t>undefined</a:t>
            </a:r>
            <a:endParaRPr lang="en-US" sz="32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 smtClean="0"/>
              <a:t>A variable can </a:t>
            </a:r>
            <a:r>
              <a:rPr lang="en-US" sz="3200" dirty="0"/>
              <a:t>be emptied, by setting the value to 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. The type will also be</a:t>
            </a:r>
            <a:r>
              <a:rPr lang="en-US" sz="3200"/>
              <a:t> </a:t>
            </a:r>
            <a:r>
              <a:rPr lang="en-US" sz="3200" b="1" smtClean="0">
                <a:solidFill>
                  <a:schemeClr val="bg1"/>
                </a:solidFill>
              </a:rPr>
              <a:t>undefined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83808" y="2330345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car;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83808" y="490716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car = undefined;</a:t>
            </a: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17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</a:rPr>
              <a:t>ull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smtClean="0"/>
              <a:t>doesn't exist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b="1" dirty="0" err="1" smtClean="0">
                <a:solidFill>
                  <a:schemeClr val="bg1"/>
                </a:solidFill>
              </a:rPr>
              <a:t>typeof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</a:t>
            </a:r>
            <a:r>
              <a:rPr lang="en-US" sz="3200"/>
              <a:t>an </a:t>
            </a:r>
            <a:r>
              <a:rPr lang="en-US" sz="3200" b="1" smtClean="0">
                <a:solidFill>
                  <a:schemeClr val="bg1"/>
                </a:solidFill>
              </a:rPr>
              <a:t>object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person = </a:t>
            </a:r>
            <a:r>
              <a:rPr lang="en-US" sz="2400" b="1" dirty="0" smtClean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  <a:endParaRPr lang="en-US" sz="24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  <a:endParaRPr lang="en-US" sz="24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person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null;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console.log(person);		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 smtClean="0">
                <a:latin typeface="Consolas" pitchFamily="49" charset="0"/>
              </a:rPr>
              <a:t>(person));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36127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</a:rPr>
              <a:t>ull</a:t>
            </a:r>
            <a:r>
              <a:rPr lang="en-US" sz="3200" dirty="0"/>
              <a:t> is an assigned value. It means</a:t>
            </a:r>
            <a:r>
              <a:rPr lang="en-US" sz="3200"/>
              <a:t> </a:t>
            </a:r>
            <a:r>
              <a:rPr lang="en-US" sz="3200" smtClean="0"/>
              <a:t>nothing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b="1" dirty="0" smtClean="0">
                <a:solidFill>
                  <a:schemeClr val="bg1"/>
                </a:solidFill>
              </a:rPr>
              <a:t>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</a:t>
            </a:r>
            <a:r>
              <a:rPr lang="en-US" sz="3200"/>
              <a:t>but </a:t>
            </a:r>
            <a:r>
              <a:rPr lang="en-US" sz="3200" smtClean="0"/>
              <a:t>not</a:t>
            </a:r>
            <a:br>
              <a:rPr lang="en-US" sz="3200" smtClean="0"/>
            </a:br>
            <a:r>
              <a:rPr lang="en-US" sz="3200" smtClean="0"/>
              <a:t> </a:t>
            </a:r>
            <a:r>
              <a:rPr lang="en-US" sz="3200"/>
              <a:t>defined </a:t>
            </a:r>
            <a:r>
              <a:rPr lang="en-US" sz="3200" smtClean="0"/>
              <a:t>yet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</a:rPr>
              <a:t>ull</a:t>
            </a:r>
            <a:r>
              <a:rPr lang="en-US" sz="3200" dirty="0"/>
              <a:t> and </a:t>
            </a:r>
            <a:r>
              <a:rPr lang="en-US" sz="3200" b="1" dirty="0" smtClean="0">
                <a:solidFill>
                  <a:schemeClr val="bg1"/>
                </a:solidFill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err="1" smtClean="0"/>
              <a:t>falsy</a:t>
            </a:r>
            <a:r>
              <a:rPr lang="en-US" sz="3200" smtClean="0"/>
              <a:t> values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Undefined </a:t>
            </a:r>
            <a:r>
              <a:rPr lang="en-US" sz="3200" dirty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Null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dirty="0" smtClean="0"/>
              <a:t>equal </a:t>
            </a:r>
            <a:r>
              <a:rPr lang="en-US" sz="3200" dirty="0"/>
              <a:t>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</a:t>
            </a:r>
            <a:r>
              <a:rPr lang="en-US" sz="2400" b="1" dirty="0" smtClean="0">
                <a:latin typeface="Consolas" pitchFamily="49" charset="0"/>
              </a:rPr>
              <a:t>undefined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</a:t>
            </a:r>
            <a:r>
              <a:rPr lang="en-US" sz="2400" b="1" dirty="0" smtClean="0">
                <a:latin typeface="Consolas" pitchFamily="49" charset="0"/>
              </a:rPr>
              <a:t>undefined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3343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There are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7 data types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in JavaScript: Number,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String, Symbol, Null, Undefined, Object,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Let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is a local variable, </a:t>
            </a:r>
            <a:r>
              <a:rPr lang="en-US" sz="2800" b="1" dirty="0" err="1" smtClean="0">
                <a:solidFill>
                  <a:schemeClr val="bg1"/>
                </a:solidFill>
                <a:latin typeface="Malgun Gothic (Body)"/>
              </a:rPr>
              <a:t>var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is a global 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With </a:t>
            </a:r>
            <a:r>
              <a:rPr lang="en-US" sz="2800" b="1" dirty="0" err="1" smtClean="0">
                <a:solidFill>
                  <a:schemeClr val="bg1"/>
                </a:solidFill>
                <a:latin typeface="Malgun Gothic (Body)"/>
              </a:rPr>
              <a:t>typeof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we can receive the type of a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Null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is "nothing",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undefined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exists, but is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empty</a:t>
            </a: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What </a:t>
            </a:r>
            <a:r>
              <a:rPr lang="en-US" sz="5400"/>
              <a:t>is D</a:t>
            </a:r>
            <a:r>
              <a:rPr lang="en-US" sz="5400" smtClean="0"/>
              <a:t>ata </a:t>
            </a:r>
            <a:r>
              <a:rPr lang="en-US" sz="5400" dirty="0"/>
              <a:t>T</a:t>
            </a:r>
            <a:r>
              <a:rPr lang="en-US" sz="5400" smtClean="0"/>
              <a:t>ype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and Examples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lc="http://schemas.openxmlformats.org/drawingml/2006/lockedCanvas" xmlns=""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6077" y="5566366"/>
            <a:ext cx="617877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38" y="3505305"/>
            <a:ext cx="204737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1088" y="5566366"/>
            <a:ext cx="342483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9140" y="3505306"/>
            <a:ext cx="26267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41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917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Type?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927138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type </a:t>
            </a:r>
            <a:r>
              <a:rPr lang="en-US" sz="3200" dirty="0"/>
              <a:t>of a </a:t>
            </a:r>
            <a:r>
              <a:rPr lang="en-US" sz="3200" dirty="0" smtClean="0"/>
              <a:t>value is </a:t>
            </a:r>
            <a:r>
              <a:rPr lang="en-US" sz="3200" dirty="0"/>
              <a:t>an attribute that tells what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kind </a:t>
            </a:r>
            <a:r>
              <a:rPr lang="en-US" sz="3200" dirty="0"/>
              <a:t>of data that value can </a:t>
            </a:r>
            <a:r>
              <a:rPr lang="en-US" sz="3200" dirty="0" smtClean="0"/>
              <a:t>have</a:t>
            </a:r>
          </a:p>
          <a:p>
            <a:pPr marL="0" indent="0">
              <a:buNone/>
            </a:pPr>
            <a:r>
              <a:rPr lang="en-US" sz="3200" dirty="0" smtClean="0"/>
              <a:t>After </a:t>
            </a:r>
            <a:r>
              <a:rPr lang="en-US" sz="3200" b="1" dirty="0" err="1" smtClean="0">
                <a:solidFill>
                  <a:schemeClr val="bg1"/>
                </a:solidFill>
              </a:rPr>
              <a:t>ECMAScript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2015 there are </a:t>
            </a:r>
            <a:r>
              <a:rPr lang="en-US" sz="3200" b="1" dirty="0" smtClean="0">
                <a:solidFill>
                  <a:schemeClr val="bg1"/>
                </a:solidFill>
              </a:rPr>
              <a:t>seven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smtClean="0"/>
              <a:t>types:</a:t>
            </a:r>
          </a:p>
          <a:p>
            <a:pPr lvl="1"/>
            <a:r>
              <a:rPr lang="en-US" sz="3000" dirty="0" smtClean="0"/>
              <a:t>Six </a:t>
            </a:r>
            <a:r>
              <a:rPr lang="en-US" sz="3000" b="1" dirty="0" smtClean="0">
                <a:solidFill>
                  <a:schemeClr val="bg1"/>
                </a:solidFill>
              </a:rPr>
              <a:t>primitive</a:t>
            </a:r>
            <a:r>
              <a:rPr lang="en-US" sz="3000" dirty="0" smtClean="0"/>
              <a:t>: Boolean, Null, Undefined, Number, String, Symbol</a:t>
            </a:r>
            <a:r>
              <a:rPr lang="en-US" sz="3000" dirty="0"/>
              <a:t> </a:t>
            </a:r>
            <a:r>
              <a:rPr lang="en-US" sz="3000" dirty="0" smtClean="0"/>
              <a:t>(new </a:t>
            </a:r>
            <a:r>
              <a:rPr lang="en-US" sz="3000" dirty="0"/>
              <a:t>in </a:t>
            </a:r>
            <a:r>
              <a:rPr lang="en-US" sz="3000" dirty="0" err="1"/>
              <a:t>ECMAScript</a:t>
            </a:r>
            <a:r>
              <a:rPr lang="en-US" sz="3000" dirty="0"/>
              <a:t> </a:t>
            </a:r>
            <a:r>
              <a:rPr lang="en-US" sz="3000" dirty="0" smtClean="0"/>
              <a:t>6)</a:t>
            </a:r>
          </a:p>
          <a:p>
            <a:pPr lvl="1"/>
            <a:r>
              <a:rPr lang="en-US" sz="3000" dirty="0" smtClean="0"/>
              <a:t>and </a:t>
            </a:r>
            <a:r>
              <a:rPr lang="en-US" sz="3000" b="1" dirty="0" smtClean="0">
                <a:solidFill>
                  <a:schemeClr val="bg1"/>
                </a:solidFill>
              </a:rPr>
              <a:t>Objects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29" y="4244965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let number = 10; 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name = 'George';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array = [1, 2, 3];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</a:t>
            </a:r>
            <a:r>
              <a:rPr lang="en-US" sz="2400" b="1" dirty="0" err="1" smtClean="0">
                <a:latin typeface="Consolas" pitchFamily="49" charset="0"/>
              </a:rPr>
              <a:t>isTrue</a:t>
            </a:r>
            <a:r>
              <a:rPr lang="en-US" sz="2400" b="1" dirty="0" smtClean="0">
                <a:latin typeface="Consolas" pitchFamily="49" charset="0"/>
              </a:rPr>
              <a:t> = true;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person = {name: 'George', age: 25};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empty = null;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unknown = undefined;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трелка надясно 7"/>
          <p:cNvSpPr/>
          <p:nvPr/>
        </p:nvSpPr>
        <p:spPr bwMode="auto">
          <a:xfrm rot="19974177">
            <a:off x="6117715" y="1592308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/>
          <p:cNvSpPr/>
          <p:nvPr/>
        </p:nvSpPr>
        <p:spPr bwMode="auto">
          <a:xfrm rot="20784999">
            <a:off x="6418598" y="2296604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Стрелка наляво 17"/>
          <p:cNvSpPr/>
          <p:nvPr/>
        </p:nvSpPr>
        <p:spPr bwMode="auto">
          <a:xfrm rot="1066308">
            <a:off x="3032465" y="1783116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Стрелка наляво 18"/>
          <p:cNvSpPr/>
          <p:nvPr/>
        </p:nvSpPr>
        <p:spPr bwMode="auto">
          <a:xfrm rot="1504326">
            <a:off x="3602713" y="1377518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трелка надясно 19"/>
          <p:cNvSpPr/>
          <p:nvPr/>
        </p:nvSpPr>
        <p:spPr bwMode="auto">
          <a:xfrm rot="19409520">
            <a:off x="5596499" y="1332191"/>
            <a:ext cx="164404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5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14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r>
              <a:rPr lang="en-US" smtClean="0"/>
              <a:t>are Dynamic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422" y="3760948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let variable </a:t>
            </a:r>
            <a:r>
              <a:rPr lang="en-US" sz="2400" b="1" dirty="0">
                <a:latin typeface="Consolas" pitchFamily="49" charset="0"/>
              </a:rPr>
              <a:t>= 42;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number </a:t>
            </a:r>
            <a:endParaRPr lang="en-US" sz="2400" b="1" i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lvl="1"/>
            <a:r>
              <a:rPr lang="en-US" sz="2400" b="1" dirty="0">
                <a:latin typeface="Consolas" pitchFamily="49" charset="0"/>
              </a:rPr>
              <a:t>variable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 'bar';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string </a:t>
            </a:r>
            <a:endParaRPr lang="en-US" sz="2400" b="1" i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lvl="1"/>
            <a:r>
              <a:rPr lang="en-US" sz="2400" b="1" dirty="0">
                <a:latin typeface="Consolas" pitchFamily="49" charset="0"/>
              </a:rPr>
              <a:t>variable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 true; </a:t>
            </a:r>
            <a:r>
              <a:rPr lang="en-US" sz="2400" b="1" dirty="0" smtClean="0">
                <a:latin typeface="Consolas" pitchFamily="49" charset="0"/>
              </a:rPr>
              <a:t>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JavaScript is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/>
              <a:t> </a:t>
            </a:r>
            <a:r>
              <a:rPr lang="en-US" sz="3200" smtClean="0"/>
              <a:t>language</a:t>
            </a:r>
            <a:endParaRPr lang="bg-BG" sz="3200" smtClean="0"/>
          </a:p>
          <a:p>
            <a:r>
              <a:rPr lang="en-US" sz="3200" smtClean="0"/>
              <a:t>Variables </a:t>
            </a:r>
            <a:r>
              <a:rPr lang="en-US" sz="3200" dirty="0" smtClean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</a:t>
            </a:r>
            <a:r>
              <a:rPr lang="en-US" sz="3200"/>
              <a:t>value </a:t>
            </a:r>
            <a:r>
              <a:rPr lang="en-US" sz="3200" smtClean="0"/>
              <a:t>type</a:t>
            </a:r>
            <a:endParaRPr lang="bg-BG" sz="3200"/>
          </a:p>
          <a:p>
            <a:r>
              <a:rPr lang="en-US" sz="3200" smtClean="0"/>
              <a:t>Any </a:t>
            </a:r>
            <a:r>
              <a:rPr lang="en-US" sz="3200" dirty="0"/>
              <a:t>variable </a:t>
            </a:r>
            <a:r>
              <a:rPr lang="en-US" sz="3200" dirty="0" smtClean="0"/>
              <a:t>can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</a:t>
            </a:r>
            <a:r>
              <a:rPr lang="en-US" sz="3200" dirty="0" smtClean="0"/>
              <a:t>of </a:t>
            </a:r>
            <a:r>
              <a:rPr lang="en-US" sz="3200" dirty="0"/>
              <a:t>all </a:t>
            </a:r>
            <a:r>
              <a:rPr lang="en-US" sz="3200" dirty="0" smtClean="0"/>
              <a:t>types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7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Let vs. </a:t>
            </a:r>
            <a:r>
              <a:rPr lang="en-US" sz="5400" dirty="0" err="1" smtClean="0"/>
              <a:t>Var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local vs. global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7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and Let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1344" y="2320049"/>
            <a:ext cx="5900005" cy="248683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var</a:t>
            </a:r>
            <a:r>
              <a:rPr lang="en-US" sz="3400" dirty="0" smtClean="0"/>
              <a:t> - </a:t>
            </a:r>
            <a:r>
              <a:rPr lang="en-US" sz="3400" dirty="0"/>
              <a:t>v</a:t>
            </a:r>
            <a:r>
              <a:rPr lang="en-US" sz="3400" dirty="0" smtClean="0"/>
              <a:t>ariables </a:t>
            </a:r>
            <a:r>
              <a:rPr lang="en-US" sz="3400" dirty="0"/>
              <a:t>declared inside a block </a:t>
            </a:r>
            <a:r>
              <a:rPr lang="en-US" sz="3400" b="1" dirty="0">
                <a:solidFill>
                  <a:schemeClr val="bg1"/>
                </a:solidFill>
              </a:rPr>
              <a:t>{} </a:t>
            </a:r>
            <a:r>
              <a:rPr lang="en-US" sz="3400" dirty="0"/>
              <a:t>can be accessed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outside </a:t>
            </a:r>
            <a:r>
              <a:rPr lang="en-US" sz="3400" dirty="0"/>
              <a:t>the </a:t>
            </a:r>
            <a:r>
              <a:rPr lang="en-US" sz="3400" dirty="0" smtClean="0"/>
              <a:t>block</a:t>
            </a:r>
          </a:p>
          <a:p>
            <a:pPr marL="76153" indent="0">
              <a:buNone/>
            </a:pPr>
            <a:endParaRPr lang="en-US" sz="3400" dirty="0" smtClean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367244" y="2340528"/>
            <a:ext cx="5634353" cy="3662728"/>
          </a:xfrm>
        </p:spPr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 can not be accessed from outside the block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 err="1" smtClean="0"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 smtClean="0">
                <a:latin typeface="Consolas" pitchFamily="49" charset="0"/>
              </a:rPr>
              <a:t>console.log(x);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console.log(x)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121137" y="1330665"/>
            <a:ext cx="10570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JavaScript variables are </a:t>
            </a:r>
            <a:r>
              <a:rPr lang="en-US" sz="3200" b="1" dirty="0">
                <a:solidFill>
                  <a:schemeClr val="bg1"/>
                </a:solidFill>
              </a:rPr>
              <a:t>containers</a:t>
            </a:r>
            <a:r>
              <a:rPr lang="en-US" sz="3200" dirty="0"/>
              <a:t> for storing data values.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</TotalTime>
  <Words>1242</Words>
  <Application>Microsoft Office PowerPoint</Application>
  <PresentationFormat>Custom</PresentationFormat>
  <Paragraphs>382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1_SoftUni3_1</vt:lpstr>
      <vt:lpstr>Data Types and Variables</vt:lpstr>
      <vt:lpstr>Table of Content</vt:lpstr>
      <vt:lpstr>Have a Question?</vt:lpstr>
      <vt:lpstr>PowerPoint Presentation</vt:lpstr>
      <vt:lpstr>What is Data Type?</vt:lpstr>
      <vt:lpstr>Examples</vt:lpstr>
      <vt:lpstr>Data Types are Dynamic</vt:lpstr>
      <vt:lpstr>PowerPoint Presentation</vt:lpstr>
      <vt:lpstr>Var and Let</vt:lpstr>
      <vt:lpstr>Variables Scope </vt:lpstr>
      <vt:lpstr>Variables Scope (2) </vt:lpstr>
      <vt:lpstr>Naming Variables</vt:lpstr>
      <vt:lpstr>PowerPoint Presentation</vt:lpstr>
      <vt:lpstr>What is a String?</vt:lpstr>
      <vt:lpstr>Strings are Immutable</vt:lpstr>
      <vt:lpstr>String Interpolation</vt:lpstr>
      <vt:lpstr>Problem: Concatenate Names</vt:lpstr>
      <vt:lpstr>Problem: Right Place</vt:lpstr>
      <vt:lpstr>PowerPoint Presentation</vt:lpstr>
      <vt:lpstr>What is a Number?</vt:lpstr>
      <vt:lpstr>Problem: Integer or Float</vt:lpstr>
      <vt:lpstr>PowerPoint Presentation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PowerPoint Presentation</vt:lpstr>
      <vt:lpstr>Definition and Examples</vt:lpstr>
      <vt:lpstr>PowerPoint Presentation</vt:lpstr>
      <vt:lpstr>Definition and Examples</vt:lpstr>
      <vt:lpstr>PowerPoint Presentation</vt:lpstr>
      <vt:lpstr>Undefined</vt:lpstr>
      <vt:lpstr>Null</vt:lpstr>
      <vt:lpstr>Null and Undefined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creator>Alen Paunov</dc:creator>
  <cp:keywords>Technologies Fundamentals, Software University, SoftUni, programming, coding, software development, education, training, course</cp:keywords>
  <cp:lastModifiedBy>Windows User</cp:lastModifiedBy>
  <cp:revision>211</cp:revision>
  <dcterms:created xsi:type="dcterms:W3CDTF">2018-05-23T13:08:44Z</dcterms:created>
  <dcterms:modified xsi:type="dcterms:W3CDTF">2019-01-30T15:33:47Z</dcterms:modified>
  <cp:category>programming;computer programming;software development;web development</cp:category>
</cp:coreProperties>
</file>