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402" r:id="rId2"/>
    <p:sldId id="493" r:id="rId3"/>
    <p:sldId id="508" r:id="rId4"/>
    <p:sldId id="467" r:id="rId5"/>
    <p:sldId id="468" r:id="rId6"/>
    <p:sldId id="469" r:id="rId7"/>
    <p:sldId id="545" r:id="rId8"/>
    <p:sldId id="470" r:id="rId9"/>
    <p:sldId id="471" r:id="rId10"/>
    <p:sldId id="472" r:id="rId11"/>
    <p:sldId id="546" r:id="rId12"/>
    <p:sldId id="548" r:id="rId13"/>
    <p:sldId id="544" r:id="rId14"/>
    <p:sldId id="547" r:id="rId15"/>
    <p:sldId id="542" r:id="rId16"/>
    <p:sldId id="480" r:id="rId17"/>
    <p:sldId id="484" r:id="rId18"/>
    <p:sldId id="485" r:id="rId19"/>
    <p:sldId id="486" r:id="rId20"/>
    <p:sldId id="489" r:id="rId21"/>
    <p:sldId id="559" r:id="rId22"/>
    <p:sldId id="491" r:id="rId23"/>
    <p:sldId id="539" r:id="rId24"/>
    <p:sldId id="540" r:id="rId25"/>
    <p:sldId id="541" r:id="rId26"/>
    <p:sldId id="550" r:id="rId27"/>
    <p:sldId id="492" r:id="rId28"/>
    <p:sldId id="349" r:id="rId29"/>
    <p:sldId id="558" r:id="rId30"/>
    <p:sldId id="556" r:id="rId31"/>
    <p:sldId id="557" r:id="rId32"/>
    <p:sldId id="554" r:id="rId33"/>
    <p:sldId id="55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Definition" id="{B745E62C-C284-48AE-8F9C-3A9F69796F59}">
          <p14:sldIdLst>
            <p14:sldId id="467"/>
            <p14:sldId id="468"/>
            <p14:sldId id="469"/>
            <p14:sldId id="545"/>
            <p14:sldId id="470"/>
            <p14:sldId id="471"/>
            <p14:sldId id="472"/>
            <p14:sldId id="546"/>
          </p14:sldIdLst>
        </p14:section>
        <p14:section name="Operations" id="{21F6A7AA-C7E2-4758-AE11-84737D288803}">
          <p14:sldIdLst>
            <p14:sldId id="548"/>
            <p14:sldId id="544"/>
            <p14:sldId id="547"/>
            <p14:sldId id="542"/>
          </p14:sldIdLst>
        </p14:section>
        <p14:section name="Array Iteration" id="{31C03C2A-A435-491D-A9B6-6D4251EDABDE}">
          <p14:sldIdLst>
            <p14:sldId id="480"/>
            <p14:sldId id="484"/>
            <p14:sldId id="485"/>
            <p14:sldId id="486"/>
            <p14:sldId id="489"/>
            <p14:sldId id="559"/>
            <p14:sldId id="491"/>
          </p14:sldIdLst>
        </p14:section>
        <p14:section name="Alternative loops" id="{0E2EC3C7-0ED8-4C3D-B5DD-CC976624C6A2}">
          <p14:sldIdLst>
            <p14:sldId id="539"/>
            <p14:sldId id="540"/>
            <p14:sldId id="541"/>
            <p14:sldId id="550"/>
            <p14:sldId id="492"/>
          </p14:sldIdLst>
        </p14:section>
        <p14:section name="Conclusion" id="{10E03AB1-9AA8-4E86-9A64-D741901E50A2}">
          <p14:sldIdLst>
            <p14:sldId id="349"/>
            <p14:sldId id="558"/>
            <p14:sldId id="556"/>
            <p14:sldId id="557"/>
            <p14:sldId id="554"/>
            <p14:sldId id="5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20" autoAdjust="0"/>
  </p:normalViewPr>
  <p:slideViewPr>
    <p:cSldViewPr snapToGrid="0" showGuides="1">
      <p:cViewPr varScale="1">
        <p:scale>
          <a:sx n="66" d="100"/>
          <a:sy n="66" d="100"/>
        </p:scale>
        <p:origin x="628" y="3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29.5.2019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62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588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362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3/Arrays-Lab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3/Arrays-Lab" TargetMode="Externa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3/Arrays-Lab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3/Arrays-Lab" TargetMode="Externa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3/Arrays-Lab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343/js-fundamentals-may-201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57.png"/><Relationship Id="rId26" Type="http://schemas.openxmlformats.org/officeDocument/2006/relationships/image" Target="../media/image5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6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54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55.png"/><Relationship Id="rId22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0.jpeg"/><Relationship Id="rId7" Type="http://schemas.openxmlformats.org/officeDocument/2006/relationships/image" Target="../media/image6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3.gi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3/Arrays-Lab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3/Arrays-Lab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799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8079" y="1604561"/>
            <a:ext cx="10416390" cy="4095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function </a:t>
            </a:r>
            <a:r>
              <a:rPr lang="en-GB" dirty="0" smtClean="0"/>
              <a:t>dayOfWeek(day){</a:t>
            </a:r>
            <a:endParaRPr lang="en-GB" dirty="0"/>
          </a:p>
          <a:p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 "Monday", "Tuesday", "Wednesday", "Thursday", </a:t>
            </a:r>
            <a:br>
              <a:rPr lang="en-US" dirty="0"/>
            </a:br>
            <a:r>
              <a:rPr lang="en-US" dirty="0"/>
              <a:t>	        "Friday", "Saturday", "Sunday" 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if (day &gt;= 1 &amp;&amp; day &lt;= 7)</a:t>
            </a:r>
          </a:p>
          <a:p>
            <a:r>
              <a:rPr lang="en-US" dirty="0"/>
              <a:t>    console.log(days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console.log("Invalid day!");</a:t>
            </a:r>
            <a:endParaRPr lang="en-GB" dirty="0"/>
          </a:p>
          <a:p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7" name="AutoShape 24">
            <a:extLst>
              <a:ext uri="{FF2B5EF4-FFF2-40B4-BE49-F238E27FC236}">
                <a16:creationId xmlns=""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732" y="3366856"/>
            <a:ext cx="3576221" cy="1373818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A4838A8-79BB-4CD7-8432-C8D8625A49B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https://judge.softuni.bg/Contests/1243/Arrays-Lab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277543"/>
            <a:ext cx="69921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numbers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10, 20, 30, 40, 50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1" y="2718708"/>
            <a:ext cx="855573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strings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weekDays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'Monday', 'Tuesday', 'Wednesday',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'Thursday', 'Friday', 'Saturday', 'Sunday'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1" y="4529205"/>
            <a:ext cx="740359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Array holding mixed data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let mixedArr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Date()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'hello'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{x:5, y:8}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238201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Basic Array </a:t>
            </a:r>
            <a:r>
              <a:rPr lang="en-US" dirty="0"/>
              <a:t>O</a:t>
            </a:r>
            <a:r>
              <a:rPr lang="en-US" smtClean="0"/>
              <a:t>perations and Printing</a:t>
            </a:r>
            <a:endParaRPr lang="en-US" noProof="1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86" y="904775"/>
            <a:ext cx="3296652" cy="329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0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an element value: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GB" dirty="0"/>
              <a:t/>
            </a:r>
            <a:br>
              <a:rPr lang="en-GB" dirty="0"/>
            </a:br>
            <a:r>
              <a:rPr lang="bg-BG" dirty="0"/>
              <a:t/>
            </a:r>
            <a:br>
              <a:rPr lang="bg-BG" dirty="0"/>
            </a:b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GB" dirty="0"/>
              <a:t>Check if the </a:t>
            </a:r>
            <a:r>
              <a:rPr lang="en-US" dirty="0"/>
              <a:t>array </a:t>
            </a: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 the specified element: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Usage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3015" y="2032669"/>
            <a:ext cx="722920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let arr = [10, 20, 30];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[0] </a:t>
            </a:r>
            <a:r>
              <a:rPr lang="en-US" dirty="0">
                <a:solidFill>
                  <a:schemeClr val="tx1"/>
                </a:solidFill>
              </a:rPr>
              <a:t>= 5; </a:t>
            </a:r>
            <a:r>
              <a:rPr lang="en-US" i="1" dirty="0">
                <a:solidFill>
                  <a:schemeClr val="accent2"/>
                </a:solidFill>
              </a:rPr>
              <a:t>// Elements can be modified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console.log(arr); </a:t>
            </a:r>
            <a:r>
              <a:rPr lang="en-US" i="1" dirty="0">
                <a:solidFill>
                  <a:schemeClr val="accent2"/>
                </a:solidFill>
              </a:rPr>
              <a:t>// [5, 20, 30]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33015" y="4825331"/>
            <a:ext cx="711370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20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BD6971B-ACB4-49C1-A02F-64BB677F1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247" y="1674864"/>
            <a:ext cx="2981325" cy="1990725"/>
          </a:xfrm>
          <a:prstGeom prst="roundRect">
            <a:avLst>
              <a:gd name="adj" fmla="val 2271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271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Arrays and Invalid Positions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512713"/>
            <a:ext cx="10668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[4]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 = 50;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Will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[10, 20, 30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,</a:t>
            </a:r>
            <a:r>
              <a:rPr lang="bg-BG" sz="2800" b="1" i="1" noProof="1" smtClean="0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&lt;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empty&gt;, 50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console.log(nums[3]);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1" y="4184119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-5;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Will not resize the array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console.log(nums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],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5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723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ED040CD-83C7-433A-AD18-542F381AC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Another</a:t>
            </a:r>
            <a:r>
              <a:rPr lang="en-US" dirty="0" smtClean="0"/>
              <a:t> </a:t>
            </a:r>
            <a:r>
              <a:rPr lang="en-US" dirty="0" smtClean="0"/>
              <a:t>way to </a:t>
            </a:r>
            <a:r>
              <a:rPr lang="en-US" b="1" dirty="0" smtClean="0">
                <a:solidFill>
                  <a:schemeClr val="bg1"/>
                </a:solidFill>
              </a:rPr>
              <a:t>add</a:t>
            </a:r>
            <a:r>
              <a:rPr lang="en-US" dirty="0" smtClean="0"/>
              <a:t> elements in a JS array is to use 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push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468A511-5250-4ECE-A190-2E34425C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Pushing </a:t>
            </a:r>
            <a:r>
              <a:rPr lang="en-GB" dirty="0"/>
              <a:t>E</a:t>
            </a:r>
            <a:r>
              <a:rPr lang="en-GB" dirty="0" smtClean="0"/>
              <a:t>lements in Array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EBBFF0-1FFE-401B-9750-199A5A6B39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A0A956E-58D8-4409-BADD-5A8CEE4A4F1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417958" y="2475556"/>
            <a:ext cx="7819379" cy="1689281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let arr = [10, 20, 30];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rr.push(40); 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Adds an element at the end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console.log(arr); 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[10,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20, 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30, 40]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46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Array Iteration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</a:t>
            </a:r>
            <a:endParaRPr lang="en-US" noProof="1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20000"/>
              </a:spcAft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</a:t>
            </a:r>
            <a:r>
              <a:rPr lang="en-US" dirty="0" smtClean="0"/>
              <a:t>used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Print array elements using </a:t>
            </a:r>
            <a:r>
              <a:rPr lang="en-US" b="1" dirty="0" smtClean="0">
                <a:solidFill>
                  <a:schemeClr val="bg1"/>
                </a:solidFill>
              </a:rPr>
              <a:t>toString() </a:t>
            </a:r>
          </a:p>
          <a:p>
            <a:pPr marL="457200" indent="-457200">
              <a:lnSpc>
                <a:spcPct val="100000"/>
              </a:lnSpc>
              <a:spcAft>
                <a:spcPts val="1000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70021" y="1849656"/>
            <a:ext cx="9923647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let capitals = ['Sofia', 'Washington', 'London</a:t>
            </a:r>
            <a:r>
              <a:rPr lang="en-GB" sz="2800" b="1" dirty="0" smtClean="0">
                <a:latin typeface="Consolas" panose="020B0609020204030204" pitchFamily="49" charset="0"/>
              </a:rPr>
              <a:t>'];</a:t>
            </a:r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/>
            </a:r>
            <a:br>
              <a:rPr lang="en-GB" sz="2800" b="1" dirty="0">
                <a:latin typeface="Consolas" panose="020B0609020204030204" pitchFamily="49" charset="0"/>
              </a:rPr>
            </a:br>
            <a:r>
              <a:rPr lang="en-GB" sz="2800" b="1" dirty="0">
                <a:latin typeface="Consolas" panose="020B0609020204030204" pitchFamily="49" charset="0"/>
              </a:rPr>
              <a:t>for (let i</a:t>
            </a:r>
            <a:r>
              <a:rPr lang="en-GB" sz="2800" b="1" dirty="0" smtClean="0">
                <a:latin typeface="Consolas" panose="020B0609020204030204" pitchFamily="49" charset="0"/>
              </a:rPr>
              <a:t> = </a:t>
            </a:r>
            <a:r>
              <a:rPr lang="en-GB" sz="2800" b="1" dirty="0">
                <a:latin typeface="Consolas" panose="020B0609020204030204" pitchFamily="49" charset="0"/>
              </a:rPr>
              <a:t>0; i</a:t>
            </a:r>
            <a:r>
              <a:rPr lang="en-GB" sz="2800" b="1" dirty="0" smtClean="0">
                <a:latin typeface="Consolas" panose="020B0609020204030204" pitchFamily="49" charset="0"/>
              </a:rPr>
              <a:t> &lt; </a:t>
            </a:r>
            <a:r>
              <a:rPr lang="en-GB" sz="2800" b="1" dirty="0">
                <a:latin typeface="Consolas" panose="020B0609020204030204" pitchFamily="49" charset="0"/>
              </a:rPr>
              <a:t>capitals.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sz="2800" b="1" dirty="0">
                <a:latin typeface="Consolas" panose="020B0609020204030204" pitchFamily="49" charset="0"/>
              </a:rPr>
              <a:t>; </a:t>
            </a:r>
            <a:r>
              <a:rPr lang="en-GB" sz="2800" b="1" dirty="0" smtClean="0">
                <a:latin typeface="Consolas" panose="020B0609020204030204" pitchFamily="49" charset="0"/>
              </a:rPr>
              <a:t>i++){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</a:t>
            </a:r>
            <a:r>
              <a:rPr lang="en-GB" sz="2800" b="1" dirty="0" smtClean="0">
                <a:latin typeface="Consolas" panose="020B0609020204030204" pitchFamily="49" charset="0"/>
              </a:rPr>
              <a:t>console.log(capitals[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GB" sz="2800" b="1" dirty="0" smtClean="0">
                <a:latin typeface="Consolas" panose="020B0609020204030204" pitchFamily="49" charset="0"/>
              </a:rPr>
              <a:t>]);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0021" y="5059718"/>
            <a:ext cx="7091414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c</a:t>
            </a:r>
            <a:r>
              <a:rPr lang="en-GB" sz="2800" b="1" dirty="0" smtClean="0">
                <a:latin typeface="Consolas" panose="020B0609020204030204" pitchFamily="49" charset="0"/>
              </a:rPr>
              <a:t>onsole.log(capitals</a:t>
            </a:r>
            <a:r>
              <a:rPr lang="en-GB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.toString()</a:t>
            </a:r>
            <a:r>
              <a:rPr lang="en-GB" sz="2800" b="1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GB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GB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Sofia,Washington,London</a:t>
            </a:r>
            <a:endParaRPr lang="en-GB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 smtClean="0"/>
              <a:t>Receive a number </a:t>
            </a:r>
            <a:r>
              <a:rPr lang="en-US" sz="2800" b="1" dirty="0" smtClean="0">
                <a:solidFill>
                  <a:schemeClr val="bg1"/>
                </a:solidFill>
              </a:rPr>
              <a:t>n</a:t>
            </a:r>
            <a:r>
              <a:rPr lang="en-US" sz="2800" dirty="0" smtClean="0"/>
              <a:t> and an </a:t>
            </a:r>
            <a:r>
              <a:rPr lang="en-US" sz="2800" b="1" dirty="0" smtClean="0">
                <a:solidFill>
                  <a:schemeClr val="bg1"/>
                </a:solidFill>
              </a:rPr>
              <a:t>array</a:t>
            </a:r>
            <a:r>
              <a:rPr lang="en-US" sz="2800" dirty="0" smtClean="0"/>
              <a:t> of elements, </a:t>
            </a:r>
            <a:r>
              <a:rPr lang="en-US" sz="2800" b="1" dirty="0" smtClean="0">
                <a:solidFill>
                  <a:schemeClr val="bg1"/>
                </a:solidFill>
              </a:rPr>
              <a:t>create</a:t>
            </a:r>
            <a:r>
              <a:rPr lang="en-US" sz="2800" dirty="0" smtClean="0"/>
              <a:t> a </a:t>
            </a:r>
            <a:r>
              <a:rPr lang="en-US" sz="2800" b="1" dirty="0" smtClean="0">
                <a:solidFill>
                  <a:schemeClr val="bg1"/>
                </a:solidFill>
              </a:rPr>
              <a:t>new</a:t>
            </a:r>
            <a:r>
              <a:rPr lang="en-US" sz="2800" dirty="0" smtClean="0"/>
              <a:t> array with </a:t>
            </a:r>
            <a:r>
              <a:rPr lang="en-US" sz="2800" b="1" dirty="0" smtClean="0">
                <a:solidFill>
                  <a:schemeClr val="bg1"/>
                </a:solidFill>
              </a:rPr>
              <a:t>n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numbers, </a:t>
            </a:r>
            <a:r>
              <a:rPr lang="en-US" sz="2800" b="1" dirty="0" smtClean="0">
                <a:solidFill>
                  <a:schemeClr val="bg1"/>
                </a:solidFill>
              </a:rPr>
              <a:t>reverse</a:t>
            </a:r>
            <a:r>
              <a:rPr lang="en-US" sz="2800" dirty="0" smtClean="0"/>
              <a:t> it and print </a:t>
            </a:r>
            <a:r>
              <a:rPr lang="en-US" sz="2800" dirty="0"/>
              <a:t>its elements on a single line</a:t>
            </a:r>
            <a:r>
              <a:rPr lang="en-US" sz="2800" dirty="0" smtClean="0"/>
              <a:t>, </a:t>
            </a:r>
            <a:r>
              <a:rPr lang="en-US" sz="2800" dirty="0"/>
              <a:t>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4876" y="2673876"/>
            <a:ext cx="73448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 smtClean="0">
                <a:latin typeface="Consolas" panose="020B0609020204030204" pitchFamily="49" charset="0"/>
              </a:rPr>
              <a:t>30</a:t>
            </a:r>
            <a:endParaRPr lang="en-US" sz="3200" b="1" noProof="1" smtClean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latin typeface="Consolas" panose="020B0609020204030204" pitchFamily="49" charset="0"/>
              </a:rPr>
              <a:t>40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9992072-EAE7-49A1-9499-C21CAAE65EA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https://judge.softuni.bg/Contests/1243/Arrays-Lab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function reverse(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300" b="1" noProof="1">
                <a:latin typeface="Consolas" pitchFamily="49" charset="0"/>
              </a:rPr>
              <a:t>,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inputArr</a:t>
            </a:r>
            <a:r>
              <a:rPr lang="en-US" sz="2300" b="1" noProof="1">
                <a:latin typeface="Consolas" pitchFamily="49" charset="0"/>
              </a:rPr>
              <a:t>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</a:t>
            </a:r>
            <a:r>
              <a:rPr lang="en-US" sz="2300" b="1" noProof="1" smtClean="0">
                <a:latin typeface="Consolas" pitchFamily="49" charset="0"/>
              </a:rPr>
              <a:t>let </a:t>
            </a:r>
            <a:r>
              <a:rPr lang="en-US" sz="2300" b="1" noProof="1">
                <a:latin typeface="Consolas" pitchFamily="49" charset="0"/>
              </a:rPr>
              <a:t>arr = [];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for (let i = 0; i &lt; n; i++) </a:t>
            </a:r>
            <a:endParaRPr lang="en-US" sz="2300" b="1" noProof="1" smtClean="0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</a:t>
            </a:r>
            <a:r>
              <a:rPr lang="en-US" sz="2300" b="1" noProof="1" smtClean="0">
                <a:latin typeface="Consolas" pitchFamily="49" charset="0"/>
              </a:rPr>
              <a:t>   arr.</a:t>
            </a:r>
            <a:r>
              <a:rPr lang="en-US" sz="2300" b="1" noProof="1" smtClean="0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300" b="1" noProof="1" smtClean="0">
                <a:latin typeface="Consolas" pitchFamily="49" charset="0"/>
              </a:rPr>
              <a:t>(inputArr[i]);</a:t>
            </a:r>
            <a:endParaRPr lang="en-US" sz="23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let output = '';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for (let i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arr.length - 1</a:t>
            </a:r>
            <a:r>
              <a:rPr lang="en-US" sz="2300" b="1" noProof="1">
                <a:latin typeface="Consolas" pitchFamily="49" charset="0"/>
              </a:rPr>
              <a:t>; i &gt;= 0; i-</a:t>
            </a:r>
            <a:r>
              <a:rPr lang="en-US" sz="2300" b="1" noProof="1" smtClean="0">
                <a:latin typeface="Consolas" pitchFamily="49" charset="0"/>
              </a:rPr>
              <a:t>-)</a:t>
            </a:r>
            <a:endParaRPr lang="en-US" sz="23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</a:t>
            </a:r>
            <a:r>
              <a:rPr lang="bg-BG" sz="2300" b="1" noProof="1" smtClean="0">
                <a:latin typeface="Consolas" pitchFamily="49" charset="0"/>
              </a:rPr>
              <a:t>  </a:t>
            </a:r>
            <a:r>
              <a:rPr lang="en-US" sz="2300" b="1" noProof="1" smtClean="0">
                <a:latin typeface="Consolas" pitchFamily="49" charset="0"/>
              </a:rPr>
              <a:t>output </a:t>
            </a:r>
            <a:r>
              <a:rPr lang="en-US" sz="2300" b="1" noProof="1">
                <a:latin typeface="Consolas" pitchFamily="49" charset="0"/>
              </a:rPr>
              <a:t>+= `${arr[i]} </a:t>
            </a:r>
            <a:r>
              <a:rPr lang="en-US" sz="2300" b="1" noProof="1" smtClean="0">
                <a:latin typeface="Consolas" pitchFamily="49" charset="0"/>
              </a:rPr>
              <a:t>`;  </a:t>
            </a:r>
            <a:endParaRPr lang="en-US" sz="23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console.log(output);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414D3C-61A7-47E3-B303-BEE096178CC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https://judge.softuni.bg/Contests/1243/Arrays-Lab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68" y="1371604"/>
            <a:ext cx="8180332" cy="4795935"/>
          </a:xfrm>
        </p:spPr>
        <p:txBody>
          <a:bodyPr/>
          <a:lstStyle/>
          <a:p>
            <a:r>
              <a:rPr lang="en-GB" sz="3600" dirty="0"/>
              <a:t>Definition</a:t>
            </a:r>
          </a:p>
          <a:p>
            <a:r>
              <a:rPr lang="en-GB" sz="3600" dirty="0" smtClean="0"/>
              <a:t>Operations</a:t>
            </a:r>
          </a:p>
          <a:p>
            <a:r>
              <a:rPr lang="en-GB" sz="3600" dirty="0" smtClean="0"/>
              <a:t>Array Iteration</a:t>
            </a:r>
            <a:endParaRPr lang="en-GB" sz="3600" dirty="0"/>
          </a:p>
          <a:p>
            <a:r>
              <a:rPr lang="en-US" sz="3600" dirty="0" smtClean="0"/>
              <a:t>For-in and For-of loops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join(separator):</a:t>
            </a:r>
            <a:endParaRPr lang="en-US" sz="3200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</a:t>
            </a:r>
            <a:r>
              <a:rPr lang="en-US" noProof="1" smtClean="0"/>
              <a:t>join</a:t>
            </a:r>
            <a:endParaRPr lang="en-US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5" y="4224650"/>
            <a:ext cx="788019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let </a:t>
            </a:r>
            <a:r>
              <a:rPr lang="nn-NO" sz="2399" b="1" noProof="1" smtClean="0">
                <a:latin typeface="Consolas" pitchFamily="49" charset="0"/>
              </a:rPr>
              <a:t>nums = </a:t>
            </a:r>
            <a:r>
              <a:rPr lang="nn-NO" sz="2399" b="1" noProof="1">
                <a:latin typeface="Consolas" pitchFamily="49" charset="0"/>
              </a:rPr>
              <a:t>[ </a:t>
            </a:r>
            <a:r>
              <a:rPr lang="nn-NO" sz="2399" b="1" noProof="1" smtClean="0">
                <a:latin typeface="Consolas" pitchFamily="49" charset="0"/>
              </a:rPr>
              <a:t>1, 2, 3 </a:t>
            </a:r>
            <a:r>
              <a:rPr lang="nn-NO" sz="2399" b="1" noProof="1">
                <a:latin typeface="Consolas" pitchFamily="49" charset="0"/>
              </a:rPr>
              <a:t>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 smtClean="0">
                <a:latin typeface="Consolas" pitchFamily="49" charset="0"/>
              </a:rPr>
              <a:t>console.log(</a:t>
            </a:r>
            <a:r>
              <a:rPr lang="nn-NO" sz="2399" b="1" noProof="1" smtClean="0">
                <a:solidFill>
                  <a:schemeClr val="bg1"/>
                </a:solidFill>
                <a:latin typeface="Consolas" pitchFamily="49" charset="0"/>
              </a:rPr>
              <a:t>nums</a:t>
            </a:r>
            <a:r>
              <a:rPr lang="en-US" sz="2399" b="1" noProof="1" smtClean="0">
                <a:solidFill>
                  <a:schemeClr val="bg1"/>
                </a:solidFill>
                <a:latin typeface="Consolas" pitchFamily="49" charset="0"/>
              </a:rPr>
              <a:t>.join(', ')</a:t>
            </a:r>
            <a:r>
              <a:rPr lang="en-US" sz="2399" b="1" noProof="1" smtClean="0">
                <a:latin typeface="Consolas" pitchFamily="49" charset="0"/>
              </a:rPr>
              <a:t>); </a:t>
            </a:r>
            <a:r>
              <a:rPr lang="en-US" sz="2399" b="1" i="1" noProof="1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l</a:t>
            </a:r>
            <a:r>
              <a:rPr lang="en-US" sz="2399" b="1" noProof="1" smtClean="0">
                <a:latin typeface="Consolas" pitchFamily="49" charset="0"/>
              </a:rPr>
              <a:t>et words = </a:t>
            </a: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 smtClean="0">
                <a:latin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</a:rPr>
              <a:t>"one", "two</a:t>
            </a:r>
            <a:r>
              <a:rPr lang="en-US" sz="2399" b="1" noProof="1" smtClean="0">
                <a:latin typeface="Consolas" pitchFamily="49" charset="0"/>
              </a:rPr>
              <a:t>" </a:t>
            </a:r>
            <a:r>
              <a:rPr lang="en-US" sz="2399" b="1" noProof="1">
                <a:latin typeface="Consolas" pitchFamily="49" charset="0"/>
              </a:rPr>
              <a:t>]</a:t>
            </a:r>
            <a:r>
              <a:rPr lang="en-US" sz="2399" b="1" noProof="1" smtClean="0">
                <a:latin typeface="Consolas" pitchFamily="49" charset="0"/>
              </a:rPr>
              <a:t>;</a:t>
            </a:r>
            <a:endParaRPr lang="en-US" sz="2399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solidFill>
                  <a:schemeClr val="bg1"/>
                </a:solidFill>
                <a:latin typeface="Consolas" pitchFamily="49" charset="0"/>
              </a:rPr>
              <a:t>nums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.join</a:t>
            </a:r>
            <a:r>
              <a:rPr lang="en-US" sz="2399" b="1" noProof="1" smtClean="0">
                <a:solidFill>
                  <a:schemeClr val="bg1"/>
                </a:solidFill>
                <a:latin typeface="Consolas" pitchFamily="49" charset="0"/>
              </a:rPr>
              <a:t>(' - ')</a:t>
            </a:r>
            <a:r>
              <a:rPr lang="en-US" sz="2399" b="1" noProof="1" smtClean="0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399" b="1" i="1" noProof="1" smtClean="0">
                <a:solidFill>
                  <a:schemeClr val="accent2"/>
                </a:solidFill>
                <a:latin typeface="Consolas" pitchFamily="49" charset="0"/>
              </a:rPr>
              <a:t>one - two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795118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 smtClean="0">
                <a:latin typeface="Consolas" pitchFamily="49" charset="0"/>
              </a:rPr>
              <a:t>let </a:t>
            </a:r>
            <a:r>
              <a:rPr lang="nn-NO" sz="2399" b="1" noProof="1">
                <a:latin typeface="Consolas" pitchFamily="49" charset="0"/>
              </a:rPr>
              <a:t>arr = [ </a:t>
            </a:r>
            <a:r>
              <a:rPr lang="nn-NO" sz="2399" b="1" noProof="1" smtClean="0">
                <a:latin typeface="Consolas" pitchFamily="49" charset="0"/>
              </a:rPr>
              <a:t>1, 2, 3, 4, 5 </a:t>
            </a:r>
            <a:r>
              <a:rPr lang="nn-NO" sz="2399" b="1" noProof="1">
                <a:latin typeface="Consolas" pitchFamily="49" charset="0"/>
              </a:rPr>
              <a:t>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 smtClean="0">
                <a:latin typeface="Consolas" pitchFamily="49" charset="0"/>
              </a:rPr>
              <a:t>for </a:t>
            </a:r>
            <a:r>
              <a:rPr lang="nn-NO" sz="2399" b="1" noProof="1">
                <a:latin typeface="Consolas" pitchFamily="49" charset="0"/>
              </a:rPr>
              <a:t>(let i = 0; i &lt; </a:t>
            </a:r>
            <a:r>
              <a:rPr lang="nn-NO" sz="2399" b="1" noProof="1" smtClean="0">
                <a:latin typeface="Consolas" pitchFamily="49" charset="0"/>
              </a:rPr>
              <a:t>arr.length</a:t>
            </a:r>
            <a:r>
              <a:rPr lang="nn-NO" sz="2399" b="1" noProof="1">
                <a:latin typeface="Consolas" pitchFamily="49" charset="0"/>
              </a:rPr>
              <a:t>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    console.log(arr[i]);</a:t>
            </a:r>
            <a:endParaRPr lang="en-US" sz="2399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Receive</a:t>
            </a:r>
            <a:r>
              <a:rPr lang="en-US" dirty="0" smtClean="0"/>
              <a:t> </a:t>
            </a:r>
            <a:r>
              <a:rPr lang="en-US" dirty="0"/>
              <a:t>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b="1" dirty="0">
                <a:solidFill>
                  <a:schemeClr val="bg1"/>
                </a:solidFill>
              </a:rPr>
              <a:t>reverse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it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EB2B3FA-0931-4D6B-A7B9-DCFDADA5CD8D}"/>
              </a:ext>
            </a:extLst>
          </p:cNvPr>
          <p:cNvSpPr txBox="1"/>
          <p:nvPr/>
        </p:nvSpPr>
        <p:spPr>
          <a:xfrm>
            <a:off x="800100" y="630593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https://judge.softuni.bg/Contests/1243/Arrays-Lab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067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73090" y="1419382"/>
            <a:ext cx="9647837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function </a:t>
            </a:r>
            <a:r>
              <a:rPr lang="en-US" sz="2400" b="1" noProof="1" smtClean="0">
                <a:latin typeface="Consolas" pitchFamily="49" charset="0"/>
              </a:rPr>
              <a:t>reverse(arr) 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0; i &lt; </a:t>
            </a:r>
            <a:r>
              <a:rPr lang="en-US" sz="2400" b="1" noProof="1" smtClean="0">
                <a:latin typeface="Consolas" pitchFamily="49" charset="0"/>
              </a:rPr>
              <a:t>arr.length </a:t>
            </a:r>
            <a:r>
              <a:rPr lang="en-US" sz="2400" b="1" noProof="1">
                <a:latin typeface="Consolas" pitchFamily="49" charset="0"/>
              </a:rPr>
              <a:t>/ 2; i</a:t>
            </a:r>
            <a:r>
              <a:rPr lang="en-US" sz="2400" b="1" noProof="1" smtClean="0">
                <a:latin typeface="Consolas" pitchFamily="49" charset="0"/>
              </a:rPr>
              <a:t>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</a:rPr>
              <a:t>   let </a:t>
            </a:r>
            <a:r>
              <a:rPr lang="en-US" sz="2400" b="1" noProof="1">
                <a:latin typeface="Consolas" pitchFamily="49" charset="0"/>
              </a:rPr>
              <a:t>oldElement = arr[i];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previousIndex = arr.length - 1 - i;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arr[i] = arr[previousIndex];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arr[previousIndex]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</a:rPr>
              <a:t> 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  console.log(arr.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400" b="1" noProof="1">
                <a:latin typeface="Consolas" pitchFamily="49" charset="0"/>
              </a:rPr>
              <a:t>(' </a:t>
            </a:r>
            <a:r>
              <a:rPr lang="en-US" sz="2400" b="1" noProof="1" smtClean="0">
                <a:latin typeface="Consolas" pitchFamily="49" charset="0"/>
              </a:rPr>
              <a:t>'));</a:t>
            </a:r>
            <a:endParaRPr lang="en-US" sz="2400" b="1" noProof="1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}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8837FE5-01EE-4F3A-B261-3CEADE4B7716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https://judge.softuni.bg/Contests/1243/Arrays-Lab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For-in, For-of </a:t>
            </a:r>
            <a:r>
              <a:rPr lang="en-GB" dirty="0"/>
              <a:t>L</a:t>
            </a:r>
            <a:r>
              <a:rPr lang="en-GB" dirty="0" smtClean="0"/>
              <a:t>oops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Alternative way to iterate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</a:t>
            </a:r>
            <a:r>
              <a:rPr lang="en-GB" b="1" dirty="0">
                <a:solidFill>
                  <a:schemeClr val="bg1"/>
                </a:solidFill>
              </a:rPr>
              <a:t>elements</a:t>
            </a:r>
            <a:r>
              <a:rPr lang="en-GB" dirty="0"/>
              <a:t> in a collection</a:t>
            </a:r>
          </a:p>
          <a:p>
            <a:r>
              <a:rPr lang="en-GB" dirty="0"/>
              <a:t>Cannot access the current </a:t>
            </a:r>
            <a:r>
              <a:rPr lang="en-GB" dirty="0" smtClean="0"/>
              <a:t>index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For-of </a:t>
            </a:r>
            <a:r>
              <a:rPr lang="en-GB" dirty="0"/>
              <a:t>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020" y="2991843"/>
            <a:ext cx="79248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 smtClean="0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GB" sz="2800" b="1" dirty="0" smtClean="0">
                <a:latin typeface="Consolas" pitchFamily="49" charset="0"/>
              </a:rPr>
              <a:t>(let</a:t>
            </a:r>
            <a:r>
              <a:rPr lang="en-GB" sz="2800" b="1" dirty="0">
                <a:latin typeface="Consolas" pitchFamily="49" charset="0"/>
              </a:rPr>
              <a:t> </a:t>
            </a:r>
            <a:r>
              <a:rPr lang="en-GB" sz="2800" b="1" dirty="0" smtClean="0">
                <a:solidFill>
                  <a:schemeClr val="bg1"/>
                </a:solidFill>
                <a:latin typeface="Consolas" pitchFamily="49" charset="0"/>
              </a:rPr>
              <a:t>el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GB" sz="2800" b="1" dirty="0" smtClean="0">
                <a:solidFill>
                  <a:schemeClr val="bg1"/>
                </a:solidFill>
                <a:latin typeface="Consolas" pitchFamily="49" charset="0"/>
              </a:rPr>
              <a:t>of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GB" sz="2800" b="1" dirty="0" smtClean="0">
                <a:solidFill>
                  <a:schemeClr val="bg1"/>
                </a:solidFill>
                <a:latin typeface="Consolas" pitchFamily="49" charset="0"/>
              </a:rPr>
              <a:t>collection</a:t>
            </a:r>
            <a:r>
              <a:rPr lang="en-GB" sz="2800" b="1" dirty="0" smtClean="0">
                <a:latin typeface="Consolas" pitchFamily="49" charset="0"/>
              </a:rPr>
              <a:t>) </a:t>
            </a:r>
            <a:r>
              <a:rPr lang="en-GB" sz="2800" b="1" dirty="0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  <a:endParaRPr lang="en-GB" sz="2800" b="1" dirty="0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 smtClean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  <a:endParaRPr lang="en-GB" sz="2800" b="1" i="1" dirty="0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90991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=""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1" y="1348535"/>
            <a:ext cx="7997445" cy="3295875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l</a:t>
            </a:r>
            <a:r>
              <a:rPr lang="en-GB" sz="3200" dirty="0" smtClean="0">
                <a:solidFill>
                  <a:schemeClr val="tx1"/>
                </a:solidFill>
              </a:rPr>
              <a:t>et</a:t>
            </a:r>
            <a:r>
              <a:rPr lang="en-GB" sz="3200" dirty="0" smtClean="0">
                <a:solidFill>
                  <a:schemeClr val="bg1"/>
                </a:solidFill>
              </a:rPr>
              <a:t> </a:t>
            </a:r>
            <a:r>
              <a:rPr lang="en-GB" sz="3200" dirty="0" smtClean="0">
                <a:solidFill>
                  <a:schemeClr val="tx1"/>
                </a:solidFill>
              </a:rPr>
              <a:t>numbers </a:t>
            </a:r>
            <a:r>
              <a:rPr lang="en-GB" sz="3200" dirty="0">
                <a:solidFill>
                  <a:schemeClr val="tx1"/>
                </a:solidFill>
              </a:rPr>
              <a:t>= </a:t>
            </a:r>
            <a:r>
              <a:rPr lang="en-GB" sz="3200" dirty="0" smtClean="0">
                <a:solidFill>
                  <a:schemeClr val="tx1"/>
                </a:solidFill>
              </a:rPr>
              <a:t>[ </a:t>
            </a:r>
            <a:r>
              <a:rPr lang="en-GB" sz="3200" dirty="0">
                <a:solidFill>
                  <a:schemeClr val="tx1"/>
                </a:solidFill>
              </a:rPr>
              <a:t>1, 2, 3, 4, 5 </a:t>
            </a:r>
            <a:r>
              <a:rPr lang="en-GB" sz="3200" dirty="0" smtClean="0">
                <a:solidFill>
                  <a:schemeClr val="tx1"/>
                </a:solidFill>
              </a:rPr>
              <a:t>];</a:t>
            </a:r>
          </a:p>
          <a:p>
            <a:r>
              <a:rPr lang="en-GB" sz="3200" dirty="0">
                <a:solidFill>
                  <a:schemeClr val="tx1"/>
                </a:solidFill>
              </a:rPr>
              <a:t>l</a:t>
            </a:r>
            <a:r>
              <a:rPr lang="en-GB" sz="3200" dirty="0" smtClean="0">
                <a:solidFill>
                  <a:schemeClr val="tx1"/>
                </a:solidFill>
              </a:rPr>
              <a:t>et output = '';</a:t>
            </a:r>
            <a:endParaRPr lang="en-GB" sz="3200" dirty="0">
              <a:solidFill>
                <a:schemeClr val="tx1"/>
              </a:solidFill>
            </a:endParaRPr>
          </a:p>
          <a:p>
            <a:r>
              <a:rPr lang="en-GB" sz="3200" dirty="0" smtClean="0">
                <a:solidFill>
                  <a:schemeClr val="tx1"/>
                </a:solidFill>
              </a:rPr>
              <a:t>for (</a:t>
            </a:r>
            <a:r>
              <a:rPr lang="en-GB" sz="3200" dirty="0" smtClean="0">
                <a:solidFill>
                  <a:schemeClr val="bg1"/>
                </a:solidFill>
              </a:rPr>
              <a:t>let </a:t>
            </a:r>
            <a:r>
              <a:rPr lang="en-GB" sz="3200" dirty="0" smtClean="0">
                <a:solidFill>
                  <a:schemeClr val="tx1"/>
                </a:solidFill>
              </a:rPr>
              <a:t>number </a:t>
            </a:r>
            <a:r>
              <a:rPr lang="en-GB" sz="3200" dirty="0" smtClean="0">
                <a:solidFill>
                  <a:schemeClr val="bg1"/>
                </a:solidFill>
              </a:rPr>
              <a:t>of </a:t>
            </a:r>
            <a:r>
              <a:rPr lang="en-GB" sz="3200" dirty="0" smtClean="0">
                <a:solidFill>
                  <a:schemeClr val="tx1"/>
                </a:solidFill>
              </a:rPr>
              <a:t>numbers)</a:t>
            </a:r>
            <a:endParaRPr lang="en-GB" sz="3200" dirty="0">
              <a:solidFill>
                <a:schemeClr val="tx1"/>
              </a:solidFill>
            </a:endParaRPr>
          </a:p>
          <a:p>
            <a:r>
              <a:rPr lang="en-GB" sz="3200" dirty="0">
                <a:solidFill>
                  <a:schemeClr val="tx1"/>
                </a:solidFill>
              </a:rPr>
              <a:t>    </a:t>
            </a:r>
            <a:r>
              <a:rPr lang="en-GB" sz="3200" dirty="0" smtClean="0">
                <a:solidFill>
                  <a:schemeClr val="tx1"/>
                </a:solidFill>
              </a:rPr>
              <a:t>output += `${number} `;</a:t>
            </a:r>
          </a:p>
          <a:p>
            <a:r>
              <a:rPr lang="en-GB" sz="3200" dirty="0">
                <a:solidFill>
                  <a:schemeClr val="tx1"/>
                </a:solidFill>
              </a:rPr>
              <a:t>c</a:t>
            </a:r>
            <a:r>
              <a:rPr lang="en-GB" sz="3200" dirty="0" smtClean="0">
                <a:solidFill>
                  <a:schemeClr val="tx1"/>
                </a:solidFill>
              </a:rPr>
              <a:t>onsole.log(output);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 </a:t>
            </a:r>
            <a:r>
              <a:rPr lang="en-GB"/>
              <a:t>an </a:t>
            </a:r>
            <a:r>
              <a:rPr lang="en-GB" smtClean="0"/>
              <a:t>Array </a:t>
            </a:r>
            <a:r>
              <a:rPr lang="en-GB"/>
              <a:t>with </a:t>
            </a:r>
            <a:r>
              <a:rPr lang="en-GB" smtClean="0"/>
              <a:t>For-of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C8F4046-ADE0-451C-B1EC-AE969210958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=""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Iterates through all </a:t>
            </a:r>
            <a:r>
              <a:rPr lang="en-GB" b="1" dirty="0" smtClean="0">
                <a:solidFill>
                  <a:schemeClr val="bg1"/>
                </a:solidFill>
              </a:rPr>
              <a:t>indexes</a:t>
            </a:r>
            <a:r>
              <a:rPr lang="en-GB" dirty="0" smtClean="0"/>
              <a:t> in </a:t>
            </a:r>
            <a:r>
              <a:rPr lang="en-GB" dirty="0"/>
              <a:t>a </a:t>
            </a:r>
            <a:r>
              <a:rPr lang="en-GB" dirty="0" smtClean="0"/>
              <a:t>collection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For-in </a:t>
            </a:r>
            <a:r>
              <a:rPr lang="en-GB" dirty="0"/>
              <a:t>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9519" y="2264694"/>
            <a:ext cx="79248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 smtClean="0">
                <a:latin typeface="Consolas" panose="020B0609020204030204" pitchFamily="49" charset="0"/>
              </a:rPr>
              <a:t>let</a:t>
            </a:r>
            <a:r>
              <a:rPr lang="en-GB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2800" b="1" dirty="0" smtClean="0">
                <a:latin typeface="Consolas" panose="020B0609020204030204" pitchFamily="49" charset="0"/>
              </a:rPr>
              <a:t>numbers = [ 5, </a:t>
            </a:r>
            <a:r>
              <a:rPr lang="en-GB" sz="2800" b="1" dirty="0">
                <a:latin typeface="Consolas" panose="020B0609020204030204" pitchFamily="49" charset="0"/>
              </a:rPr>
              <a:t>4</a:t>
            </a:r>
            <a:r>
              <a:rPr lang="en-GB" sz="2800" b="1" dirty="0" smtClean="0">
                <a:latin typeface="Consolas" panose="020B0609020204030204" pitchFamily="49" charset="0"/>
              </a:rPr>
              <a:t>, 3, 2, </a:t>
            </a:r>
            <a:r>
              <a:rPr lang="en-GB" sz="2800" b="1" dirty="0">
                <a:latin typeface="Consolas" panose="020B0609020204030204" pitchFamily="49" charset="0"/>
              </a:rPr>
              <a:t>1</a:t>
            </a:r>
            <a:r>
              <a:rPr lang="en-GB" sz="2800" b="1" dirty="0" smtClean="0">
                <a:latin typeface="Consolas" panose="020B0609020204030204" pitchFamily="49" charset="0"/>
              </a:rPr>
              <a:t> ];</a:t>
            </a:r>
          </a:p>
          <a:p>
            <a:r>
              <a:rPr lang="en-GB" sz="2800" b="1" dirty="0" smtClean="0">
                <a:latin typeface="Consolas" panose="020B0609020204030204" pitchFamily="49" charset="0"/>
              </a:rPr>
              <a:t>let output = '';</a:t>
            </a:r>
          </a:p>
          <a:p>
            <a:r>
              <a:rPr lang="en-GB" sz="2800" b="1" dirty="0" smtClean="0">
                <a:latin typeface="Consolas" panose="020B0609020204030204" pitchFamily="49" charset="0"/>
              </a:rPr>
              <a:t>for (</a:t>
            </a:r>
            <a:r>
              <a:rPr lang="en-GB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let </a:t>
            </a:r>
            <a:r>
              <a:rPr lang="en-GB" sz="2800" b="1" dirty="0" smtClean="0">
                <a:latin typeface="Consolas" panose="020B0609020204030204" pitchFamily="49" charset="0"/>
              </a:rPr>
              <a:t>index </a:t>
            </a:r>
            <a:r>
              <a:rPr lang="en-GB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 </a:t>
            </a:r>
            <a:r>
              <a:rPr lang="en-GB" sz="2800" b="1" dirty="0" smtClean="0">
                <a:latin typeface="Consolas" panose="020B0609020204030204" pitchFamily="49" charset="0"/>
              </a:rPr>
              <a:t>numbers);</a:t>
            </a:r>
          </a:p>
          <a:p>
            <a:r>
              <a:rPr lang="en-GB" sz="2800" b="1" dirty="0" smtClean="0">
                <a:latin typeface="Consolas" panose="020B0609020204030204" pitchFamily="49" charset="0"/>
              </a:rPr>
              <a:t>    output += `${index} `;</a:t>
            </a:r>
          </a:p>
          <a:p>
            <a:r>
              <a:rPr lang="en-GB" sz="2800" b="1" dirty="0" smtClean="0">
                <a:latin typeface="Consolas" panose="020B0609020204030204" pitchFamily="49" charset="0"/>
              </a:rPr>
              <a:t>console.log(output);</a:t>
            </a:r>
            <a:endParaRPr lang="en-GB" sz="2800" b="1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65659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=""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Arrow: Bent 11">
            <a:extLst>
              <a:ext uri="{FF2B5EF4-FFF2-40B4-BE49-F238E27FC236}">
                <a16:creationId xmlns=""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195588" y="5080593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5024387" y="5632297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GB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GB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GB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GB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940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are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 smtClean="0">
                <a:solidFill>
                  <a:schemeClr val="bg2"/>
                </a:solidFill>
              </a:rPr>
              <a:t>Accessing/Adding </a:t>
            </a:r>
            <a:r>
              <a:rPr lang="en-US" sz="3600" dirty="0">
                <a:solidFill>
                  <a:schemeClr val="bg2"/>
                </a:solidFill>
              </a:rPr>
              <a:t>array elements</a:t>
            </a:r>
            <a:endParaRPr lang="en-US" sz="36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 smtClean="0">
                <a:solidFill>
                  <a:schemeClr val="bg2"/>
                </a:solidFill>
              </a:rPr>
              <a:t>Iterating through array elements</a:t>
            </a: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 smtClean="0">
                <a:solidFill>
                  <a:schemeClr val="bg2"/>
                </a:solidFill>
              </a:rPr>
              <a:t>For-of and For-in loops</a:t>
            </a: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9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GB" dirty="0">
                <a:hlinkClick r:id="rId3"/>
              </a:rPr>
              <a:t>https://softuni.bg/trainings/2343/js-fundamentals-may-2019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3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#fund-</a:t>
            </a:r>
            <a:r>
              <a:rPr lang="en-US" sz="11500" b="1" dirty="0" err="1" smtClean="0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611" y="4535836"/>
            <a:ext cx="567031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6077" y="4535836"/>
            <a:ext cx="396317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6077" y="5566366"/>
            <a:ext cx="617877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30338" y="3505305"/>
            <a:ext cx="204737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575" y="2474775"/>
            <a:ext cx="579534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6077" y="2474775"/>
            <a:ext cx="385938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7109" y="1444245"/>
            <a:ext cx="24488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6077" y="1444245"/>
            <a:ext cx="418688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822" y="1444245"/>
            <a:ext cx="271442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701088" y="5566366"/>
            <a:ext cx="342483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9140" y="3505306"/>
            <a:ext cx="262678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6077" y="3505306"/>
            <a:ext cx="45428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0541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127" y="1710324"/>
            <a:ext cx="8231744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15351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2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1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</a:t>
            </a:r>
            <a:r>
              <a:rPr lang="bg-BG" dirty="0"/>
              <a:t> </a:t>
            </a:r>
            <a:r>
              <a:rPr lang="en-GB" dirty="0"/>
              <a:t>in JS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 and Simple Usage</a:t>
            </a:r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=""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 </a:t>
            </a:r>
            <a:r>
              <a:rPr lang="en-US" dirty="0" smtClean="0"/>
              <a:t>programming </a:t>
            </a:r>
            <a:r>
              <a:rPr lang="en-US" b="1" dirty="0" smtClean="0">
                <a:solidFill>
                  <a:schemeClr val="bg1"/>
                </a:solidFill>
              </a:rPr>
              <a:t>array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dirty="0"/>
              <a:t>We can store </a:t>
            </a:r>
            <a:r>
              <a:rPr lang="en-GB" b="1" dirty="0">
                <a:solidFill>
                  <a:schemeClr val="bg1"/>
                </a:solidFill>
              </a:rPr>
              <a:t>multiple values</a:t>
            </a:r>
            <a:r>
              <a:rPr lang="en-GB" b="1" dirty="0"/>
              <a:t> </a:t>
            </a:r>
            <a:r>
              <a:rPr lang="en-GB" dirty="0"/>
              <a:t>in one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variable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 be resized (unlike C# / Java)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an array of numbers: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18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3016" y="1882589"/>
            <a:ext cx="57911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numbers </a:t>
            </a:r>
            <a:r>
              <a:rPr lang="en-US" dirty="0"/>
              <a:t>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1, 2, 3, 4, 5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et names = </a:t>
            </a:r>
            <a:r>
              <a:rPr lang="en-US" dirty="0">
                <a:solidFill>
                  <a:schemeClr val="bg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33017" y="3679072"/>
            <a:ext cx="5791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/>
              <a:t>console.log(numbers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); </a:t>
            </a:r>
            <a:r>
              <a:rPr lang="en-GB" i="1" dirty="0">
                <a:solidFill>
                  <a:schemeClr val="accent2"/>
                </a:solidFill>
              </a:rPr>
              <a:t>// 1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33016" y="4931209"/>
            <a:ext cx="711370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3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console.log(numbers</a:t>
            </a:r>
            <a:r>
              <a:rPr lang="en-US" dirty="0">
                <a:solidFill>
                  <a:schemeClr val="bg1"/>
                </a:solidFill>
              </a:rPr>
              <a:t>.length)</a:t>
            </a:r>
            <a:r>
              <a:rPr lang="en-US" dirty="0"/>
              <a:t>; </a:t>
            </a:r>
            <a:r>
              <a:rPr lang="en-US" dirty="0">
                <a:solidFill>
                  <a:schemeClr val="accent2"/>
                </a:solidFill>
              </a:rPr>
              <a:t>// 5</a:t>
            </a:r>
          </a:p>
          <a:p>
            <a:r>
              <a:rPr lang="en-US" dirty="0"/>
              <a:t>console.log(numbers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chemeClr val="accent2"/>
                </a:solidFill>
              </a:rPr>
              <a:t>// [1, 2, 3, 5, 5]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844052" y="1320441"/>
            <a:ext cx="3044878" cy="1493693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creating an Array using the </a:t>
            </a:r>
            <a:b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174013" y="4701360"/>
            <a:ext cx="3044878" cy="1494693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6973993" y="2952749"/>
            <a:ext cx="3044878" cy="1494692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[n]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2B1114CD-0D41-42AF-B9E7-E27185D56B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You are given </a:t>
            </a:r>
            <a:r>
              <a:rPr lang="en-US" b="1" dirty="0">
                <a:solidFill>
                  <a:schemeClr val="bg1"/>
                </a:solidFill>
              </a:rPr>
              <a:t>array of strings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holding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Calculate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1622FDB9-549C-4887-AB66-C7A06693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and Last Array Elements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2935878-6D0D-43DD-AA23-CC95893960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5959CE88-D6A5-4A1C-BBC7-38F8D07F7194}"/>
              </a:ext>
            </a:extLst>
          </p:cNvPr>
          <p:cNvSpPr txBox="1">
            <a:spLocks/>
          </p:cNvSpPr>
          <p:nvPr/>
        </p:nvSpPr>
        <p:spPr>
          <a:xfrm>
            <a:off x="865250" y="4565159"/>
            <a:ext cx="10537144" cy="17223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function sumFirstAndLast(arr) {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  console.log(</a:t>
            </a:r>
            <a:r>
              <a:rPr lang="en-US" sz="2400" dirty="0"/>
              <a:t>Number(</a:t>
            </a:r>
            <a:r>
              <a:rPr lang="en-US" sz="2400" dirty="0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[0]</a:t>
            </a:r>
            <a:r>
              <a:rPr lang="en-US" sz="2400" dirty="0"/>
              <a:t>) + Number(arr[</a:t>
            </a:r>
            <a:r>
              <a:rPr lang="en-US" sz="2400" dirty="0">
                <a:solidFill>
                  <a:schemeClr val="bg1"/>
                </a:solidFill>
              </a:rPr>
              <a:t>arr.length - 1</a:t>
            </a:r>
            <a:r>
              <a:rPr lang="en-US" sz="2400" dirty="0"/>
              <a:t>]));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}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088F30B-0334-4DDE-96DA-6B134DC60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609" y="2741968"/>
            <a:ext cx="73448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709B4AE-7FC0-4073-B17A-58526681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531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="" xmlns:a16="http://schemas.microsoft.com/office/drawing/2014/main" id="{46750322-78E9-453E-9ED9-EDAC9F3531F2}"/>
              </a:ext>
            </a:extLst>
          </p:cNvPr>
          <p:cNvSpPr/>
          <p:nvPr/>
        </p:nvSpPr>
        <p:spPr>
          <a:xfrm>
            <a:off x="2466882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C551F1D-F619-4AEC-A9BD-86F376F36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619" y="2988188"/>
            <a:ext cx="73448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04AC319-FFCB-480E-8F24-1F86E0AB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5541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="" xmlns:a16="http://schemas.microsoft.com/office/drawing/2014/main" id="{2AE707D2-E291-451E-9229-ACAC66766DDD}"/>
              </a:ext>
            </a:extLst>
          </p:cNvPr>
          <p:cNvSpPr/>
          <p:nvPr/>
        </p:nvSpPr>
        <p:spPr>
          <a:xfrm>
            <a:off x="5896892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4C03CDC8-7320-492F-A4BF-4243D46E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530" y="3234410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7256667-D2B8-49D1-9954-B8B710A4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52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5" name="Right Arrow 7">
            <a:extLst>
              <a:ext uri="{FF2B5EF4-FFF2-40B4-BE49-F238E27FC236}">
                <a16:creationId xmlns="" xmlns:a16="http://schemas.microsoft.com/office/drawing/2014/main" id="{F2CE6F8A-38CF-4ECB-8B7C-74713B7287A7}"/>
              </a:ext>
            </a:extLst>
          </p:cNvPr>
          <p:cNvSpPr/>
          <p:nvPr/>
        </p:nvSpPr>
        <p:spPr>
          <a:xfrm>
            <a:off x="8967803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92603" y="6424932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https://judge.softuni.bg/Contests/1243/Arrays-Lab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459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=""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492278"/>
              </p:ext>
            </p:extLst>
          </p:nvPr>
        </p:nvGraphicFramePr>
        <p:xfrm>
          <a:off x="6571345" y="2113240"/>
          <a:ext cx="3540321" cy="4051808"/>
        </p:xfrm>
        <a:graphic>
          <a:graphicData uri="http://schemas.openxmlformats.org/drawingml/2006/table">
            <a:tbl>
              <a:tblPr/>
              <a:tblGrid>
                <a:gridCol w="15339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063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1641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receives a number and prints the </a:t>
            </a:r>
            <a:br>
              <a:rPr lang="en-US" dirty="0"/>
            </a:br>
            <a:r>
              <a:rPr lang="en-US" dirty="0"/>
              <a:t>corresponding  name of the day of week (in English</a:t>
            </a:r>
            <a:r>
              <a:rPr lang="en-US" dirty="0" smtClean="0"/>
              <a:t>)  </a:t>
            </a:r>
            <a:endParaRPr lang="en-US" dirty="0"/>
          </a:p>
          <a:p>
            <a:r>
              <a:rPr lang="en-US" dirty="0"/>
              <a:t>If the number is not a valid day, print "Invalid day!"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https://judge.softuni.bg/Contests/1243/Arrays-Lab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B60B38E-A641-4692-AD50-0F42666D8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544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60C190C-5682-42B0-ABDA-7A63DE6F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467" y="3551279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Wednesday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="" xmlns:a16="http://schemas.microsoft.com/office/drawing/2014/main" id="{B6799AFA-A5D9-40AA-A422-CB702517A6C7}"/>
              </a:ext>
            </a:extLst>
          </p:cNvPr>
          <p:cNvSpPr/>
          <p:nvPr/>
        </p:nvSpPr>
        <p:spPr>
          <a:xfrm>
            <a:off x="2733817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3EDBEFF-8B38-4E9B-B1D4-F2D21C1F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85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765A3CF-5FD0-4DED-8903-704ECCD40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007" y="3551279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7" name="Right Arrow 7">
            <a:extLst>
              <a:ext uri="{FF2B5EF4-FFF2-40B4-BE49-F238E27FC236}">
                <a16:creationId xmlns="" xmlns:a16="http://schemas.microsoft.com/office/drawing/2014/main" id="{3E233122-7A6E-4880-B4A9-43A833E59A3C}"/>
              </a:ext>
            </a:extLst>
          </p:cNvPr>
          <p:cNvSpPr/>
          <p:nvPr/>
        </p:nvSpPr>
        <p:spPr>
          <a:xfrm>
            <a:off x="7258358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0EF51CD-6049-45B2-8409-D28C51FA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544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6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E50C6B5-DCE4-4E28-9E5D-5BCAA9BE7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467" y="4643644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Saturday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0" name="Right Arrow 7">
            <a:extLst>
              <a:ext uri="{FF2B5EF4-FFF2-40B4-BE49-F238E27FC236}">
                <a16:creationId xmlns="" xmlns:a16="http://schemas.microsoft.com/office/drawing/2014/main" id="{B0B9CA83-AFA0-4247-9BB9-76F5B1C4C1E9}"/>
              </a:ext>
            </a:extLst>
          </p:cNvPr>
          <p:cNvSpPr/>
          <p:nvPr/>
        </p:nvSpPr>
        <p:spPr>
          <a:xfrm>
            <a:off x="2733817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914E78ED-6292-477B-B223-CFA313AC4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85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-3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E188E64-FE63-4021-9294-ED9A06770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007" y="4643644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7">
            <a:extLst>
              <a:ext uri="{FF2B5EF4-FFF2-40B4-BE49-F238E27FC236}">
                <a16:creationId xmlns="" xmlns:a16="http://schemas.microsoft.com/office/drawing/2014/main" id="{B4BA0BA2-A360-4688-A3A5-0F947294207E}"/>
              </a:ext>
            </a:extLst>
          </p:cNvPr>
          <p:cNvSpPr/>
          <p:nvPr/>
        </p:nvSpPr>
        <p:spPr>
          <a:xfrm>
            <a:off x="7258358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5423</TotalTime>
  <Words>1358</Words>
  <Application>Microsoft Office PowerPoint</Application>
  <PresentationFormat>Widescreen</PresentationFormat>
  <Paragraphs>328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Arrays</vt:lpstr>
      <vt:lpstr>Table of Contents</vt:lpstr>
      <vt:lpstr>Have a Question?</vt:lpstr>
      <vt:lpstr>PowerPoint Presentation</vt:lpstr>
      <vt:lpstr>What are Arrays?</vt:lpstr>
      <vt:lpstr>Creating Arrays</vt:lpstr>
      <vt:lpstr>Problem: Sum First and Last Array Elements</vt:lpstr>
      <vt:lpstr>Days of Week – Example</vt:lpstr>
      <vt:lpstr>Problem: Day of Week</vt:lpstr>
      <vt:lpstr>Solution: Day of Week</vt:lpstr>
      <vt:lpstr>Arrays of Different Types</vt:lpstr>
      <vt:lpstr>PowerPoint Presentation</vt:lpstr>
      <vt:lpstr>Simple Usage</vt:lpstr>
      <vt:lpstr>JS Arrays and Invalid Positions</vt:lpstr>
      <vt:lpstr>Pushing Elements in Array</vt:lpstr>
      <vt:lpstr>PowerPoint Presentation</vt:lpstr>
      <vt:lpstr>Printing Arrays on the Console</vt:lpstr>
      <vt:lpstr>Problem: Reverse an Array of Numbers</vt:lpstr>
      <vt:lpstr>Solution: Reverse an Array of Integers</vt:lpstr>
      <vt:lpstr>Printing Arrays with for / join</vt:lpstr>
      <vt:lpstr>Problem: Reverse Array of Strings</vt:lpstr>
      <vt:lpstr>Solution: Reverse Array of Strings</vt:lpstr>
      <vt:lpstr>PowerPoint Presentation</vt:lpstr>
      <vt:lpstr>For-of Loop</vt:lpstr>
      <vt:lpstr>Print an Array with For-of</vt:lpstr>
      <vt:lpstr>For-in Loop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- JS</dc:title>
  <dc:creator>Software University Foundation</dc:creator>
  <cp:keywords>Technology Fundamentals, js, programming, Software University, SoftUni, programming, coding, software development, education, training, course, array</cp:keywords>
  <cp:lastModifiedBy>Kiril Kirilov</cp:lastModifiedBy>
  <cp:revision>141</cp:revision>
  <dcterms:created xsi:type="dcterms:W3CDTF">2018-05-23T13:08:44Z</dcterms:created>
  <dcterms:modified xsi:type="dcterms:W3CDTF">2019-05-28T23:50:11Z</dcterms:modified>
  <cp:category>Technology fundamentals;computer programming;software development;web development</cp:category>
</cp:coreProperties>
</file>