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353" r:id="rId5"/>
    <p:sldId id="492" r:id="rId6"/>
    <p:sldId id="493" r:id="rId7"/>
    <p:sldId id="488" r:id="rId8"/>
    <p:sldId id="489" r:id="rId9"/>
    <p:sldId id="494" r:id="rId10"/>
    <p:sldId id="496" r:id="rId11"/>
    <p:sldId id="533" r:id="rId12"/>
    <p:sldId id="469" r:id="rId13"/>
    <p:sldId id="471" r:id="rId14"/>
    <p:sldId id="472" r:id="rId15"/>
    <p:sldId id="473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4" r:id="rId25"/>
    <p:sldId id="506" r:id="rId26"/>
    <p:sldId id="507" r:id="rId27"/>
    <p:sldId id="476" r:id="rId28"/>
    <p:sldId id="477" r:id="rId29"/>
    <p:sldId id="481" r:id="rId30"/>
    <p:sldId id="478" r:id="rId31"/>
    <p:sldId id="349" r:id="rId32"/>
    <p:sldId id="528" r:id="rId33"/>
    <p:sldId id="577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HTTP Basics" id="{BC4A3995-4CED-4320-A673-95328C9C809D}">
          <p14:sldIdLst>
            <p14:sldId id="353"/>
            <p14:sldId id="492"/>
            <p14:sldId id="493"/>
            <p14:sldId id="488"/>
            <p14:sldId id="489"/>
          </p14:sldIdLst>
        </p14:section>
        <p14:section name="Dev Tools" id="{D67C70B2-1F8B-42A0-9EA9-CA27FCD0562D}">
          <p14:sldIdLst>
            <p14:sldId id="494"/>
            <p14:sldId id="496"/>
          </p14:sldIdLst>
        </p14:section>
        <p14:section name="HTML Forms" id="{01955B1F-8F8A-40FE-A616-663E820AC909}">
          <p14:sldIdLst>
            <p14:sldId id="533"/>
            <p14:sldId id="469"/>
            <p14:sldId id="471"/>
            <p14:sldId id="472"/>
            <p14:sldId id="473"/>
          </p14:sldIdLst>
        </p14:section>
        <p14:section name="HTTP Request" id="{30C83549-E243-4067-8631-CDD943AF80E5}">
          <p14:sldIdLst>
            <p14:sldId id="497"/>
            <p14:sldId id="498"/>
            <p14:sldId id="499"/>
            <p14:sldId id="500"/>
          </p14:sldIdLst>
        </p14:section>
        <p14:section name="HTTP Response" id="{7E07209F-A823-4CC9-8111-3767650D660E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00162C92-F19C-4F3F-8B37-171CF926B6D9}">
          <p14:sldIdLst>
            <p14:sldId id="506"/>
            <p14:sldId id="507"/>
            <p14:sldId id="476"/>
            <p14:sldId id="477"/>
            <p14:sldId id="481"/>
            <p14:sldId id="478"/>
          </p14:sldIdLst>
        </p14:section>
        <p14:section name="Conclusion" id="{10E03AB1-9AA8-4E86-9A64-D741901E50A2}">
          <p14:sldIdLst>
            <p14:sldId id="349"/>
            <p14:sldId id="52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32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1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39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orm_Resource_Identifier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fundamentals-modu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1.png"/><Relationship Id="rId26" Type="http://schemas.openxmlformats.org/officeDocument/2006/relationships/image" Target="../media/image84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0.png"/><Relationship Id="rId22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5.jpeg"/><Relationship Id="rId7" Type="http://schemas.openxmlformats.org/officeDocument/2006/relationships/image" Target="../media/image8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8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4802766" y="4843144"/>
            <a:ext cx="425130" cy="55596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8B677-8715-4544-A88E-BB20DFDEA2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4267201"/>
            <a:ext cx="3622216" cy="1707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F3620-B6BB-4337-B53D-516F0B9A69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8846" y="4267204"/>
            <a:ext cx="5206967" cy="17162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82" y="1220952"/>
            <a:ext cx="3525984" cy="1127739"/>
          </a:xfrm>
          <a:prstGeom prst="wedgeRoundRectCallout">
            <a:avLst>
              <a:gd name="adj1" fmla="val -57714"/>
              <a:gd name="adj2" fmla="val 38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Relative </a:t>
            </a:r>
            <a:r>
              <a:rPr lang="en-US" sz="2800" b="1" noProof="1">
                <a:solidFill>
                  <a:schemeClr val="bg1"/>
                </a:solidFill>
              </a:rPr>
              <a:t>URL</a:t>
            </a:r>
            <a:r>
              <a:rPr lang="en-US" sz="2800" b="1" noProof="1">
                <a:solidFill>
                  <a:srgbClr val="FFFFFF"/>
                </a:solidFill>
              </a:rPr>
              <a:t> to the current file</a:t>
            </a:r>
            <a:endParaRPr lang="bg-BG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6427921-8ACF-4838-8ADF-69DA76C4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6130" y="4391903"/>
            <a:ext cx="3915548" cy="22129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</a:t>
            </a:r>
            <a:r>
              <a:rPr lang="en-US" dirty="0" smtClean="0"/>
              <a:t>- </a:t>
            </a:r>
            <a:r>
              <a:rPr lang="en-US" dirty="0"/>
              <a:t>Method Attribute </a:t>
            </a:r>
            <a:endParaRPr lang="bg-BG" dirty="0"/>
          </a:p>
        </p:txBody>
      </p: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5793685" y="4961564"/>
            <a:ext cx="425130" cy="10726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form data is in the URL</a:t>
            </a:r>
            <a:endParaRPr lang="bg-BG" sz="2800" b="1" noProof="1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2B1BD-5C8F-4130-B592-CB1D15D939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421" y="4390957"/>
            <a:ext cx="3356950" cy="22138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</a:t>
            </a:r>
            <a:r>
              <a:rPr lang="en-US" dirty="0" smtClean="0"/>
              <a:t>- </a:t>
            </a:r>
            <a:r>
              <a:rPr lang="en-US" dirty="0"/>
              <a:t>Method Attribute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3980552"/>
            <a:ext cx="2667000" cy="1055608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Headers will be explained later</a:t>
            </a:r>
            <a:endParaRPr lang="bg-BG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78764"/>
            <a:ext cx="5313669" cy="1241675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body </a:t>
            </a:r>
            <a:r>
              <a:rPr lang="en-US" sz="2800" b="1" noProof="1">
                <a:solidFill>
                  <a:srgbClr val="FFFFFF"/>
                </a:solidFill>
              </a:rPr>
              <a:t>holds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request form data and the response data  </a:t>
            </a:r>
            <a:endParaRPr lang="bg-BG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C152CD-9A7D-43BE-BB1A-A95AA88FB5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8226" y="1211459"/>
            <a:ext cx="3033064" cy="18790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830152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164684"/>
            <a:ext cx="2667000" cy="1055608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File uploads are not supported</a:t>
            </a:r>
            <a:endParaRPr lang="bg-BG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818" y="1254442"/>
            <a:ext cx="3154927" cy="20368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276D-6E63-44F0-835A-202B4189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07DF8-DE76-44A6-921C-F8D2D0AD4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</a:rPr>
              <a:t>body</a:t>
            </a:r>
            <a:r>
              <a:rPr lang="en-US" sz="2800" b="1" noProof="1">
                <a:solidFill>
                  <a:srgbClr val="FFFFFF"/>
                </a:solidFill>
              </a:rPr>
              <a:t> 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</a:t>
            </a:r>
            <a:r>
              <a:rPr lang="en-US" sz="2800" b="1" noProof="1">
                <a:solidFill>
                  <a:schemeClr val="bg1"/>
                </a:solidFill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</a:t>
            </a:r>
            <a:r>
              <a:rPr lang="en-US" sz="2800" b="1" noProof="1">
                <a:solidFill>
                  <a:schemeClr val="bg1"/>
                </a:solidFill>
              </a:rPr>
              <a:t>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</a:t>
            </a:r>
            <a:r>
              <a:rPr lang="en-US" sz="2800" b="1" noProof="1">
                <a:solidFill>
                  <a:schemeClr val="bg1"/>
                </a:solidFill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</a:t>
            </a:r>
            <a:r>
              <a:rPr lang="en-US" sz="2800" b="1" noProof="1">
                <a:solidFill>
                  <a:schemeClr val="bg1"/>
                </a:solidFill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3" y="3351703"/>
            <a:ext cx="3619500" cy="3476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B56E-4F3D-427B-BA6E-F70B1BC0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2803D-7EF4-4F82-9F96-4CEA4547E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7795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782067"/>
            <a:ext cx="6008140" cy="1055608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This will download a PDF file named </a:t>
            </a:r>
            <a:r>
              <a:rPr lang="en-US" sz="2800" b="1" noProof="1">
                <a:solidFill>
                  <a:schemeClr val="bg1"/>
                </a:solidFill>
              </a:rPr>
              <a:t>Financial-Report-April-2016.pdf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536593"/>
            <a:ext cx="3901736" cy="1250316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FE02C-7145-48E3-82CD-3E451F44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5E255C-5EFA-4BED-A86F-B41852175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hlinkClick r:id="rId2"/>
              </a:rPr>
              <a:t>RFC </a:t>
            </a:r>
            <a:r>
              <a:rPr lang="en-US" sz="3000" b="1" dirty="0">
                <a:cs typeface="Consolas" pitchFamily="49" charset="0"/>
                <a:hlinkClick r:id="rId2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510" y="3010872"/>
            <a:ext cx="3497344" cy="2485787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Each character is converted to its </a:t>
            </a:r>
            <a:r>
              <a:rPr lang="en-US" sz="2800" b="1" dirty="0">
                <a:solidFill>
                  <a:schemeClr val="bg1"/>
                </a:solidFill>
              </a:rPr>
              <a:t>ASCII value</a:t>
            </a:r>
            <a:r>
              <a:rPr lang="en-US" sz="2800" b="1" dirty="0">
                <a:solidFill>
                  <a:srgbClr val="FFFFFF"/>
                </a:solidFill>
              </a:rPr>
              <a:t>, represented as </a:t>
            </a:r>
            <a:r>
              <a:rPr lang="en-US" sz="2800" b="1" dirty="0">
                <a:solidFill>
                  <a:schemeClr val="bg1"/>
                </a:solidFill>
              </a:rPr>
              <a:t>hexadecimal</a:t>
            </a:r>
            <a:r>
              <a:rPr lang="en-US" sz="2800" b="1" dirty="0">
                <a:solidFill>
                  <a:srgbClr val="FFFFFF"/>
                </a:solidFill>
              </a:rPr>
              <a:t> digits</a:t>
            </a:r>
            <a:endParaRPr lang="bg-BG" sz="2800" b="1" noProof="1">
              <a:solidFill>
                <a:srgbClr val="FFFFFF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</a:t>
            </a:r>
            <a:r>
              <a:rPr lang="en-US" dirty="0" smtClean="0"/>
              <a:t>- </a:t>
            </a:r>
            <a:r>
              <a:rPr lang="en-US" dirty="0"/>
              <a:t>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6315350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q=</a:t>
            </a:r>
            <a:r>
              <a:rPr lang="bg-BG" sz="2300" b="1" noProof="1" smtClean="0">
                <a:latin typeface="Consolas" pitchFamily="49" charset="0"/>
                <a:cs typeface="Consolas" pitchFamily="49" charset="0"/>
              </a:rPr>
              <a:t>здравей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5" y="5715000"/>
            <a:ext cx="1248147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32444"/>
            <a:ext cx="3478935" cy="1055608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Should be:</a:t>
            </a:r>
            <a:br>
              <a:rPr lang="en-US" sz="2800" b="1" noProof="1">
                <a:solidFill>
                  <a:srgbClr val="FFFFFF"/>
                </a:solidFill>
              </a:rPr>
            </a:br>
            <a:r>
              <a:rPr lang="en-US" sz="2800" b="1" noProof="1">
                <a:solidFill>
                  <a:schemeClr val="bg1"/>
                </a:solidFill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34" y="5275563"/>
            <a:ext cx="4205675" cy="1307451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Should be: </a:t>
            </a:r>
            <a:r>
              <a:rPr lang="en-US" sz="2800" b="1" noProof="1">
                <a:solidFill>
                  <a:schemeClr val="bg1"/>
                </a:solidFill>
              </a:rPr>
              <a:t>%D0%B1 %D0%B8%D1%80%D0%B0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00509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6147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Down 14"/>
          <p:cNvSpPr/>
          <p:nvPr/>
        </p:nvSpPr>
        <p:spPr>
          <a:xfrm>
            <a:off x="2033136" y="4166664"/>
            <a:ext cx="425130" cy="10726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81EA8-A121-4D9E-9E2C-CE837FCF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5A160-7C63-4C8A-85F5-7D7C9BE04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70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6313</TotalTime>
  <Words>1537</Words>
  <Application>Microsoft Office PowerPoint</Application>
  <PresentationFormat>Widescreen</PresentationFormat>
  <Paragraphs>409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1_SoftUni3_1</vt:lpstr>
      <vt:lpstr>HTTP Basics</vt:lpstr>
      <vt:lpstr>Table of Contents</vt:lpstr>
      <vt:lpstr>Have a Question?</vt:lpstr>
      <vt:lpstr>PowerPoint Presentation</vt:lpstr>
      <vt:lpstr>HTTP Basics</vt:lpstr>
      <vt:lpstr>Web Server Work Model</vt:lpstr>
      <vt:lpstr>Hyper Text Transfer Protocol</vt:lpstr>
      <vt:lpstr>HTTP Request Methods</vt:lpstr>
      <vt:lpstr>PowerPoint Presentation</vt:lpstr>
      <vt:lpstr>HTTP Developer Tools</vt:lpstr>
      <vt:lpstr>PowerPoint Presentation</vt:lpstr>
      <vt:lpstr>HTML Forms - Action Attribute</vt:lpstr>
      <vt:lpstr>HTML Forms - Method Attribute </vt:lpstr>
      <vt:lpstr>HTML Forms - Method Attribute (2)</vt:lpstr>
      <vt:lpstr>URL Encoded Form Data - Example</vt:lpstr>
      <vt:lpstr>PowerPoint Presentation</vt:lpstr>
      <vt:lpstr>HTTP Request Methods</vt:lpstr>
      <vt:lpstr>HTTP GET Request - Example</vt:lpstr>
      <vt:lpstr>HTTP POST Request - Example</vt:lpstr>
      <vt:lpstr>PowerPoint Presentation</vt:lpstr>
      <vt:lpstr>HTTP Response - Example</vt:lpstr>
      <vt:lpstr>HTTP Response Status Codes</vt:lpstr>
      <vt:lpstr>Content-Type and Disposition</vt:lpstr>
      <vt:lpstr>HTTP Conversation: Example</vt:lpstr>
      <vt:lpstr>PowerPoint Presentation</vt:lpstr>
      <vt:lpstr>Uniform Resource Locator (URL)</vt:lpstr>
      <vt:lpstr>Query String</vt:lpstr>
      <vt:lpstr>URL Encoding</vt:lpstr>
      <vt:lpstr>URL Encoding - Examples</vt:lpstr>
      <vt:lpstr>Valid and Invalid URLs - Examples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HTTP Basics</dc:title>
  <dc:subject>Technology Fundamentals  – Practical Training Course @ SoftUni</dc:subject>
  <dc:creator>Software University Foundation</dc:creator>
  <cp:keywords>Programming Fundamentals, 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Peter Arnaudov</cp:lastModifiedBy>
  <cp:revision>114</cp:revision>
  <dcterms:created xsi:type="dcterms:W3CDTF">2018-05-23T13:08:44Z</dcterms:created>
  <dcterms:modified xsi:type="dcterms:W3CDTF">2019-05-31T06:52:11Z</dcterms:modified>
  <cp:category>programming;computer programming;software development;web development</cp:category>
</cp:coreProperties>
</file>