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7"/>
  </p:notesMasterIdLst>
  <p:handoutMasterIdLst>
    <p:handoutMasterId r:id="rId38"/>
  </p:handoutMasterIdLst>
  <p:sldIdLst>
    <p:sldId id="528" r:id="rId3"/>
    <p:sldId id="529" r:id="rId4"/>
    <p:sldId id="530" r:id="rId5"/>
    <p:sldId id="532" r:id="rId6"/>
    <p:sldId id="546" r:id="rId7"/>
    <p:sldId id="469" r:id="rId8"/>
    <p:sldId id="547" r:id="rId9"/>
    <p:sldId id="527" r:id="rId10"/>
    <p:sldId id="470" r:id="rId11"/>
    <p:sldId id="541" r:id="rId12"/>
    <p:sldId id="472" r:id="rId13"/>
    <p:sldId id="567" r:id="rId14"/>
    <p:sldId id="568" r:id="rId15"/>
    <p:sldId id="569" r:id="rId16"/>
    <p:sldId id="570" r:id="rId17"/>
    <p:sldId id="556" r:id="rId18"/>
    <p:sldId id="557" r:id="rId19"/>
    <p:sldId id="576" r:id="rId20"/>
    <p:sldId id="577" r:id="rId21"/>
    <p:sldId id="563" r:id="rId22"/>
    <p:sldId id="566" r:id="rId23"/>
    <p:sldId id="578" r:id="rId24"/>
    <p:sldId id="579" r:id="rId25"/>
    <p:sldId id="509" r:id="rId26"/>
    <p:sldId id="510" r:id="rId27"/>
    <p:sldId id="511" r:id="rId28"/>
    <p:sldId id="512" r:id="rId29"/>
    <p:sldId id="513" r:id="rId30"/>
    <p:sldId id="534" r:id="rId31"/>
    <p:sldId id="591" r:id="rId32"/>
    <p:sldId id="592" r:id="rId33"/>
    <p:sldId id="593" r:id="rId34"/>
    <p:sldId id="587" r:id="rId35"/>
    <p:sldId id="588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28"/>
            <p14:sldId id="529"/>
            <p14:sldId id="530"/>
          </p14:sldIdLst>
        </p14:section>
        <p14:section name="What Is Function?" id="{C4869C20-EB37-4424-A483-B9F08417A64E}">
          <p14:sldIdLst>
            <p14:sldId id="532"/>
            <p14:sldId id="546"/>
            <p14:sldId id="469"/>
            <p14:sldId id="547"/>
          </p14:sldIdLst>
        </p14:section>
        <p14:section name="Declaring and Invoking Functions" id="{8301E940-4394-4BA5-BCB0-1C993E8D6532}">
          <p14:sldIdLst>
            <p14:sldId id="527"/>
            <p14:sldId id="470"/>
            <p14:sldId id="541"/>
            <p14:sldId id="472"/>
            <p14:sldId id="567"/>
            <p14:sldId id="568"/>
            <p14:sldId id="569"/>
            <p14:sldId id="570"/>
          </p14:sldIdLst>
        </p14:section>
        <p14:section name="Arrow Functions" id="{1E1BDA02-59E0-465A-A4AA-8BDAB4B8D355}">
          <p14:sldIdLst>
            <p14:sldId id="556"/>
            <p14:sldId id="557"/>
            <p14:sldId id="576"/>
            <p14:sldId id="577"/>
          </p14:sldIdLst>
        </p14:section>
        <p14:section name="Nested Functions" id="{E716E668-3134-425D-BB14-3F4B256C74C8}">
          <p14:sldIdLst>
            <p14:sldId id="563"/>
            <p14:sldId id="566"/>
            <p14:sldId id="578"/>
            <p14:sldId id="579"/>
          </p14:sldIdLst>
        </p14:section>
        <p14:section name="Naming and Best Practices" id="{454F8948-8D4C-4E7C-B40C-15C301B32B1C}">
          <p14:sldIdLst>
            <p14:sldId id="509"/>
            <p14:sldId id="510"/>
            <p14:sldId id="511"/>
            <p14:sldId id="512"/>
            <p14:sldId id="513"/>
          </p14:sldIdLst>
        </p14:section>
        <p14:section name="Conclusion" id="{7532FCCD-B372-4A12-9B10-3D812A020F3C}">
          <p14:sldIdLst>
            <p14:sldId id="534"/>
            <p14:sldId id="591"/>
            <p14:sldId id="592"/>
            <p14:sldId id="593"/>
            <p14:sldId id="587"/>
            <p14:sldId id="58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4D6783"/>
    <a:srgbClr val="F6F7F8"/>
    <a:srgbClr val="234465"/>
    <a:srgbClr val="FFA000"/>
    <a:srgbClr val="A3ABBC"/>
    <a:srgbClr val="ADB4C3"/>
    <a:srgbClr val="11ABBC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533" autoAdjust="0"/>
  </p:normalViewPr>
  <p:slideViewPr>
    <p:cSldViewPr>
      <p:cViewPr varScale="1">
        <p:scale>
          <a:sx n="88" d="100"/>
          <a:sy n="88" d="100"/>
        </p:scale>
        <p:origin x="-346" y="-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427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066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322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4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9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7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446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1584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3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4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30/Functions-Lab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30/Functions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30/Functions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30/Functions-Lab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1.png"/><Relationship Id="rId10" Type="http://schemas.openxmlformats.org/officeDocument/2006/relationships/image" Target="../media/image5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9.png"/><Relationship Id="rId27" Type="http://schemas.openxmlformats.org/officeDocument/2006/relationships/hyperlink" Target="http://smartit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2.jpe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5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/>
              <a:t>Functions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611043" y="2534346"/>
            <a:ext cx="54883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latin typeface="Comic Sans MS" panose="030F0702030302020204" pitchFamily="66" charset="0"/>
              </a:rPr>
              <a:t>f</a:t>
            </a:r>
            <a:r>
              <a:rPr lang="en-US" sz="9600" b="0" cap="none" spc="0" dirty="0">
                <a:ln w="0"/>
                <a:solidFill>
                  <a:schemeClr val="tx1"/>
                </a:solidFill>
                <a:latin typeface="Comic Sans MS" panose="030F0702030302020204" pitchFamily="66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4412" y="2057400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printHeader()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25763" y="4800600"/>
            <a:ext cx="3811588" cy="14946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 main(){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456612" y="2265727"/>
            <a:ext cx="2355602" cy="1114328"/>
          </a:xfrm>
          <a:prstGeom prst="wedgeRoundRectCallout">
            <a:avLst>
              <a:gd name="adj1" fmla="val -55418"/>
              <a:gd name="adj2" fmla="val -36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78811" y="4990751"/>
            <a:ext cx="2355602" cy="1114328"/>
          </a:xfrm>
          <a:prstGeom prst="wedgeRoundRectCallout">
            <a:avLst>
              <a:gd name="adj1" fmla="val -62883"/>
              <a:gd name="adj2" fmla="val 68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Itself (recursion)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370012" y="2505925"/>
            <a:ext cx="486812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printHeader</a:t>
            </a:r>
            <a:r>
              <a:rPr lang="en-US" sz="2600" b="1" noProof="1" smtClean="0">
                <a:latin typeface="Consolas" pitchFamily="49" charset="0"/>
              </a:rPr>
              <a:t>() {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2412" y="5145500"/>
            <a:ext cx="4308752" cy="139306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rash() </a:t>
            </a:r>
            <a:r>
              <a:rPr lang="en-US" sz="2600" b="1" noProof="1" smtClean="0">
                <a:latin typeface="Consolas" pitchFamily="49" charset="0"/>
              </a:rPr>
              <a:t>{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</a:rPr>
              <a:t>crash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=""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704012" y="2948469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=""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551612" y="5327214"/>
            <a:ext cx="3124200" cy="948091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Write a function that receives a </a:t>
            </a:r>
            <a:r>
              <a:rPr lang="en-US" sz="3200" b="1" dirty="0">
                <a:solidFill>
                  <a:schemeClr val="bg1"/>
                </a:solidFill>
              </a:rPr>
              <a:t>power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 kW of car’s, between 0</a:t>
            </a:r>
            <a:r>
              <a:rPr lang="da-DK" sz="3200" dirty="0"/>
              <a:t>.00</a:t>
            </a:r>
            <a:r>
              <a:rPr lang="en-US" sz="3200" dirty="0"/>
              <a:t> and 150</a:t>
            </a:r>
            <a:r>
              <a:rPr lang="da-DK" sz="3200" dirty="0"/>
              <a:t>.00</a:t>
            </a:r>
            <a:r>
              <a:rPr lang="en-US" sz="3200" dirty="0"/>
              <a:t>, and </a:t>
            </a:r>
            <a:r>
              <a:rPr lang="en-US" sz="3200" b="1" dirty="0" smtClean="0">
                <a:solidFill>
                  <a:schemeClr val="bg1"/>
                </a:solidFill>
              </a:rPr>
              <a:t>calculates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prints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 tax you have to pay in lv.</a:t>
            </a:r>
            <a:endParaRPr lang="bg-BG" sz="3200" dirty="0"/>
          </a:p>
          <a:p>
            <a:pPr lvl="1" fontAlgn="base"/>
            <a:r>
              <a:rPr lang="en-US" sz="3200" dirty="0"/>
              <a:t>under 37 kW - 0.43 lv./kW</a:t>
            </a:r>
            <a:endParaRPr lang="bg-BG" sz="3200" dirty="0"/>
          </a:p>
          <a:p>
            <a:pPr lvl="1" fontAlgn="base"/>
            <a:r>
              <a:rPr lang="en-US" sz="3200" dirty="0"/>
              <a:t>37.01 – 55 kW - 0.50 lv./kW </a:t>
            </a:r>
            <a:endParaRPr lang="bg-BG" sz="3200" dirty="0"/>
          </a:p>
          <a:p>
            <a:pPr lvl="1" fontAlgn="base"/>
            <a:r>
              <a:rPr lang="en-US" sz="3200" dirty="0"/>
              <a:t>55.01 – 74.00 - 0.68 lv./kW</a:t>
            </a:r>
            <a:endParaRPr lang="bg-BG" sz="3200" dirty="0"/>
          </a:p>
          <a:p>
            <a:pPr lvl="1" fontAlgn="base"/>
            <a:r>
              <a:rPr lang="en-US" sz="3200" dirty="0"/>
              <a:t>74.01 – 110.00 - 1.38 lv./kW </a:t>
            </a:r>
            <a:endParaRPr lang="bg-BG" sz="3200" dirty="0"/>
          </a:p>
          <a:p>
            <a:pPr lvl="1" fontAlgn="base"/>
            <a:r>
              <a:rPr lang="en-US" sz="3200" dirty="0"/>
              <a:t>up 110.00 - 1.54 lv./kW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Car </a:t>
            </a:r>
            <a:r>
              <a:rPr lang="en-US" smtClean="0"/>
              <a:t>Tax </a:t>
            </a:r>
            <a:r>
              <a:rPr lang="en-US" dirty="0"/>
              <a:t>C</a:t>
            </a:r>
            <a:r>
              <a:rPr lang="en-US" smtClean="0"/>
              <a:t>alculator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04012" y="3276600"/>
            <a:ext cx="4773078" cy="1167665"/>
            <a:chOff x="6018212" y="3962400"/>
            <a:chExt cx="4773078" cy="1167665"/>
          </a:xfrm>
        </p:grpSpPr>
        <p:grpSp>
          <p:nvGrpSpPr>
            <p:cNvPr id="14" name="Group 13"/>
            <p:cNvGrpSpPr/>
            <p:nvPr/>
          </p:nvGrpSpPr>
          <p:grpSpPr>
            <a:xfrm>
              <a:off x="6018212" y="3962400"/>
              <a:ext cx="2386539" cy="1163735"/>
              <a:chOff x="1295400" y="4304003"/>
              <a:chExt cx="3503612" cy="1163735"/>
            </a:xfrm>
          </p:grpSpPr>
          <p:sp>
            <p:nvSpPr>
              <p:cNvPr id="19" name="Text Placeholder 3"/>
              <p:cNvSpPr txBox="1">
                <a:spLocks/>
              </p:cNvSpPr>
              <p:nvPr/>
            </p:nvSpPr>
            <p:spPr>
              <a:xfrm>
                <a:off x="1295400" y="4953000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57.50</a:t>
                </a:r>
                <a:endParaRPr lang="da-DK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Text Placeholder 3"/>
              <p:cNvSpPr txBox="1">
                <a:spLocks/>
              </p:cNvSpPr>
              <p:nvPr/>
            </p:nvSpPr>
            <p:spPr>
              <a:xfrm>
                <a:off x="1295400" y="430400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6" name="Text Placeholder 3"/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39.10 lv.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Text Placeholder 3"/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751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Car </a:t>
            </a:r>
            <a:r>
              <a:rPr lang="en-US" smtClean="0"/>
              <a:t>Tax </a:t>
            </a:r>
            <a:r>
              <a:rPr lang="en-US" dirty="0"/>
              <a:t>C</a:t>
            </a:r>
            <a:r>
              <a:rPr lang="en-US" smtClean="0"/>
              <a:t>alculator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B39682F-4EC8-43E1-AFA6-C2F2E96B6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13" y="1225689"/>
            <a:ext cx="5410199" cy="483209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solve(kW)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power = Number(kW);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calculate(power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calculate(power)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(power &gt; 110 ){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tax 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power * 1.54;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else if (power &gt; 74 ){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tax 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power * 1.38;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tax 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tax.toFixed(2);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console.log(tax 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 ' lv.');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A4838A8-79BB-4CD7-8432-C8D8625A49B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/>
              <a:t>: </a:t>
            </a:r>
            <a:r>
              <a:rPr lang="en-US" sz="2000" smtClean="0">
                <a:hlinkClick r:id="rId2"/>
              </a:rPr>
              <a:t>https://judge.softuni.bg/Contests/1230/Functions-Lab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723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Add a new tax calculation function to the </a:t>
            </a:r>
            <a:r>
              <a:rPr lang="en-US" sz="3200" b="1" dirty="0">
                <a:solidFill>
                  <a:schemeClr val="bg1"/>
                </a:solidFill>
              </a:rPr>
              <a:t>previous </a:t>
            </a:r>
            <a:r>
              <a:rPr lang="en-US" sz="3200" b="1" dirty="0" smtClean="0">
                <a:solidFill>
                  <a:schemeClr val="bg1"/>
                </a:solidFill>
              </a:rPr>
              <a:t>code</a:t>
            </a:r>
          </a:p>
          <a:p>
            <a:pPr marL="0" indent="0">
              <a:buNone/>
            </a:pPr>
            <a:r>
              <a:rPr lang="en-US" sz="3200" dirty="0" smtClean="0"/>
              <a:t>Receive </a:t>
            </a:r>
            <a:r>
              <a:rPr lang="en-US" sz="3200" b="1" dirty="0" smtClean="0">
                <a:solidFill>
                  <a:schemeClr val="bg1"/>
                </a:solidFill>
              </a:rPr>
              <a:t>two parameters</a:t>
            </a:r>
          </a:p>
          <a:p>
            <a:pPr lvl="1"/>
            <a:r>
              <a:rPr lang="en-US" sz="3000" dirty="0" smtClean="0"/>
              <a:t> Kilowatts</a:t>
            </a:r>
          </a:p>
          <a:p>
            <a:pPr lvl="1"/>
            <a:r>
              <a:rPr lang="en-US" sz="3000" dirty="0"/>
              <a:t> </a:t>
            </a:r>
            <a:r>
              <a:rPr lang="en-US" sz="3000" dirty="0" smtClean="0"/>
              <a:t>Car age</a:t>
            </a:r>
          </a:p>
          <a:p>
            <a:pPr marL="0" indent="0">
              <a:buNone/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coefficient</a:t>
            </a:r>
            <a:r>
              <a:rPr lang="en-US" sz="3200" dirty="0" smtClean="0"/>
              <a:t> depends on the age of the vehicle</a:t>
            </a:r>
            <a:endParaRPr lang="bg-BG" sz="3200" dirty="0"/>
          </a:p>
          <a:p>
            <a:pPr lvl="1" fontAlgn="base"/>
            <a:r>
              <a:rPr lang="en-US" sz="3000" dirty="0"/>
              <a:t>U</a:t>
            </a:r>
            <a:r>
              <a:rPr lang="en-US" sz="3000" dirty="0" smtClean="0"/>
              <a:t>nder </a:t>
            </a:r>
            <a:r>
              <a:rPr lang="en-US" sz="3000" dirty="0"/>
              <a:t>5 </a:t>
            </a:r>
            <a:r>
              <a:rPr lang="en-US" sz="3000" dirty="0" smtClean="0"/>
              <a:t>years - </a:t>
            </a:r>
            <a:r>
              <a:rPr lang="en-US" sz="3000" b="1" dirty="0">
                <a:solidFill>
                  <a:schemeClr val="bg1"/>
                </a:solidFill>
              </a:rPr>
              <a:t>2.80</a:t>
            </a:r>
            <a:endParaRPr lang="bg-BG" sz="3000" b="1" dirty="0">
              <a:solidFill>
                <a:schemeClr val="bg1"/>
              </a:solidFill>
            </a:endParaRPr>
          </a:p>
          <a:p>
            <a:pPr lvl="1" fontAlgn="base"/>
            <a:r>
              <a:rPr lang="en-US" sz="3000" dirty="0"/>
              <a:t>5 </a:t>
            </a:r>
            <a:r>
              <a:rPr lang="en-US" sz="3000" dirty="0" smtClean="0"/>
              <a:t>- </a:t>
            </a:r>
            <a:r>
              <a:rPr lang="en-US" sz="3000" dirty="0"/>
              <a:t>14 year - </a:t>
            </a:r>
            <a:r>
              <a:rPr lang="en-US" sz="3000" b="1" dirty="0">
                <a:solidFill>
                  <a:schemeClr val="bg1"/>
                </a:solidFill>
              </a:rPr>
              <a:t>1.50</a:t>
            </a:r>
            <a:endParaRPr lang="bg-BG" sz="3000" b="1" dirty="0">
              <a:solidFill>
                <a:schemeClr val="bg1"/>
              </a:solidFill>
            </a:endParaRPr>
          </a:p>
          <a:p>
            <a:pPr lvl="1" fontAlgn="base"/>
            <a:r>
              <a:rPr lang="en-US" sz="3000" dirty="0"/>
              <a:t>U</a:t>
            </a:r>
            <a:r>
              <a:rPr lang="en-US" sz="3000" dirty="0" smtClean="0"/>
              <a:t>p to </a:t>
            </a:r>
            <a:r>
              <a:rPr lang="en-US" sz="3000" dirty="0"/>
              <a:t>14 - </a:t>
            </a:r>
            <a:r>
              <a:rPr lang="en-US" sz="3000" b="1" dirty="0" smtClean="0">
                <a:solidFill>
                  <a:schemeClr val="bg1"/>
                </a:solidFill>
              </a:rPr>
              <a:t>1.00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Car </a:t>
            </a:r>
            <a:r>
              <a:rPr lang="en-US" smtClean="0"/>
              <a:t>Tax </a:t>
            </a:r>
            <a:r>
              <a:rPr lang="en-US" dirty="0"/>
              <a:t>C</a:t>
            </a:r>
            <a:r>
              <a:rPr lang="en-US" smtClean="0"/>
              <a:t>alculator </a:t>
            </a:r>
            <a:r>
              <a:rPr lang="en-US" dirty="0"/>
              <a:t>II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713412" y="4701847"/>
            <a:ext cx="4773078" cy="1167665"/>
            <a:chOff x="6018212" y="3962400"/>
            <a:chExt cx="4773078" cy="1167665"/>
          </a:xfrm>
        </p:grpSpPr>
        <p:grpSp>
          <p:nvGrpSpPr>
            <p:cNvPr id="6" name="Group 5"/>
            <p:cNvGrpSpPr/>
            <p:nvPr/>
          </p:nvGrpSpPr>
          <p:grpSpPr>
            <a:xfrm>
              <a:off x="6018212" y="3962400"/>
              <a:ext cx="2386539" cy="1163735"/>
              <a:chOff x="1295400" y="4304003"/>
              <a:chExt cx="3503612" cy="1163735"/>
            </a:xfrm>
          </p:grpSpPr>
          <p:sp>
            <p:nvSpPr>
              <p:cNvPr id="7" name="Text Placeholder 3"/>
              <p:cNvSpPr txBox="1">
                <a:spLocks/>
              </p:cNvSpPr>
              <p:nvPr/>
            </p:nvSpPr>
            <p:spPr>
              <a:xfrm>
                <a:off x="1295400" y="4953000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45, 10</a:t>
                </a:r>
                <a:endParaRPr lang="da-DK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8" name="Text Placeholder 3"/>
              <p:cNvSpPr txBox="1">
                <a:spLocks/>
              </p:cNvSpPr>
              <p:nvPr/>
            </p:nvSpPr>
            <p:spPr>
              <a:xfrm>
                <a:off x="1295400" y="430400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0" name="Text Placeholder 3"/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33.75 lv.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Text Placeholder 3"/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105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Car </a:t>
            </a:r>
            <a:r>
              <a:rPr lang="en-US" smtClean="0"/>
              <a:t>Tax </a:t>
            </a:r>
            <a:r>
              <a:rPr lang="en-US" dirty="0"/>
              <a:t>C</a:t>
            </a:r>
            <a:r>
              <a:rPr lang="en-US" smtClean="0"/>
              <a:t>alculator </a:t>
            </a:r>
            <a:r>
              <a:rPr lang="en-US" dirty="0"/>
              <a:t>II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89B410FC-884C-4C77-89A0-7A4DA39CF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09" y="1350195"/>
            <a:ext cx="10972800" cy="480131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solve(kW, 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coefficient =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calcCoeff(age);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powerPrice = calcPowerPrice(kW);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totalPrice 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(powerPrice * coefficient).toFixed(2) + " lv.";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console.log(totalPrice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calcCoeff(age)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coefficient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(age &gt; 14){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coefficient 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coefficient;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implement the calcPowerPrice function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A4838A8-79BB-4CD7-8432-C8D8625A49B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/>
              <a:t>: </a:t>
            </a:r>
            <a:r>
              <a:rPr lang="en-US" sz="2000" smtClean="0">
                <a:hlinkClick r:id="rId2"/>
              </a:rPr>
              <a:t>https://judge.softuni.bg/Contests/1230/Functions-Lab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55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703646" y="1981200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</p:spTree>
    <p:extLst>
      <p:ext uri="{BB962C8B-B14F-4D97-AF65-F5344CB8AC3E}">
        <p14:creationId xmlns:p14="http://schemas.microsoft.com/office/powerpoint/2010/main" val="153327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in JS can be written in </a:t>
            </a:r>
            <a:r>
              <a:rPr lang="en-US" sz="3200" b="1" dirty="0">
                <a:solidFill>
                  <a:schemeClr val="bg1"/>
                </a:solidFill>
              </a:rPr>
              <a:t>short form </a:t>
            </a:r>
            <a:r>
              <a:rPr lang="en-US" sz="3200" dirty="0"/>
              <a:t>using </a:t>
            </a:r>
          </a:p>
          <a:p>
            <a:pPr marL="0" indent="0">
              <a:buNone/>
            </a:pPr>
            <a:r>
              <a:rPr lang="en-US" sz="3200" dirty="0"/>
              <a:t>     "</a:t>
            </a:r>
            <a:r>
              <a:rPr lang="en-US" sz="3200" b="1" dirty="0">
                <a:solidFill>
                  <a:schemeClr val="bg1"/>
                </a:solidFill>
              </a:rPr>
              <a:t>=&gt;</a:t>
            </a:r>
            <a:r>
              <a:rPr lang="en-US" sz="3200" dirty="0"/>
              <a:t>" (</a:t>
            </a:r>
            <a:r>
              <a:rPr lang="en-US" sz="3200" b="1" dirty="0"/>
              <a:t>arrow</a:t>
            </a:r>
            <a:r>
              <a:rPr lang="en-US" sz="32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4412" y="2447378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 smtClean="0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2" y="4003829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2" y="5330392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 smtClean="0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210600" y="3645372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above function</a:t>
            </a:r>
          </a:p>
        </p:txBody>
      </p:sp>
    </p:spTree>
    <p:extLst>
      <p:ext uri="{BB962C8B-B14F-4D97-AF65-F5344CB8AC3E}">
        <p14:creationId xmlns:p14="http://schemas.microsoft.com/office/powerpoint/2010/main" val="252261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function that </a:t>
            </a:r>
            <a:r>
              <a:rPr lang="en-US" sz="3200" b="1" dirty="0" smtClean="0">
                <a:solidFill>
                  <a:schemeClr val="bg1"/>
                </a:solidFill>
              </a:rPr>
              <a:t>receives </a:t>
            </a:r>
            <a:r>
              <a:rPr lang="en-US" sz="3200" b="1" dirty="0">
                <a:solidFill>
                  <a:schemeClr val="bg1"/>
                </a:solidFill>
              </a:rPr>
              <a:t>three parameters </a:t>
            </a:r>
            <a:r>
              <a:rPr lang="en-US" sz="3200" dirty="0"/>
              <a:t>and write </a:t>
            </a:r>
            <a:r>
              <a:rPr lang="en-US" sz="3200" dirty="0" smtClean="0"/>
              <a:t>an </a:t>
            </a:r>
            <a:br>
              <a:rPr lang="en-US" sz="3200" dirty="0" smtClean="0"/>
            </a:br>
            <a:r>
              <a:rPr lang="en-US" sz="3200" dirty="0" smtClean="0"/>
              <a:t>arrow </a:t>
            </a:r>
            <a:r>
              <a:rPr lang="en-US" sz="3200" dirty="0"/>
              <a:t>function, that </a:t>
            </a:r>
            <a:r>
              <a:rPr lang="en-US" sz="3200" dirty="0" smtClean="0"/>
              <a:t>calculates a </a:t>
            </a:r>
            <a:r>
              <a:rPr lang="en-US" sz="3200" dirty="0"/>
              <a:t>result </a:t>
            </a:r>
            <a:r>
              <a:rPr lang="en-US" sz="3200" dirty="0" smtClean="0"/>
              <a:t>depending on operator          </a:t>
            </a:r>
          </a:p>
          <a:p>
            <a:r>
              <a:rPr lang="en-US" sz="3200" dirty="0" smtClean="0"/>
              <a:t>The operator </a:t>
            </a:r>
            <a:r>
              <a:rPr lang="en-US" sz="3200" dirty="0"/>
              <a:t>can be '</a:t>
            </a:r>
            <a:r>
              <a:rPr lang="en-US" sz="3200" b="1" dirty="0">
                <a:solidFill>
                  <a:schemeClr val="bg1"/>
                </a:solidFill>
              </a:rPr>
              <a:t>multiply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divide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</a:rPr>
              <a:t>subtract</a:t>
            </a:r>
            <a:r>
              <a:rPr lang="en-US" sz="3200" dirty="0" smtClean="0"/>
              <a:t>' </a:t>
            </a:r>
            <a:endParaRPr lang="bg-BG" sz="3200" dirty="0"/>
          </a:p>
          <a:p>
            <a:r>
              <a:rPr lang="en-US" sz="3200" dirty="0"/>
              <a:t>The input comes </a:t>
            </a:r>
            <a:r>
              <a:rPr lang="en-US" sz="3200" dirty="0" smtClean="0"/>
              <a:t>as three parameters - two </a:t>
            </a:r>
            <a:r>
              <a:rPr lang="en-US" sz="3200" b="1" dirty="0" smtClean="0"/>
              <a:t>numbers</a:t>
            </a:r>
            <a:r>
              <a:rPr lang="en-US" sz="3200" dirty="0" smtClean="0"/>
              <a:t> and</a:t>
            </a:r>
            <a:br>
              <a:rPr lang="en-US" sz="3200" dirty="0" smtClean="0"/>
            </a:br>
            <a:r>
              <a:rPr lang="en-US" sz="3200" dirty="0" smtClean="0"/>
              <a:t>an operator as a </a:t>
            </a:r>
            <a:r>
              <a:rPr lang="en-US" sz="3200" b="1" dirty="0" smtClean="0">
                <a:solidFill>
                  <a:schemeClr val="bg1"/>
                </a:solidFill>
              </a:rPr>
              <a:t>string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</a:t>
            </a:r>
            <a:r>
              <a:rPr lang="en-US" smtClean="0"/>
              <a:t>Calculator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046412" y="4494210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=""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=""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=""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25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=""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28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</a:t>
            </a:r>
            <a:r>
              <a:rPr lang="en-US" smtClean="0"/>
              <a:t>Calculator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1333" y="1219200"/>
            <a:ext cx="7306160" cy="50475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solve(a,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switch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multyiply = (a, b) =&gt; a *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console.log(multyiply(a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b));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3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'add':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'subtract':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3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A4838A8-79BB-4CD7-8432-C8D8625A49B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/>
              <a:t>: </a:t>
            </a:r>
            <a:r>
              <a:rPr lang="en-US" sz="2000" smtClean="0">
                <a:hlinkClick r:id="rId2"/>
              </a:rPr>
              <a:t>https://judge.softuni.bg/Contests/1230/Functions-Lab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83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257" y="1184050"/>
            <a:ext cx="8180332" cy="5573200"/>
          </a:xfrm>
        </p:spPr>
        <p:txBody>
          <a:bodyPr>
            <a:normAutofit/>
          </a:bodyPr>
          <a:lstStyle/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smtClean="0"/>
              <a:t>Declaring/Invoking Functions</a:t>
            </a:r>
            <a:endParaRPr lang="en-US" sz="3400" dirty="0"/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smtClean="0"/>
              <a:t>Arrow </a:t>
            </a:r>
            <a:r>
              <a:rPr lang="en-US" sz="3400" dirty="0"/>
              <a:t>Functions</a:t>
            </a:r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/>
              <a:t>Nested Functions</a:t>
            </a:r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/>
              <a:t>Naming and Best Practices</a:t>
            </a:r>
          </a:p>
          <a:p>
            <a:pPr marL="0" indent="0">
              <a:lnSpc>
                <a:spcPct val="120000"/>
              </a:lnSpc>
              <a:buNone/>
            </a:pPr>
            <a:endParaRPr lang="en-GB" sz="3400" dirty="0"/>
          </a:p>
          <a:p>
            <a:pPr marL="571500" indent="-571500">
              <a:lnSpc>
                <a:spcPct val="120000"/>
              </a:lnSpc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Nested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C0C82DE-276F-46EB-B09E-717F7F230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5" y="1219200"/>
            <a:ext cx="2913674" cy="288210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189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in JS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  <a:p>
            <a:r>
              <a:rPr lang="en-US" sz="3200" dirty="0"/>
              <a:t>Inner functions have access to variables from their parent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5812" y="3581400"/>
            <a:ext cx="5573317" cy="15500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drawDiamond(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drawTop(size /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drawBottom(size /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=""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4113212" y="2633932"/>
            <a:ext cx="2600071" cy="777879"/>
          </a:xfrm>
          <a:prstGeom prst="wedgeRoundRectCallout">
            <a:avLst>
              <a:gd name="adj1" fmla="val -21497"/>
              <a:gd name="adj2" fmla="val 75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="" xmlns:a16="http://schemas.microsoft.com/office/drawing/2014/main" id="{D6C33130-0B93-4B3D-8639-ECCD04CC9828}"/>
              </a:ext>
            </a:extLst>
          </p:cNvPr>
          <p:cNvSpPr/>
          <p:nvPr/>
        </p:nvSpPr>
        <p:spPr bwMode="auto">
          <a:xfrm>
            <a:off x="7735900" y="3967475"/>
            <a:ext cx="2600071" cy="777879"/>
          </a:xfrm>
          <a:prstGeom prst="wedgeRoundRectCallout">
            <a:avLst>
              <a:gd name="adj1" fmla="val -19131"/>
              <a:gd name="adj2" fmla="val 321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Nesting the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2537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</a:t>
            </a:r>
            <a:r>
              <a:rPr lang="en-US" dirty="0"/>
              <a:t>new functionality to the calculator for the motorcycle </a:t>
            </a:r>
            <a:r>
              <a:rPr lang="en-US" dirty="0" smtClean="0"/>
              <a:t>tax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First – </a:t>
            </a:r>
            <a:r>
              <a:rPr lang="en-US" b="1" dirty="0" smtClean="0">
                <a:solidFill>
                  <a:schemeClr val="bg1"/>
                </a:solidFill>
              </a:rPr>
              <a:t>vehicle type</a:t>
            </a:r>
          </a:p>
          <a:p>
            <a:pPr lvl="1"/>
            <a:r>
              <a:rPr lang="en-US" dirty="0" smtClean="0"/>
              <a:t>Second – engine's </a:t>
            </a:r>
            <a:r>
              <a:rPr lang="en-US" b="1" dirty="0" smtClean="0">
                <a:solidFill>
                  <a:schemeClr val="bg1"/>
                </a:solidFill>
              </a:rPr>
              <a:t>volume</a:t>
            </a:r>
          </a:p>
          <a:p>
            <a:pPr lvl="1"/>
            <a:r>
              <a:rPr lang="en-US" dirty="0" smtClean="0"/>
              <a:t>Third - </a:t>
            </a:r>
            <a:r>
              <a:rPr lang="en-US" b="1" dirty="0" smtClean="0">
                <a:solidFill>
                  <a:schemeClr val="bg1"/>
                </a:solidFill>
              </a:rPr>
              <a:t>years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Car </a:t>
            </a:r>
            <a:r>
              <a:rPr lang="en-US" smtClean="0"/>
              <a:t>Tax </a:t>
            </a:r>
            <a:r>
              <a:rPr lang="en-US" dirty="0"/>
              <a:t>C</a:t>
            </a:r>
            <a:r>
              <a:rPr lang="en-US" smtClean="0"/>
              <a:t>alculator </a:t>
            </a:r>
            <a:r>
              <a:rPr lang="en-US" dirty="0"/>
              <a:t>III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2436812" y="4872870"/>
            <a:ext cx="6373275" cy="1167665"/>
            <a:chOff x="4709303" y="3962400"/>
            <a:chExt cx="6081987" cy="1167665"/>
          </a:xfrm>
        </p:grpSpPr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4709303" y="3962400"/>
              <a:ext cx="3695450" cy="1163735"/>
              <a:chOff x="-626174" y="4304003"/>
              <a:chExt cx="5425188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=""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26174" y="4953000"/>
                <a:ext cx="5425188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da-DK" b="0" dirty="0"/>
                  <a:t>'motorcycle', 450, 10</a:t>
                </a:r>
                <a:endParaRPr lang="bg-BG" b="0" dirty="0"/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=""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26174" y="4304003"/>
                <a:ext cx="5425188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=""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63.00 lv.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=""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  <p:pic>
        <p:nvPicPr>
          <p:cNvPr id="1026" name="Picture 2" descr="C:\Users\ko3ebo7e\Desktop\Pictures\12-Budg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2133600"/>
            <a:ext cx="2176732" cy="217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80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Car </a:t>
            </a:r>
            <a:r>
              <a:rPr lang="en-US" smtClean="0"/>
              <a:t>Tax </a:t>
            </a:r>
            <a:r>
              <a:rPr lang="en-US" dirty="0"/>
              <a:t>C</a:t>
            </a:r>
            <a:r>
              <a:rPr lang="en-US" smtClean="0"/>
              <a:t>alculator </a:t>
            </a:r>
            <a:r>
              <a:rPr lang="en-US" dirty="0"/>
              <a:t>III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116891" y="1600200"/>
            <a:ext cx="9923412" cy="398570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solve(type, kW, 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switch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(type){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"motorcycle":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totalCalc(kW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"car":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result = totalCalc(powerCalc(kW),calcCoeff(age));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console.log(result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3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implement the other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A4838A8-79BB-4CD7-8432-C8D8625A49B1}"/>
              </a:ext>
            </a:extLst>
          </p:cNvPr>
          <p:cNvSpPr txBox="1"/>
          <p:nvPr/>
        </p:nvSpPr>
        <p:spPr>
          <a:xfrm>
            <a:off x="782697" y="612073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/>
              <a:t>: </a:t>
            </a:r>
            <a:r>
              <a:rPr lang="en-US" sz="2000" smtClean="0">
                <a:hlinkClick r:id="rId2"/>
              </a:rPr>
              <a:t>https://judge.softuni.bg/Contests/1230/Functions-Lab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120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336925" cy="3336925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Functions naming guidelines</a:t>
            </a:r>
          </a:p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function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 err="1">
                <a:solidFill>
                  <a:srgbClr val="FFA000"/>
                </a:solidFill>
                <a:latin typeface="+mj-lt"/>
                <a:cs typeface="Consolas" pitchFamily="49" charset="0"/>
              </a:rPr>
              <a:t>camelCase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Function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7815" y="4034062"/>
            <a:ext cx="571597" cy="513875"/>
          </a:xfrm>
          <a:prstGeom prst="rect">
            <a:avLst/>
          </a:prstGeom>
          <a:noFill/>
          <a:effectLst>
            <a:outerShdw blurRad="63500" sx="108000" sy="108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0467" y="4647564"/>
            <a:ext cx="538991" cy="533399"/>
          </a:xfrm>
          <a:prstGeom prst="rect">
            <a:avLst/>
          </a:prstGeom>
          <a:noFill/>
          <a:effectLst>
            <a:outerShdw blurRad="63500" sx="108000" sy="108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65612" y="4038600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s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817" y="4657327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Function parameters names</a:t>
            </a:r>
          </a:p>
          <a:p>
            <a:pPr lvl="1"/>
            <a:r>
              <a:rPr lang="en-US" sz="3200" dirty="0">
                <a:latin typeface="+mj-lt"/>
              </a:rPr>
              <a:t>Preferred form: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 or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200" dirty="0">
                <a:latin typeface="+mj-lt"/>
              </a:rPr>
              <a:t>] +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</a:t>
            </a:r>
          </a:p>
          <a:p>
            <a:pPr lvl="1"/>
            <a:r>
              <a:rPr lang="en-US" sz="3200" dirty="0">
                <a:latin typeface="+mj-lt"/>
              </a:rPr>
              <a:t>Should be in </a:t>
            </a:r>
            <a:r>
              <a:rPr lang="en-US" sz="3200" b="1" dirty="0">
                <a:solidFill>
                  <a:srgbClr val="FFA000"/>
                </a:solidFill>
                <a:latin typeface="+mj-lt"/>
                <a:cs typeface="Consolas" pitchFamily="49" charset="0"/>
              </a:rPr>
              <a:t>camelCase</a:t>
            </a:r>
          </a:p>
          <a:p>
            <a:pPr lvl="1"/>
            <a:r>
              <a:rPr lang="en-US" sz="3200" dirty="0">
                <a:latin typeface="+mj-lt"/>
              </a:rPr>
              <a:t>Should be </a:t>
            </a:r>
            <a:r>
              <a:rPr lang="en-US" sz="32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2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200" b="1" dirty="0">
                <a:latin typeface="+mj-lt"/>
              </a:rPr>
              <a:t>Unit of measure should be obvious</a:t>
            </a:r>
            <a:endParaRPr lang="en-US" sz="3200" b="1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2" y="38862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5410200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Each function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200" dirty="0"/>
              <a:t>A Function’s name should </a:t>
            </a:r>
            <a:r>
              <a:rPr lang="en-US" sz="3200" b="1" dirty="0">
                <a:solidFill>
                  <a:schemeClr val="bg1"/>
                </a:solidFill>
              </a:rPr>
              <a:t>describe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that task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 a clear and </a:t>
            </a:r>
            <a:br>
              <a:rPr lang="en-US" sz="3200" dirty="0"/>
            </a:br>
            <a:r>
              <a:rPr lang="en-US" sz="3200" dirty="0"/>
              <a:t>non-ambiguous way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them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dirty="0"/>
              <a:t>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Best Practices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3" y="4340705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08467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01757" cy="53570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Make sure to use correct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indentation</a:t>
            </a: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>
              <a:spcBef>
                <a:spcPts val="1800"/>
              </a:spcBef>
            </a:pP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Leave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blank line </a:t>
            </a:r>
            <a:r>
              <a:rPr lang="en-US" sz="3200" dirty="0">
                <a:latin typeface="+mj-lt"/>
              </a:rPr>
              <a:t>between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>
                <a:latin typeface="+mj-lt"/>
              </a:rPr>
              <a:t>, after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loops</a:t>
            </a:r>
            <a:r>
              <a:rPr lang="en-US" sz="3200" dirty="0">
                <a:latin typeface="+mj-lt"/>
              </a:rPr>
              <a:t> and after </a:t>
            </a:r>
            <a:br>
              <a:rPr lang="en-US" sz="3200" dirty="0">
                <a:latin typeface="+mj-lt"/>
              </a:rPr>
            </a:br>
            <a:r>
              <a:rPr lang="en-US" sz="3200" b="1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3200" dirty="0">
                <a:latin typeface="+mj-lt"/>
              </a:rPr>
              <a:t> statements</a:t>
            </a:r>
          </a:p>
          <a:p>
            <a:r>
              <a:rPr lang="en-US" sz="3200" dirty="0">
                <a:latin typeface="+mj-lt"/>
              </a:rPr>
              <a:t>Always use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curly</a:t>
            </a:r>
            <a:r>
              <a:rPr lang="en-US" sz="3200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brackets</a:t>
            </a:r>
            <a:r>
              <a:rPr lang="en-US" sz="3200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for loops and if statements bodies</a:t>
            </a:r>
          </a:p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+mj-lt"/>
              </a:rPr>
              <a:t>Avoid long lines </a:t>
            </a:r>
            <a:r>
              <a:rPr lang="en-GB" sz="3200" dirty="0">
                <a:latin typeface="+mj-lt"/>
              </a:rPr>
              <a:t>and </a:t>
            </a:r>
            <a:r>
              <a:rPr lang="en-GB" sz="3200" b="1" dirty="0">
                <a:solidFill>
                  <a:schemeClr val="bg1"/>
                </a:solidFill>
                <a:latin typeface="+mj-lt"/>
              </a:rPr>
              <a:t>complex expressions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3578" y="1752600"/>
            <a:ext cx="4320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main(){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1752600"/>
            <a:ext cx="4320000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&quot;No&quot; Symbol 1"/>
          <p:cNvSpPr/>
          <p:nvPr/>
        </p:nvSpPr>
        <p:spPr bwMode="auto">
          <a:xfrm>
            <a:off x="9828212" y="1797006"/>
            <a:ext cx="727608" cy="727608"/>
          </a:xfrm>
          <a:prstGeom prst="noSmoking">
            <a:avLst>
              <a:gd name="adj" fmla="val 14433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6342" y="1752600"/>
            <a:ext cx="571597" cy="513875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69187" y="1425599"/>
            <a:ext cx="8254161" cy="499767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600" smtClean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600" smtClean="0">
                <a:solidFill>
                  <a:schemeClr val="bg2"/>
                </a:solidFill>
              </a:rPr>
              <a:t>Functions</a:t>
            </a:r>
            <a:r>
              <a:rPr lang="en-US" sz="26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schemeClr val="bg2"/>
                </a:solidFill>
              </a:rPr>
              <a:t>B</a:t>
            </a:r>
            <a:r>
              <a:rPr lang="en-US" sz="2600" dirty="0" smtClean="0">
                <a:solidFill>
                  <a:schemeClr val="bg2"/>
                </a:solidFill>
              </a:rPr>
              <a:t>reak </a:t>
            </a:r>
            <a:r>
              <a:rPr lang="en-US" sz="2600" dirty="0">
                <a:solidFill>
                  <a:schemeClr val="bg2"/>
                </a:solidFill>
              </a:rPr>
              <a:t>large programs into simple</a:t>
            </a:r>
            <a:br>
              <a:rPr lang="en-US" sz="2600" dirty="0">
                <a:solidFill>
                  <a:schemeClr val="bg2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functions</a:t>
            </a:r>
            <a:r>
              <a:rPr lang="en-US" sz="2600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schemeClr val="bg2"/>
                </a:solidFill>
              </a:rPr>
              <a:t>C</a:t>
            </a:r>
            <a:r>
              <a:rPr lang="en-US" sz="2600" dirty="0" smtClean="0">
                <a:solidFill>
                  <a:schemeClr val="bg2"/>
                </a:solidFill>
              </a:rPr>
              <a:t>onsist </a:t>
            </a:r>
            <a:r>
              <a:rPr lang="en-US" sz="2600" dirty="0">
                <a:solidFill>
                  <a:schemeClr val="bg2"/>
                </a:solidFill>
              </a:rPr>
              <a:t>of </a:t>
            </a:r>
            <a:r>
              <a:rPr lang="en-US" sz="2600" b="1" dirty="0">
                <a:solidFill>
                  <a:schemeClr val="bg1"/>
                </a:solidFill>
              </a:rPr>
              <a:t>declaration</a:t>
            </a:r>
            <a:r>
              <a:rPr lang="en-US" sz="2600" dirty="0">
                <a:solidFill>
                  <a:schemeClr val="bg2"/>
                </a:solidFill>
              </a:rPr>
              <a:t> and </a:t>
            </a:r>
            <a:r>
              <a:rPr lang="en-US" sz="26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schemeClr val="bg2"/>
                </a:solidFill>
              </a:rPr>
              <a:t>A</a:t>
            </a:r>
            <a:r>
              <a:rPr lang="en-US" sz="2600" dirty="0" smtClean="0">
                <a:solidFill>
                  <a:schemeClr val="bg2"/>
                </a:solidFill>
              </a:rPr>
              <a:t>re </a:t>
            </a:r>
            <a:r>
              <a:rPr lang="en-US" sz="2600" dirty="0">
                <a:solidFill>
                  <a:schemeClr val="bg2"/>
                </a:solidFill>
              </a:rPr>
              <a:t>invoked by their </a:t>
            </a:r>
            <a:r>
              <a:rPr lang="en-US" sz="26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schemeClr val="bg2"/>
                </a:solidFill>
              </a:rPr>
              <a:t>C</a:t>
            </a:r>
            <a:r>
              <a:rPr lang="en-US" sz="2600" dirty="0" smtClean="0">
                <a:solidFill>
                  <a:schemeClr val="bg2"/>
                </a:solidFill>
              </a:rPr>
              <a:t>an </a:t>
            </a:r>
            <a:r>
              <a:rPr lang="en-US" sz="2600">
                <a:solidFill>
                  <a:schemeClr val="bg2"/>
                </a:solidFill>
              </a:rPr>
              <a:t>accept </a:t>
            </a:r>
            <a:r>
              <a:rPr lang="en-US" sz="2600" b="1" smtClean="0">
                <a:solidFill>
                  <a:schemeClr val="bg1"/>
                </a:solidFill>
              </a:rPr>
              <a:t>parameters</a:t>
            </a:r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</a:t>
            </a:r>
            <a:r>
              <a:rPr lang="en-US" sz="9600" b="1"/>
              <a:t>tech</a:t>
            </a:r>
            <a:r>
              <a:rPr lang="en-GB" sz="9600" b="1" smtClean="0"/>
              <a:t>-</a:t>
            </a:r>
            <a:r>
              <a:rPr lang="en-US" sz="9600" b="1" smtClean="0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9" y="6400800"/>
            <a:ext cx="12111057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8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29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80229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3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1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Functions Overview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63582488-B9FD-4995-B279-E86FB9904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62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1" y="966721"/>
            <a:ext cx="10033549" cy="558489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Function == named piece of 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 take parameters and return result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5412" y="3657600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3003945" y="2590800"/>
            <a:ext cx="2743201" cy="882654"/>
          </a:xfrm>
          <a:prstGeom prst="wedgeRoundRectCallout">
            <a:avLst>
              <a:gd name="adj1" fmla="val 30836"/>
              <a:gd name="adj2" fmla="val 6509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camel-case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447924" y="2590800"/>
            <a:ext cx="2701505" cy="882654"/>
          </a:xfrm>
          <a:prstGeom prst="wedgeRoundRectCallout">
            <a:avLst>
              <a:gd name="adj1" fmla="val -32112"/>
              <a:gd name="adj2" fmla="val 8123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not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Without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5E7A5B-CC64-4499-9E86-F75AF310C2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2971800"/>
            <a:ext cx="6203244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multiplyNumbers()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 smtClean="0">
                <a:latin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</a:rPr>
              <a:t>result = 5 * 5;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bg-BG" sz="2800" b="1" noProof="1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</a:rPr>
              <a:t>console.log(result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multiplyNumbers();  </a:t>
            </a:r>
            <a:r>
              <a:rPr lang="bg-BG" sz="2800" b="1" noProof="1" smtClean="0">
                <a:latin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=""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2" y="2494809"/>
            <a:ext cx="2551902" cy="1695016"/>
          </a:xfrm>
          <a:prstGeom prst="wedgeRoundRectCallout">
            <a:avLst>
              <a:gd name="adj1" fmla="val -110938"/>
              <a:gd name="adj2" fmla="val 579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=""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4825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58561" y="3746733"/>
            <a:ext cx="10033549" cy="2019600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Variables of type "</a:t>
            </a:r>
            <a:r>
              <a:rPr lang="en-US" sz="3200" b="1" dirty="0">
                <a:solidFill>
                  <a:schemeClr val="bg1"/>
                </a:solidFill>
              </a:rPr>
              <a:t>let</a:t>
            </a:r>
            <a:r>
              <a:rPr lang="en-US" sz="3200" dirty="0"/>
              <a:t>" inside a function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It is possible for function to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return a value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269751" y="1664137"/>
            <a:ext cx="5649324" cy="1640037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function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804275" y="984884"/>
            <a:ext cx="2683957" cy="579040"/>
          </a:xfrm>
          <a:prstGeom prst="wedgeRoundRectCallout">
            <a:avLst>
              <a:gd name="adj1" fmla="val -11936"/>
              <a:gd name="adj2" fmla="val 978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928475" y="984884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766675" y="1992300"/>
            <a:ext cx="1620387" cy="983709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3878</TotalTime>
  <Words>1418</Words>
  <Application>Microsoft Office PowerPoint</Application>
  <PresentationFormat>Custom</PresentationFormat>
  <Paragraphs>348</Paragraphs>
  <Slides>34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1_SoftUni3_1</vt:lpstr>
      <vt:lpstr>Functions </vt:lpstr>
      <vt:lpstr>Table of Content</vt:lpstr>
      <vt:lpstr>Have a Question?</vt:lpstr>
      <vt:lpstr>PowerPoint Presentation</vt:lpstr>
      <vt:lpstr>Functions in JS</vt:lpstr>
      <vt:lpstr>Why Use Functions?</vt:lpstr>
      <vt:lpstr>Function Without Parameters</vt:lpstr>
      <vt:lpstr>PowerPoint Presentation</vt:lpstr>
      <vt:lpstr>Declaring Function</vt:lpstr>
      <vt:lpstr>Invoking a Function</vt:lpstr>
      <vt:lpstr>Invoking a Function (2)</vt:lpstr>
      <vt:lpstr>Problem: Car Tax Calculator</vt:lpstr>
      <vt:lpstr>Solution: Car Tax Calculator</vt:lpstr>
      <vt:lpstr>Problem: Car Tax Calculator II</vt:lpstr>
      <vt:lpstr>Solution: Car Tax Calculator II</vt:lpstr>
      <vt:lpstr>PowerPoint Presentation</vt:lpstr>
      <vt:lpstr>Arrow Functions</vt:lpstr>
      <vt:lpstr>Problem: Simple Calculator</vt:lpstr>
      <vt:lpstr>Solution: Simple Calculator</vt:lpstr>
      <vt:lpstr>PowerPoint Presentation</vt:lpstr>
      <vt:lpstr>Example</vt:lpstr>
      <vt:lpstr>Problem: Car Tax Calculator III</vt:lpstr>
      <vt:lpstr>Solution: Car Tax Calculator III</vt:lpstr>
      <vt:lpstr>PowerPoint Presentation</vt:lpstr>
      <vt:lpstr>Naming Functions</vt:lpstr>
      <vt:lpstr>Naming Function Parameters</vt:lpstr>
      <vt:lpstr>Functions – Best Practices</vt:lpstr>
      <vt:lpstr>Code Structure and Code Formatting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 Foundation</dc:creator>
  <cp:keywords>Technologies Fundamentals, Software University, SoftUni, programming, coding, software development, education, training, course</cp:keywords>
  <dc:description>Software University Foundation - http://softuni.foundation/</dc:description>
  <cp:lastModifiedBy>Windows User</cp:lastModifiedBy>
  <cp:revision>389</cp:revision>
  <dcterms:created xsi:type="dcterms:W3CDTF">2014-01-02T17:00:34Z</dcterms:created>
  <dcterms:modified xsi:type="dcterms:W3CDTF">2019-02-12T20:16:12Z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