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564" r:id="rId5"/>
    <p:sldId id="581" r:id="rId6"/>
    <p:sldId id="566" r:id="rId7"/>
    <p:sldId id="583" r:id="rId8"/>
    <p:sldId id="555" r:id="rId9"/>
    <p:sldId id="542" r:id="rId10"/>
    <p:sldId id="577" r:id="rId11"/>
    <p:sldId id="552" r:id="rId12"/>
    <p:sldId id="553" r:id="rId13"/>
    <p:sldId id="569" r:id="rId14"/>
    <p:sldId id="570" r:id="rId15"/>
    <p:sldId id="554" r:id="rId16"/>
    <p:sldId id="580" r:id="rId17"/>
    <p:sldId id="557" r:id="rId18"/>
    <p:sldId id="572" r:id="rId19"/>
    <p:sldId id="573" r:id="rId20"/>
    <p:sldId id="574" r:id="rId21"/>
    <p:sldId id="575" r:id="rId22"/>
    <p:sldId id="576" r:id="rId23"/>
    <p:sldId id="559" r:id="rId24"/>
    <p:sldId id="560" r:id="rId25"/>
    <p:sldId id="562" r:id="rId26"/>
    <p:sldId id="589" r:id="rId27"/>
    <p:sldId id="579" r:id="rId28"/>
    <p:sldId id="563" r:id="rId29"/>
    <p:sldId id="510" r:id="rId30"/>
    <p:sldId id="546" r:id="rId31"/>
    <p:sldId id="587" r:id="rId32"/>
    <p:sldId id="588" r:id="rId33"/>
    <p:sldId id="549" r:id="rId34"/>
    <p:sldId id="55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527"/>
          </p14:sldIdLst>
        </p14:section>
        <p14:section name="Array Behavior" id="{3E6E2F49-E25C-45D3-A7F4-24128D1ED69B}">
          <p14:sldIdLst>
            <p14:sldId id="564"/>
            <p14:sldId id="581"/>
            <p14:sldId id="566"/>
            <p14:sldId id="583"/>
          </p14:sldIdLst>
        </p14:section>
        <p14:section name="Array Operations" id="{1EDEA509-5140-4004-8D86-45548348D3E2}">
          <p14:sldIdLst>
            <p14:sldId id="555"/>
            <p14:sldId id="542"/>
            <p14:sldId id="577"/>
            <p14:sldId id="552"/>
            <p14:sldId id="553"/>
            <p14:sldId id="569"/>
            <p14:sldId id="570"/>
            <p14:sldId id="554"/>
            <p14:sldId id="580"/>
            <p14:sldId id="557"/>
            <p14:sldId id="572"/>
            <p14:sldId id="573"/>
            <p14:sldId id="574"/>
            <p14:sldId id="575"/>
            <p14:sldId id="576"/>
          </p14:sldIdLst>
        </p14:section>
        <p14:section name="Sorting Arrays" id="{10D6C98B-0953-40D6-A298-7C16FF685F62}">
          <p14:sldIdLst>
            <p14:sldId id="559"/>
            <p14:sldId id="560"/>
            <p14:sldId id="562"/>
            <p14:sldId id="589"/>
            <p14:sldId id="579"/>
            <p14:sldId id="563"/>
          </p14:sldIdLst>
        </p14:section>
        <p14:section name="Conclusion" id="{10E03AB1-9AA8-4E86-9A64-D741901E50A2}">
          <p14:sldIdLst>
            <p14:sldId id="510"/>
            <p14:sldId id="546"/>
            <p14:sldId id="587"/>
            <p14:sldId id="58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0" autoAdjust="0"/>
  </p:normalViewPr>
  <p:slideViewPr>
    <p:cSldViewPr snapToGrid="0" showGuides="1">
      <p:cViewPr varScale="1">
        <p:scale>
          <a:sx n="66" d="100"/>
          <a:sy n="66" d="100"/>
        </p:scale>
        <p:origin x="588" y="40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3.6.2019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783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060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06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589" y="4869900"/>
            <a:ext cx="8940800" cy="9037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589" y="5754968"/>
            <a:ext cx="8940800" cy="719034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0772" y="228600"/>
            <a:ext cx="2176092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236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6/3/2019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54/Arrays-Advanced-Lab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2343/js-fundamentals-may-20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59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5.png"/><Relationship Id="rId22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3.gif"/><Relationship Id="rId4" Type="http://schemas.openxmlformats.org/officeDocument/2006/relationships/image" Target="../media/image60.jpeg"/><Relationship Id="rId9" Type="http://schemas.openxmlformats.org/officeDocument/2006/relationships/hyperlink" Target="https://www.lukanet.com/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234465"/>
                </a:solidFill>
              </a:rPr>
              <a:t>Additional Array Operations</a:t>
            </a:r>
            <a:endParaRPr lang="en-US" b="1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Advanced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C2904AD3-1C1F-457A-83A6-47555EF84462}"/>
              </a:ext>
            </a:extLst>
          </p:cNvPr>
          <p:cNvGrpSpPr/>
          <p:nvPr/>
        </p:nvGrpSpPr>
        <p:grpSpPr>
          <a:xfrm>
            <a:off x="3986146" y="2798445"/>
            <a:ext cx="4326728" cy="178345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Calculate </a:t>
            </a:r>
            <a:r>
              <a:rPr lang="en-US" sz="3200" dirty="0"/>
              <a:t>and </a:t>
            </a:r>
            <a:r>
              <a:rPr lang="en-US" sz="3200" dirty="0" smtClean="0"/>
              <a:t>print </a:t>
            </a:r>
            <a:r>
              <a:rPr lang="en-US" sz="3200" dirty="0"/>
              <a:t>the sum of </a:t>
            </a:r>
            <a:r>
              <a:rPr lang="en-US" sz="3200" dirty="0" smtClean="0"/>
              <a:t>the</a:t>
            </a:r>
            <a:r>
              <a:rPr lang="bg-BG" sz="3200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first</a:t>
            </a:r>
            <a:r>
              <a:rPr lang="en-US" sz="3200" dirty="0" smtClean="0"/>
              <a:t> </a:t>
            </a:r>
            <a:r>
              <a:rPr lang="en-US" sz="3200" dirty="0"/>
              <a:t>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</a:t>
            </a:r>
            <a:r>
              <a:rPr lang="en-US" sz="3200" dirty="0" smtClean="0"/>
              <a:t>array</a:t>
            </a:r>
            <a:endParaRPr lang="en-US" sz="3200" dirty="0"/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</a:t>
            </a:r>
            <a:r>
              <a:rPr lang="en-US" sz="3200" dirty="0" smtClean="0"/>
              <a:t>numbers</a:t>
            </a:r>
            <a:endParaRPr lang="en-US" sz="3200" dirty="0"/>
          </a:p>
          <a:p>
            <a:r>
              <a:rPr lang="en-US" sz="3200" dirty="0"/>
              <a:t>The output is the return value of your </a:t>
            </a:r>
            <a:r>
              <a:rPr lang="en-US" sz="3200" dirty="0" smtClean="0"/>
              <a:t>function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Sum First Last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</a:t>
              </a:r>
              <a:r>
                <a:rPr lang="en-US" sz="2800" b="1" dirty="0" smtClean="0"/>
                <a:t>'20', </a:t>
              </a:r>
              <a:r>
                <a:rPr lang="en-US" sz="2800" b="1" dirty="0"/>
                <a:t>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 smtClean="0"/>
                <a:t>60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 smtClean="0"/>
                <a:t>  </a:t>
              </a:r>
              <a:r>
                <a:rPr lang="en-US" sz="2800" b="1" dirty="0" smtClean="0"/>
                <a:t>['5' , '10']</a:t>
              </a:r>
              <a:endParaRPr 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 smtClean="0"/>
                <a:t>60</a:t>
              </a:r>
              <a:endParaRPr lang="en-US" sz="2800" b="1" dirty="0"/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smtClean="0">
                <a:latin typeface="Consolas" pitchFamily="49" charset="0"/>
              </a:rPr>
              <a:t>solve(input)</a:t>
            </a:r>
            <a:r>
              <a:rPr lang="bg-BG" sz="2400" b="1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{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input </a:t>
            </a:r>
            <a:r>
              <a:rPr lang="en-US" sz="2400" b="1" dirty="0">
                <a:latin typeface="Consolas" pitchFamily="49" charset="0"/>
              </a:rPr>
              <a:t>= </a:t>
            </a:r>
            <a:r>
              <a:rPr lang="en-US" sz="2400" b="1" dirty="0" err="1" smtClean="0">
                <a:latin typeface="Consolas" pitchFamily="49" charset="0"/>
              </a:rPr>
              <a:t>input.</a:t>
            </a:r>
            <a:r>
              <a:rPr lang="en-US" sz="2400" b="1" dirty="0" err="1" smtClean="0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 smtClean="0">
                <a:latin typeface="Consolas" pitchFamily="49" charset="0"/>
              </a:rPr>
              <a:t>(Number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 console.log(input[0</a:t>
            </a:r>
            <a:r>
              <a:rPr lang="en-US" sz="2400" b="1" dirty="0">
                <a:latin typeface="Consolas" pitchFamily="49" charset="0"/>
              </a:rPr>
              <a:t>] </a:t>
            </a:r>
            <a:endParaRPr lang="en-US" sz="24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itchFamily="49" charset="0"/>
              </a:rPr>
              <a:t>              + input</a:t>
            </a:r>
            <a:r>
              <a:rPr lang="bg-BG" sz="2400" b="1" dirty="0" smtClean="0">
                <a:latin typeface="Consolas" pitchFamily="49" charset="0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 smtClean="0">
                <a:latin typeface="Consolas" pitchFamily="49" charset="0"/>
              </a:rPr>
              <a:t>);</a:t>
            </a:r>
            <a:endParaRPr lang="en-US" sz="24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1446590" y="647624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 smtClean="0"/>
              <a:t> method adds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r>
              <a:rPr lang="en-US" dirty="0" smtClean="0"/>
              <a:t> elements to the end of          an array and returns the new length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Pushing Into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5202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</a:t>
            </a:r>
            <a:r>
              <a:rPr lang="en-US" sz="2800" b="1" dirty="0" smtClean="0">
                <a:latin typeface="Consolas" pitchFamily="49" charset="0"/>
              </a:rPr>
              <a:t>et fruits = ["</a:t>
            </a:r>
            <a:r>
              <a:rPr lang="en-US" sz="2800" b="1" dirty="0" err="1" smtClean="0">
                <a:latin typeface="Consolas" pitchFamily="49" charset="0"/>
              </a:rPr>
              <a:t>apple","banana","kiwi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fruits.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 smtClean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console.log(fruits); </a:t>
            </a:r>
            <a:br>
              <a:rPr lang="en-US" sz="2800" b="1" dirty="0" smtClean="0">
                <a:latin typeface="Consolas" pitchFamily="49" charset="0"/>
              </a:rPr>
            </a:b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 smtClean="0">
              <a:latin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Element is added at the </a:t>
            </a:r>
            <a:r>
              <a:rPr lang="en-US" sz="2800" b="1" noProof="1" smtClean="0">
                <a:solidFill>
                  <a:schemeClr val="bg1"/>
                </a:solidFill>
              </a:rPr>
              <a:t>end</a:t>
            </a:r>
            <a:endParaRPr lang="en-US" sz="28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2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myArray = ["</a:t>
            </a:r>
            <a:r>
              <a:rPr lang="en-US" sz="2800" b="1" dirty="0" err="1" smtClean="0">
                <a:latin typeface="Consolas" pitchFamily="49" charset="0"/>
              </a:rPr>
              <a:t>one","two","three","four","five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myArray.shift</a:t>
            </a:r>
            <a:r>
              <a:rPr lang="en-US" sz="2800" b="1" dirty="0" smtClean="0">
                <a:latin typeface="Consolas" pitchFamily="49" charset="0"/>
              </a:rPr>
              <a:t>();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 smtClean="0">
                <a:latin typeface="Consolas" pitchFamily="49" charset="0"/>
              </a:rPr>
              <a:t> 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shift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</a:t>
            </a:r>
            <a:r>
              <a:rPr lang="en-US" sz="3600" dirty="0" smtClean="0"/>
              <a:t>Removes </a:t>
            </a:r>
            <a:r>
              <a:rPr lang="en-US" sz="3600" dirty="0"/>
              <a:t>the first element of an </a:t>
            </a:r>
            <a:r>
              <a:rPr lang="en-US" sz="3600" dirty="0" smtClean="0"/>
              <a:t>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 smtClean="0"/>
              <a:t>- Adds elements to the beginning 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myArray = ["</a:t>
            </a:r>
            <a:r>
              <a:rPr lang="en-US" sz="2800" b="1" dirty="0" err="1" smtClean="0">
                <a:latin typeface="Consolas" pitchFamily="49" charset="0"/>
              </a:rPr>
              <a:t>red","green","blue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 smtClean="0">
                <a:latin typeface="Consolas" pitchFamily="49" charset="0"/>
              </a:rPr>
              <a:t>myArray.unshift</a:t>
            </a:r>
            <a:r>
              <a:rPr lang="en-US" sz="2800" b="1" dirty="0" smtClean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["</a:t>
            </a:r>
            <a:r>
              <a:rPr lang="en-US" sz="2800" b="1" i="1" dirty="0" err="1" smtClean="0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3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</a:t>
            </a:r>
            <a:r>
              <a:rPr lang="en-US" sz="3200" dirty="0" smtClean="0"/>
              <a:t>result</a:t>
            </a:r>
          </a:p>
          <a:p>
            <a:pPr lvl="2"/>
            <a:r>
              <a:rPr lang="en-US" sz="3200" dirty="0" smtClean="0"/>
              <a:t>Print </a:t>
            </a: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 smtClean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47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 &lt; 0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result.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 else {</a:t>
            </a:r>
            <a:endParaRPr lang="en-US" sz="2800" noProof="1">
              <a:solidFill>
                <a:schemeClr val="tx1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result.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i="1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console.log(result.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6590" y="6399795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Elements can be removed by using </a:t>
            </a:r>
            <a:r>
              <a:rPr lang="en-US" b="1" dirty="0" smtClean="0">
                <a:solidFill>
                  <a:schemeClr val="bg1"/>
                </a:solidFill>
              </a:rPr>
              <a:t>delete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 smtClean="0"/>
              <a:t>Using delete changes the </a:t>
            </a:r>
            <a:r>
              <a:rPr lang="en-US" b="1" dirty="0" smtClean="0">
                <a:solidFill>
                  <a:schemeClr val="bg1"/>
                </a:solidFill>
              </a:rPr>
              <a:t>element value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undefined</a:t>
            </a:r>
          </a:p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 smtClean="0"/>
              <a:t> instead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2576" y="2066544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let myArray = ["</a:t>
            </a:r>
            <a:r>
              <a:rPr lang="en-US" sz="2800" b="1" dirty="0" err="1" smtClean="0">
                <a:latin typeface="Consolas" pitchFamily="49" charset="0"/>
              </a:rPr>
              <a:t>one","two","three","four</a:t>
            </a:r>
            <a:r>
              <a:rPr lang="en-US" sz="2800" b="1" dirty="0" smtClean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  <a:endParaRPr lang="en-US" sz="28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9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function returns a newly created array</a:t>
            </a:r>
          </a:p>
          <a:p>
            <a:r>
              <a:rPr lang="en-GB" dirty="0"/>
              <a:t>Gets a range of elements from selected start to </a:t>
            </a:r>
            <a:r>
              <a:rPr lang="en-GB" dirty="0" smtClean="0"/>
              <a:t>end</a:t>
            </a:r>
            <a:r>
              <a:rPr lang="bg-BG" dirty="0" smtClean="0"/>
              <a:t>(</a:t>
            </a:r>
            <a:r>
              <a:rPr lang="en-GB" dirty="0" smtClean="0"/>
              <a:t>exclusive</a:t>
            </a:r>
            <a:r>
              <a:rPr lang="bg-BG" dirty="0" smtClean="0"/>
              <a:t>)</a:t>
            </a:r>
            <a:r>
              <a:rPr lang="en-GB" dirty="0" smtClean="0"/>
              <a:t> </a:t>
            </a:r>
            <a:endParaRPr lang="bg-BG" dirty="0" smtClean="0"/>
          </a:p>
          <a:p>
            <a:r>
              <a:rPr lang="en-US" dirty="0" smtClean="0"/>
              <a:t>Note that the original array will </a:t>
            </a:r>
            <a:r>
              <a:rPr lang="en-US" b="1" dirty="0" smtClean="0">
                <a:solidFill>
                  <a:schemeClr val="bg1"/>
                </a:solidFill>
              </a:rPr>
              <a:t>not be modified</a:t>
            </a:r>
          </a:p>
          <a:p>
            <a:endParaRPr lang="en-US" dirty="0" smtClean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</a:t>
            </a:r>
            <a:r>
              <a:rPr lang="en-US" sz="2700" b="1" dirty="0" smtClean="0">
                <a:latin typeface="Consolas" pitchFamily="49" charset="0"/>
              </a:rPr>
              <a:t>et sliced = myArray.</a:t>
            </a:r>
            <a:r>
              <a:rPr lang="en-US" sz="2700" b="1" dirty="0" smtClean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 smtClean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</a:t>
            </a:r>
            <a:r>
              <a:rPr lang="en-US" sz="2700" b="1" dirty="0" smtClean="0">
                <a:latin typeface="Consolas" pitchFamily="49" charset="0"/>
              </a:rPr>
              <a:t>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console.log(sliced); 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 smtClean="0">
                <a:latin typeface="Consolas" pitchFamily="49" charset="0"/>
              </a:rPr>
              <a:t>console.log(myArray.</a:t>
            </a:r>
            <a:r>
              <a:rPr lang="en-US" sz="2700" b="1" dirty="0" smtClean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 smtClean="0">
                <a:latin typeface="Consolas" pitchFamily="49" charset="0"/>
              </a:rPr>
              <a:t>(2,4));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 // ["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three","four</a:t>
            </a:r>
            <a:r>
              <a:rPr lang="en-US" sz="2700" b="1" i="1" dirty="0" smtClean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7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adds/removes items to/from </a:t>
            </a:r>
            <a:r>
              <a:rPr lang="en-US" dirty="0"/>
              <a:t>an array, and </a:t>
            </a:r>
            <a:r>
              <a:rPr lang="en-US" dirty="0" smtClean="0"/>
              <a:t>         </a:t>
            </a:r>
            <a:r>
              <a:rPr lang="en-US" b="1" dirty="0" smtClean="0">
                <a:solidFill>
                  <a:schemeClr val="bg1"/>
                </a:solidFill>
              </a:rPr>
              <a:t>returns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removed </a:t>
            </a:r>
            <a:r>
              <a:rPr lang="en-US" dirty="0"/>
              <a:t>item(s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</a:t>
            </a:r>
            <a:r>
              <a:rPr lang="en-US" b="1" dirty="0" smtClean="0">
                <a:solidFill>
                  <a:schemeClr val="bg1"/>
                </a:solidFill>
              </a:rPr>
              <a:t>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Splice: Cut and Insert Array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smtClean="0">
                <a:latin typeface="Consolas" pitchFamily="49" charset="0"/>
              </a:rPr>
              <a:t>let </a:t>
            </a:r>
            <a:r>
              <a:rPr lang="en-US" sz="2500" b="1" dirty="0">
                <a:latin typeface="Consolas" pitchFamily="49" charset="0"/>
              </a:rPr>
              <a:t>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dirty="0" smtClean="0">
                <a:latin typeface="Consolas" pitchFamily="49" charset="0"/>
              </a:rPr>
              <a:t> </a:t>
            </a:r>
            <a:r>
              <a:rPr lang="en-US" sz="2500" b="1" i="1" dirty="0" smtClean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 smtClean="0">
                <a:latin typeface="Consolas" panose="020B0609020204030204" pitchFamily="49" charset="0"/>
              </a:rPr>
              <a:t>nums.</a:t>
            </a:r>
            <a:r>
              <a:rPr lang="en-US" sz="25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 smtClean="0">
                <a:latin typeface="Consolas" panose="020B0609020204030204" pitchFamily="49" charset="0"/>
              </a:rPr>
              <a:t>(3</a:t>
            </a:r>
            <a:r>
              <a:rPr lang="en-US" sz="2500" b="1" dirty="0">
                <a:latin typeface="Consolas" panose="020B0609020204030204" pitchFamily="49" charset="0"/>
              </a:rPr>
              <a:t>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 smtClean="0">
                <a:latin typeface="Consolas" panose="020B0609020204030204" pitchFamily="49" charset="0"/>
              </a:rPr>
              <a:t>('|')); </a:t>
            </a:r>
            <a:r>
              <a:rPr lang="en-US" sz="25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5|10|15|twenty|twenty-five|30</a:t>
            </a:r>
          </a:p>
        </p:txBody>
      </p:sp>
    </p:spTree>
    <p:extLst>
      <p:ext uri="{BB962C8B-B14F-4D97-AF65-F5344CB8AC3E}">
        <p14:creationId xmlns:p14="http://schemas.microsoft.com/office/powerpoint/2010/main" val="365214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 smtClean="0"/>
              <a:t>  </a:t>
            </a:r>
            <a:r>
              <a:rPr lang="en-US" sz="3000" dirty="0" smtClean="0"/>
              <a:t>elements </a:t>
            </a:r>
            <a:r>
              <a:rPr lang="en-US" sz="3000" dirty="0"/>
              <a:t>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111310" y="6373006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</a:t>
            </a:r>
            <a:r>
              <a:rPr lang="en-US" sz="3200" dirty="0" smtClean="0"/>
              <a:t>      following </a:t>
            </a:r>
            <a:r>
              <a:rPr lang="en-US" sz="3200" dirty="0"/>
              <a:t>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</a:t>
            </a:r>
            <a:r>
              <a:rPr lang="en-US" sz="3200" dirty="0" smtClean="0"/>
              <a:t>=</a:t>
            </a:r>
            <a:br>
              <a:rPr lang="en-US" sz="3200" dirty="0" smtClean="0"/>
            </a:br>
            <a:r>
              <a:rPr lang="en-US" sz="3200" dirty="0" smtClean="0"/>
              <a:t>sum </a:t>
            </a:r>
            <a:r>
              <a:rPr lang="en-US" sz="3200" dirty="0"/>
              <a:t>of the previous </a:t>
            </a:r>
            <a:r>
              <a:rPr lang="en-US" sz="3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 smtClean="0"/>
              <a:t>            elements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5"/>
          <p:cNvSpPr txBox="1"/>
          <p:nvPr/>
        </p:nvSpPr>
        <p:spPr>
          <a:xfrm>
            <a:off x="1356719" y="6370588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</a:t>
            </a:r>
            <a:r>
              <a:rPr lang="en-US" dirty="0" smtClean="0"/>
              <a:t>Functionality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Array 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Push, pop, shift, unshift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 smtClean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/>
              <a:t>Arrays Sorting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</a:t>
            </a:r>
            <a:r>
              <a:rPr lang="en-US" sz="2900" i="1" dirty="0" smtClean="0">
                <a:solidFill>
                  <a:schemeClr val="accent2"/>
                </a:solidFill>
                <a:effectLst/>
                <a:latin typeface="+mn-lt"/>
              </a:rPr>
              <a:t>Sum 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8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</p:spTree>
    <p:extLst>
      <p:ext uri="{BB962C8B-B14F-4D97-AF65-F5344CB8AC3E}">
        <p14:creationId xmlns:p14="http://schemas.microsoft.com/office/powerpoint/2010/main" val="20012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</a:t>
            </a:r>
            <a:r>
              <a:rPr lang="en-US" sz="3400" dirty="0" smtClean="0"/>
              <a:t>             </a:t>
            </a:r>
            <a:r>
              <a:rPr lang="en-US" sz="3400" b="1" dirty="0" smtClean="0">
                <a:solidFill>
                  <a:schemeClr val="bg1"/>
                </a:solidFill>
              </a:rPr>
              <a:t>reversed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solve(arr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5"/>
          <p:cNvSpPr txBox="1"/>
          <p:nvPr/>
        </p:nvSpPr>
        <p:spPr>
          <a:xfrm>
            <a:off x="1181414" y="6314954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07470" y="5390625"/>
            <a:ext cx="10961783" cy="768084"/>
          </a:xfrm>
        </p:spPr>
        <p:txBody>
          <a:bodyPr/>
          <a:lstStyle/>
          <a:p>
            <a:r>
              <a:rPr lang="en-US" sz="4000" b="0" dirty="0" smtClean="0"/>
              <a:t>Arrange </a:t>
            </a:r>
            <a:r>
              <a:rPr lang="en-US" sz="4000" b="0" dirty="0"/>
              <a:t>Elements in Increasing Order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801778" y="4583938"/>
            <a:ext cx="5394960" cy="903288"/>
          </a:xfrm>
        </p:spPr>
        <p:txBody>
          <a:bodyPr>
            <a:normAutofit/>
          </a:bodyPr>
          <a:lstStyle/>
          <a:p>
            <a:r>
              <a:rPr lang="en-US" sz="5400" dirty="0"/>
              <a:t>Sorting 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7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function sorts </a:t>
            </a:r>
            <a:r>
              <a:rPr lang="en-US" dirty="0"/>
              <a:t>the items of an </a:t>
            </a:r>
            <a:r>
              <a:rPr lang="en-US" dirty="0" smtClean="0"/>
              <a:t>array</a:t>
            </a:r>
            <a:endParaRPr lang="en-US" dirty="0"/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bg1"/>
                </a:solidFill>
              </a:rPr>
              <a:t>numeric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/>
              <a:t>By </a:t>
            </a:r>
            <a:r>
              <a:rPr lang="en-US" dirty="0"/>
              <a:t>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function sorts </a:t>
            </a:r>
            <a:r>
              <a:rPr lang="en-US" dirty="0"/>
              <a:t>the values </a:t>
            </a:r>
            <a:r>
              <a:rPr lang="en-US" dirty="0" smtClean="0"/>
              <a:t>as        </a:t>
            </a:r>
            <a:r>
              <a:rPr lang="en-US" dirty="0"/>
              <a:t>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function will </a:t>
            </a:r>
            <a:r>
              <a:rPr lang="en-US" dirty="0"/>
              <a:t>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</a:t>
            </a:r>
            <a:r>
              <a:rPr lang="en-US" dirty="0" smtClean="0"/>
              <a:t>  when </a:t>
            </a:r>
            <a:r>
              <a:rPr lang="en-US" dirty="0"/>
              <a:t>sorting numbers</a:t>
            </a:r>
            <a:r>
              <a:rPr lang="en-US" dirty="0" smtClean="0"/>
              <a:t>. You can fix this by providing a </a:t>
            </a:r>
            <a:r>
              <a:rPr lang="en-US" b="1" dirty="0" smtClean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</p:spTree>
    <p:extLst>
      <p:ext uri="{BB962C8B-B14F-4D97-AF65-F5344CB8AC3E}">
        <p14:creationId xmlns:p14="http://schemas.microsoft.com/office/powerpoint/2010/main" val="333143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GB" b="1" dirty="0" smtClean="0">
                <a:solidFill>
                  <a:schemeClr val="bg1"/>
                </a:solidFill>
              </a:rPr>
              <a:t>localeCompare() </a:t>
            </a:r>
            <a:r>
              <a:rPr lang="en-GB" dirty="0" smtClean="0"/>
              <a:t>method is </a:t>
            </a:r>
            <a:r>
              <a:rPr lang="en-GB" dirty="0"/>
              <a:t>used to compare any two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characters </a:t>
            </a:r>
            <a:r>
              <a:rPr lang="en-GB" dirty="0"/>
              <a:t>without regard for the case </a:t>
            </a:r>
            <a:r>
              <a:rPr lang="en-GB" dirty="0" smtClean="0"/>
              <a:t>used</a:t>
            </a:r>
            <a:endParaRPr lang="en-GB" dirty="0"/>
          </a:p>
          <a:p>
            <a:pPr lvl="1"/>
            <a:r>
              <a:rPr lang="en-GB" dirty="0" smtClean="0"/>
              <a:t>It's </a:t>
            </a:r>
            <a:r>
              <a:rPr lang="en-GB" dirty="0"/>
              <a:t>a string method so it </a:t>
            </a:r>
            <a:r>
              <a:rPr lang="en-GB" dirty="0" smtClean="0"/>
              <a:t>can't </a:t>
            </a:r>
            <a:r>
              <a:rPr lang="en-GB" dirty="0"/>
              <a:t>be used directly on an </a:t>
            </a:r>
            <a:r>
              <a:rPr lang="en-GB" dirty="0" smtClean="0"/>
              <a:t>array</a:t>
            </a:r>
            <a:endParaRPr lang="en-GB" dirty="0" smtClean="0"/>
          </a:p>
          <a:p>
            <a:pPr lvl="1"/>
            <a:r>
              <a:rPr lang="en-GB" dirty="0"/>
              <a:t>P</a:t>
            </a:r>
            <a:r>
              <a:rPr lang="en-GB" dirty="0" smtClean="0"/>
              <a:t>ass </a:t>
            </a:r>
            <a:r>
              <a:rPr lang="en-GB" dirty="0" smtClean="0"/>
              <a:t>localeCompare() as </a:t>
            </a:r>
            <a:r>
              <a:rPr lang="en-GB" dirty="0"/>
              <a:t>the comparison </a:t>
            </a:r>
            <a:r>
              <a:rPr lang="en-GB" dirty="0" smtClean="0"/>
              <a:t>function: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Sorting String Arrays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ords.sort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a.localeCompare(b))</a:t>
            </a:r>
            <a:r>
              <a:rPr lang="en-US" sz="2900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 smtClean="0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  <a:endParaRPr lang="en-US" sz="2900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TextBox 5"/>
          <p:cNvSpPr txBox="1"/>
          <p:nvPr/>
        </p:nvSpPr>
        <p:spPr>
          <a:xfrm>
            <a:off x="1446590" y="6151121"/>
            <a:ext cx="929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</a:t>
            </a:r>
            <a:r>
              <a:rPr lang="en-US" dirty="0" smtClean="0"/>
              <a:t>here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https://judge.softuni.bg/Contests/1254/Arrays-Advanced-Lab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4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2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 smtClean="0">
                <a:solidFill>
                  <a:schemeClr val="bg1"/>
                </a:solidFill>
              </a:rPr>
              <a:t>fixed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 smtClean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</a:t>
            </a:r>
            <a:r>
              <a:rPr lang="en-US" sz="3400" b="1" dirty="0" smtClean="0">
                <a:solidFill>
                  <a:schemeClr val="bg2"/>
                </a:solidFill>
              </a:rPr>
              <a:t>runtime</a:t>
            </a:r>
          </a:p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b="1" dirty="0" smtClean="0">
                <a:solidFill>
                  <a:schemeClr val="bg2"/>
                </a:solidFill>
              </a:rPr>
            </a:br>
            <a:r>
              <a:rPr lang="en-US" sz="3200" b="1" dirty="0" smtClean="0">
                <a:solidFill>
                  <a:schemeClr val="bg2"/>
                </a:solidFill>
              </a:rPr>
              <a:t>a </a:t>
            </a:r>
            <a:r>
              <a:rPr lang="en-US" sz="3200" b="1" dirty="0" smtClean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#fund</a:t>
            </a:r>
            <a:r>
              <a:rPr lang="en-GB" sz="11500" b="1" dirty="0" smtClean="0"/>
              <a:t>-</a:t>
            </a:r>
            <a:r>
              <a:rPr lang="en-US" sz="11500" b="1" dirty="0" err="1" smtClean="0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 smtClean="0">
                <a:hlinkClick r:id="rId3"/>
              </a:rPr>
              <a:t>https://softuni.bg/trainings/2343/js-fundamentals-may-2019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734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702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Additional Array Functionality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 smtClean="0"/>
              <a:t>Inserting at Start, Removing at End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 smtClean="0"/>
              <a:t>Advanced </a:t>
            </a:r>
            <a:r>
              <a:rPr lang="en-US" sz="3200" dirty="0"/>
              <a:t>functionality of the array consists of </a:t>
            </a:r>
            <a:r>
              <a:rPr lang="en-US" sz="3200" dirty="0" smtClean="0"/>
              <a:t>the</a:t>
            </a:r>
            <a:r>
              <a:rPr lang="en-US" sz="3200" dirty="0"/>
              <a:t> </a:t>
            </a:r>
            <a:r>
              <a:rPr lang="en-US" sz="3200" dirty="0" smtClean="0"/>
              <a:t>              following </a:t>
            </a:r>
            <a:r>
              <a:rPr lang="en-US" sz="3200" b="1" dirty="0" smtClean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 smtClean="0"/>
              <a:t>: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</a:t>
            </a:r>
            <a:r>
              <a:rPr lang="en-US" sz="3000" dirty="0" smtClean="0"/>
              <a:t>add </a:t>
            </a:r>
            <a:r>
              <a:rPr lang="en-US" sz="3000" dirty="0"/>
              <a:t>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en-US" sz="3000" dirty="0" smtClean="0"/>
              <a:t>remove </a:t>
            </a:r>
            <a:r>
              <a:rPr lang="en-US" sz="3000" dirty="0"/>
              <a:t>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unshift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shift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en-US" sz="3000" dirty="0" smtClean="0"/>
              <a:t>remove </a:t>
            </a:r>
            <a:r>
              <a:rPr lang="en-US" sz="3000" dirty="0"/>
              <a:t>from the </a:t>
            </a:r>
            <a:r>
              <a:rPr lang="en-US" sz="3000" dirty="0" smtClean="0"/>
              <a:t>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lice()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en-US" sz="3000" dirty="0" smtClean="0"/>
              <a:t>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en-US" sz="3000" dirty="0" smtClean="0"/>
              <a:t>insert at position/delete from position</a:t>
            </a:r>
            <a:endParaRPr lang="en-US" sz="3000" dirty="0"/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Overview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Arrays </a:t>
            </a:r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at the End, Remove from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227827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32866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  <a:r>
              <a:rPr lang="en-US" noProof="1" smtClean="0"/>
              <a:t>0</a:t>
            </a:r>
            <a:endParaRPr lang="en-US" noProof="1"/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504826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 smtClean="0">
                <a:solidFill>
                  <a:srgbClr val="FFFFFF"/>
                </a:solidFill>
              </a:rPr>
              <a:t> to add at the end.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3936282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 smtClean="0">
                <a:solidFill>
                  <a:srgbClr val="FFFFFF"/>
                </a:solidFill>
              </a:rPr>
              <a:t> to remove from the end.</a:t>
            </a:r>
            <a:endParaRPr lang="en-US" sz="28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adds at the start of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smtClean="0"/>
              <a:t>removes from the start of the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at the Start, Remove from the 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30</a:t>
            </a:r>
            <a:r>
              <a:rPr lang="bg-BG" noProof="1" smtClean="0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 smtClean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 smtClean="0"/>
              <a:t>20</a:t>
            </a:r>
            <a:endParaRPr lang="en-US" noProof="1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 smtClean="0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 smtClean="0">
                <a:solidFill>
                  <a:srgbClr val="FFFFFF"/>
                </a:solidFill>
              </a:rPr>
              <a:t>.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 smtClean="0">
                <a:solidFill>
                  <a:srgbClr val="FFFFFF"/>
                </a:solidFill>
              </a:rPr>
              <a:t>Use </a:t>
            </a:r>
            <a:r>
              <a:rPr lang="en-US" sz="2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 smtClean="0">
                <a:solidFill>
                  <a:srgbClr val="FFFFFF"/>
                </a:solidFill>
              </a:rPr>
              <a:t> to add at the start</a:t>
            </a:r>
            <a:r>
              <a:rPr lang="en-US" sz="2400" b="1" noProof="1" smtClean="0">
                <a:solidFill>
                  <a:srgbClr val="FFFFFF"/>
                </a:solidFill>
              </a:rPr>
              <a:t>.</a:t>
            </a:r>
            <a:endParaRPr lang="en-US" sz="2400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97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1685" y="5518641"/>
            <a:ext cx="10961783" cy="768084"/>
          </a:xfrm>
        </p:spPr>
        <p:txBody>
          <a:bodyPr/>
          <a:lstStyle/>
          <a:p>
            <a:r>
              <a:rPr lang="en-US" sz="4000" b="0" dirty="0"/>
              <a:t>Push, Pop </a:t>
            </a:r>
            <a:r>
              <a:rPr lang="bg-BG" sz="4000" b="0" dirty="0" smtClean="0"/>
              <a:t>,</a:t>
            </a:r>
            <a:r>
              <a:rPr lang="en-US" sz="4000" b="0" dirty="0" smtClean="0"/>
              <a:t>Shift</a:t>
            </a:r>
            <a:r>
              <a:rPr lang="en-US" sz="4000" b="0" dirty="0"/>
              <a:t>, </a:t>
            </a:r>
            <a:r>
              <a:rPr lang="en-US" sz="4000" b="0" noProof="1"/>
              <a:t>Unshift</a:t>
            </a:r>
            <a:r>
              <a:rPr lang="en-US" sz="4000" b="0" dirty="0"/>
              <a:t>, Slice, </a:t>
            </a:r>
            <a:r>
              <a:rPr lang="en-US" b="0" dirty="0" smtClean="0"/>
              <a:t>… 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3367494" y="4785360"/>
            <a:ext cx="5212079" cy="820738"/>
          </a:xfrm>
        </p:spPr>
        <p:txBody>
          <a:bodyPr>
            <a:noAutofit/>
          </a:bodyPr>
          <a:lstStyle/>
          <a:p>
            <a:r>
              <a:rPr lang="en-US" sz="5400" dirty="0"/>
              <a:t>Array Operations</a:t>
            </a:r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9325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 smtClean="0">
                <a:latin typeface="Consolas" panose="020B0609020204030204" pitchFamily="49" charset="0"/>
              </a:rPr>
              <a:t>op()</a:t>
            </a:r>
            <a:r>
              <a:rPr lang="en-US" dirty="0" smtClean="0"/>
              <a:t> – Removes the Last </a:t>
            </a:r>
            <a:r>
              <a:rPr lang="en-US" dirty="0"/>
              <a:t>E</a:t>
            </a:r>
            <a:r>
              <a:rPr lang="en-US" dirty="0" smtClean="0"/>
              <a:t>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</a:t>
            </a:r>
            <a:r>
              <a:rPr lang="en-US" dirty="0" smtClean="0"/>
              <a:t>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 smtClean="0">
                <a:solidFill>
                  <a:schemeClr val="bg1"/>
                </a:solidFill>
              </a:rPr>
              <a:t>undefined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</a:t>
            </a:r>
            <a:r>
              <a:rPr lang="en-US" sz="2800" b="1" dirty="0" smtClean="0">
                <a:latin typeface="Consolas" pitchFamily="49" charset="0"/>
              </a:rPr>
              <a:t>myArray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=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 smtClean="0">
                <a:latin typeface="Consolas" pitchFamily="49" charset="0"/>
              </a:rPr>
              <a:t>"]</a:t>
            </a:r>
            <a:r>
              <a:rPr lang="bg-BG" sz="2800" b="1" dirty="0" smtClean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</a:t>
            </a:r>
            <a:r>
              <a:rPr lang="en-US" sz="2800" b="1" dirty="0" smtClean="0">
                <a:latin typeface="Consolas" pitchFamily="49" charset="0"/>
              </a:rPr>
              <a:t>popped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</a:rPr>
              <a:t>=</a:t>
            </a:r>
            <a:r>
              <a:rPr lang="bg-BG" sz="2800" b="1" dirty="0" smtClean="0">
                <a:latin typeface="Consolas" pitchFamily="49" charset="0"/>
              </a:rPr>
              <a:t> </a:t>
            </a:r>
            <a:r>
              <a:rPr lang="en-US" sz="2800" b="1" dirty="0" err="1" smtClean="0">
                <a:latin typeface="Consolas" pitchFamily="49" charset="0"/>
              </a:rPr>
              <a:t>myArray.</a:t>
            </a:r>
            <a:r>
              <a:rPr lang="en-US" sz="2800" b="1" dirty="0" err="1" smtClean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 smtClean="0">
                <a:latin typeface="Consolas" pitchFamily="49" charset="0"/>
              </a:rPr>
              <a:t>)</a:t>
            </a:r>
            <a:r>
              <a:rPr lang="bg-BG" sz="2800" b="1" dirty="0" smtClean="0">
                <a:latin typeface="Consolas" pitchFamily="49" charset="0"/>
              </a:rPr>
              <a:t>;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 smtClean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itchFamily="49" charset="0"/>
              </a:rPr>
              <a:t>console.log(popped)</a:t>
            </a:r>
            <a:r>
              <a:rPr lang="bg-BG" sz="2800" b="1" dirty="0" smtClean="0">
                <a:latin typeface="Consolas" pitchFamily="49" charset="0"/>
              </a:rPr>
              <a:t>;</a:t>
            </a:r>
            <a:r>
              <a:rPr lang="en-US" sz="2800" b="1" dirty="0" smtClean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9186</TotalTime>
  <Words>1654</Words>
  <Application>Microsoft Office PowerPoint</Application>
  <PresentationFormat>Widescreen</PresentationFormat>
  <Paragraphs>366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Arrays Advanced</vt:lpstr>
      <vt:lpstr>Table of Contents</vt:lpstr>
      <vt:lpstr>Have a Question?</vt:lpstr>
      <vt:lpstr>PowerPoint Presentation</vt:lpstr>
      <vt:lpstr>Advanced Overview</vt:lpstr>
      <vt:lpstr>Add at the End, Remove from the End</vt:lpstr>
      <vt:lpstr>Add at the Start, Remove from the Start</vt:lpstr>
      <vt:lpstr>Array Operations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Sorting Arrays</vt:lpstr>
      <vt:lpstr>Sorting Arrays</vt:lpstr>
      <vt:lpstr>Sorting Arrays</vt:lpstr>
      <vt:lpstr>Sorting String Arrays</vt:lpstr>
      <vt:lpstr>Problem: Smallest 2 Numbers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 Foundation</dc:creator>
  <cp:keywords>Technology Fundamentals, js, programming, Software University, SoftUni, programming, coding, software development, education, training, course, array</cp:keywords>
  <cp:lastModifiedBy>Kiril Kirilov</cp:lastModifiedBy>
  <cp:revision>414</cp:revision>
  <dcterms:created xsi:type="dcterms:W3CDTF">2018-05-23T13:08:44Z</dcterms:created>
  <dcterms:modified xsi:type="dcterms:W3CDTF">2019-06-03T09:35:01Z</dcterms:modified>
  <cp:category>Technology fundamentals;computer programming;software development;web development</cp:category>
</cp:coreProperties>
</file>