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1188" r:id="rId8"/>
    <p:sldId id="278" r:id="rId9"/>
    <p:sldId id="1183" r:id="rId10"/>
    <p:sldId id="1194" r:id="rId11"/>
    <p:sldId id="1167" r:id="rId12"/>
    <p:sldId id="1171" r:id="rId13"/>
    <p:sldId id="1178" r:id="rId14"/>
    <p:sldId id="1179" r:id="rId15"/>
    <p:sldId id="1195" r:id="rId16"/>
    <p:sldId id="1196" r:id="rId17"/>
    <p:sldId id="1197" r:id="rId18"/>
    <p:sldId id="11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83" d="100"/>
          <a:sy n="83" d="100"/>
        </p:scale>
        <p:origin x="677"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14F2F-BA17-43EE-8091-EB6C803C6BEA}" type="datetimeFigureOut">
              <a:rPr lang="en-GB" smtClean="0"/>
              <a:t>04/11/2024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7F4E9-314D-4649-9AFD-6BE23B7FACED}" type="slidenum">
              <a:rPr lang="en-GB" smtClean="0"/>
              <a:t>‹#›</a:t>
            </a:fld>
            <a:endParaRPr lang="en-GB"/>
          </a:p>
        </p:txBody>
      </p:sp>
    </p:spTree>
    <p:extLst>
      <p:ext uri="{BB962C8B-B14F-4D97-AF65-F5344CB8AC3E}">
        <p14:creationId xmlns:p14="http://schemas.microsoft.com/office/powerpoint/2010/main" val="419680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9</a:t>
            </a:fld>
            <a:endParaRPr lang="en-US"/>
          </a:p>
        </p:txBody>
      </p:sp>
    </p:spTree>
    <p:extLst>
      <p:ext uri="{BB962C8B-B14F-4D97-AF65-F5344CB8AC3E}">
        <p14:creationId xmlns:p14="http://schemas.microsoft.com/office/powerpoint/2010/main" val="236797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11</a:t>
            </a:fld>
            <a:endParaRPr lang="en-US"/>
          </a:p>
        </p:txBody>
      </p:sp>
    </p:spTree>
    <p:extLst>
      <p:ext uri="{BB962C8B-B14F-4D97-AF65-F5344CB8AC3E}">
        <p14:creationId xmlns:p14="http://schemas.microsoft.com/office/powerpoint/2010/main" val="171292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大量、同时的、点对点的通信容易使网络造成拥塞。网络设备利用现有诸多技术可以快速感知拥塞，但缺乏标准方法来通告</a:t>
            </a:r>
            <a:r>
              <a:rPr lang="en-US" altLang="zh-CN" dirty="0"/>
              <a:t>ingress</a:t>
            </a:r>
            <a:r>
              <a:rPr lang="zh-CN" altLang="en-US" dirty="0"/>
              <a:t>使得后续流量避开拥塞点，通过</a:t>
            </a:r>
            <a:r>
              <a:rPr lang="en-US" altLang="zh-CN" dirty="0"/>
              <a:t>CLOS</a:t>
            </a:r>
            <a:r>
              <a:rPr lang="zh-CN" altLang="en-US" dirty="0"/>
              <a:t>组网里的多路径能力来缓解拥塞。</a:t>
            </a:r>
            <a:endParaRPr lang="en-US" altLang="zh-CN" dirty="0"/>
          </a:p>
          <a:p>
            <a:endParaRPr lang="en-US" dirty="0"/>
          </a:p>
          <a:p>
            <a:r>
              <a:rPr lang="zh-CN" altLang="en-US" dirty="0"/>
              <a:t>强调快速、及时的通告，由上游网络设备</a:t>
            </a:r>
            <a:r>
              <a:rPr lang="en-US" altLang="zh-CN" dirty="0"/>
              <a:t>/</a:t>
            </a:r>
            <a:r>
              <a:rPr lang="zh-CN" altLang="en-US" dirty="0"/>
              <a:t>源端第一时间进行路径的切换，避免流量经过拥塞点，甚至可以主动进行速率限制。</a:t>
            </a:r>
            <a:endParaRPr lang="en-US" dirty="0"/>
          </a:p>
        </p:txBody>
      </p:sp>
      <p:sp>
        <p:nvSpPr>
          <p:cNvPr id="4" name="灯片编号占位符 3"/>
          <p:cNvSpPr>
            <a:spLocks noGrp="1"/>
          </p:cNvSpPr>
          <p:nvPr>
            <p:ph type="sldNum" sz="quarter" idx="5"/>
          </p:nvPr>
        </p:nvSpPr>
        <p:spPr/>
        <p:txBody>
          <a:bodyPr/>
          <a:lstStyle/>
          <a:p>
            <a:fld id="{A5167010-0482-41BF-A500-39F73BABFF83}" type="slidenum">
              <a:rPr lang="en-US" smtClean="0"/>
              <a:t>12</a:t>
            </a:fld>
            <a:endParaRPr lang="en-US"/>
          </a:p>
        </p:txBody>
      </p:sp>
    </p:spTree>
    <p:extLst>
      <p:ext uri="{BB962C8B-B14F-4D97-AF65-F5344CB8AC3E}">
        <p14:creationId xmlns:p14="http://schemas.microsoft.com/office/powerpoint/2010/main" val="253041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FBCC-4359-D97F-930E-EE8D11597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9E9997A-487F-7387-BA17-45772CDDB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563A298-A271-8160-B667-8587B5C3D7B5}"/>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3C179118-DBB6-BA3F-EDD5-E387FEBD2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E86AB-A367-D6C3-4801-AF177C8251C2}"/>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40322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E634-B185-56F6-AF30-872A6B01027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940419-FDF8-D877-38FA-A453A601D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CD1A95-A853-D063-A989-BA55BD194044}"/>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112BAFD8-1D6D-EE9F-F6D5-EECFBCD5B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BEE825-F547-8BDC-970D-132C7363AC9F}"/>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238569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6924E-F1FF-D1A7-1638-36EAD2FA23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15F34C6-D316-89CB-079C-44C7A7CAFE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1B5C1A-52FF-8016-C190-6F123A29DB09}"/>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526B0C71-5094-EAD3-DA6A-A4DC31FF0D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63F0A9-8320-E80F-209C-9494EF38CD98}"/>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75979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AEAB-D771-A20F-FAC9-18FEEC9F1B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28CB3C-9BCC-AD33-9440-A4E264096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BFECCA-612C-E228-9A3E-74F56BC2D190}"/>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3FD575B8-CD7A-59DE-4AFF-43C38533AF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361345-AA57-4EBA-13C8-53CCA159C1D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60561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BDF7-0A7E-531E-EA23-A5E5051FA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8B4233-4A61-7243-E737-2115FF247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9A0F6D-0748-D772-8894-499E5ABD7D67}"/>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148B534D-2FD7-9208-C4BF-50CE801889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328A28-5504-904C-33C3-7E971C80DF70}"/>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3280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03BD-2245-546F-AD60-17AE5E3D8D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D23A5B-B905-9980-8B35-2745F1A5D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4E5C60-D473-1965-4720-24440B06D8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DE9D149-D88E-61A9-A6E8-6452513489A5}"/>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6" name="Footer Placeholder 5">
            <a:extLst>
              <a:ext uri="{FF2B5EF4-FFF2-40B4-BE49-F238E27FC236}">
                <a16:creationId xmlns:a16="http://schemas.microsoft.com/office/drawing/2014/main" id="{6926AAD2-7278-3B83-4F55-561A6D5BBC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E7DB32-1836-13EC-9E41-996BBDA5190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3513174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91ED-4D9F-95AE-61D8-9023553A9D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6B8A7C-C3A0-6D37-2081-E7F05E80D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452FC9-5A1A-0850-F620-9E4F3D136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DB898E7-31B9-1E7B-5A0D-B169D37E7B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2DE0F-4D68-2820-A533-7209BD8083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1EF9AA-1EE2-56FF-7B40-553ECA4FE448}"/>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8" name="Footer Placeholder 7">
            <a:extLst>
              <a:ext uri="{FF2B5EF4-FFF2-40B4-BE49-F238E27FC236}">
                <a16:creationId xmlns:a16="http://schemas.microsoft.com/office/drawing/2014/main" id="{E38B09E2-135F-46F3-2CE3-F28E241EB6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9E1E1F7-4267-D4EB-5CD9-8A8910DEEF01}"/>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4222861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0476-B9CD-4DCA-7E64-9C983062E26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DD6E28-CDA1-B775-17A5-8E7D607BE196}"/>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4" name="Footer Placeholder 3">
            <a:extLst>
              <a:ext uri="{FF2B5EF4-FFF2-40B4-BE49-F238E27FC236}">
                <a16:creationId xmlns:a16="http://schemas.microsoft.com/office/drawing/2014/main" id="{A47E7DAA-52BF-2534-F856-56D5D908C2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9028B8-A4EC-FB85-9851-E264DA653E8D}"/>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95027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35C16-2CF6-0821-D319-F8E72763626A}"/>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3" name="Footer Placeholder 2">
            <a:extLst>
              <a:ext uri="{FF2B5EF4-FFF2-40B4-BE49-F238E27FC236}">
                <a16:creationId xmlns:a16="http://schemas.microsoft.com/office/drawing/2014/main" id="{6DB4CD8F-A8CF-37B3-C691-D8FBED37229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813AE66-35A9-CF4B-E009-DB5421AA8D86}"/>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37411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1A87-C5F6-1F4E-4433-5E71BCAE83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69D858F-24A1-ACA2-F5EF-612730EAD0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EF5BA7-DE35-D2D0-CC5F-224E1E4CC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2AD28-966A-EAA1-443E-935F1D033A22}"/>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6" name="Footer Placeholder 5">
            <a:extLst>
              <a:ext uri="{FF2B5EF4-FFF2-40B4-BE49-F238E27FC236}">
                <a16:creationId xmlns:a16="http://schemas.microsoft.com/office/drawing/2014/main" id="{5223F2D3-0BB3-FCBB-C7C9-6316E8C3FD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CE572F-C3A3-5781-61E5-813B1E83645B}"/>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166278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E543-B9CC-6A47-936E-46C6B4B9E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244EA46-DD70-C5D7-C67D-EAA466CDE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BAC8337-BD4C-5886-B206-18A490060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6CCCF-33B3-8DA9-5F9F-4C093F6DE550}"/>
              </a:ext>
            </a:extLst>
          </p:cNvPr>
          <p:cNvSpPr>
            <a:spLocks noGrp="1"/>
          </p:cNvSpPr>
          <p:nvPr>
            <p:ph type="dt" sz="half" idx="10"/>
          </p:nvPr>
        </p:nvSpPr>
        <p:spPr/>
        <p:txBody>
          <a:bodyPr/>
          <a:lstStyle/>
          <a:p>
            <a:fld id="{1209ADA5-7BC8-4230-B434-FFC4801D86DE}" type="datetimeFigureOut">
              <a:rPr lang="en-GB" smtClean="0"/>
              <a:t>04/11/2024</a:t>
            </a:fld>
            <a:endParaRPr lang="en-GB"/>
          </a:p>
        </p:txBody>
      </p:sp>
      <p:sp>
        <p:nvSpPr>
          <p:cNvPr id="6" name="Footer Placeholder 5">
            <a:extLst>
              <a:ext uri="{FF2B5EF4-FFF2-40B4-BE49-F238E27FC236}">
                <a16:creationId xmlns:a16="http://schemas.microsoft.com/office/drawing/2014/main" id="{83555706-4EB0-E2BC-B359-8AA9D4BA55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5AF044-AB56-045D-CC4F-3BDCE7F23171}"/>
              </a:ext>
            </a:extLst>
          </p:cNvPr>
          <p:cNvSpPr>
            <a:spLocks noGrp="1"/>
          </p:cNvSpPr>
          <p:nvPr>
            <p:ph type="sldNum" sz="quarter" idx="12"/>
          </p:nvPr>
        </p:nvSpPr>
        <p:spPr/>
        <p:txBody>
          <a:bodyPr/>
          <a:lstStyle/>
          <a:p>
            <a:fld id="{96A7669E-DF98-4785-BED6-013EA6100090}" type="slidenum">
              <a:rPr lang="en-GB" smtClean="0"/>
              <a:t>‹#›</a:t>
            </a:fld>
            <a:endParaRPr lang="en-GB"/>
          </a:p>
        </p:txBody>
      </p:sp>
    </p:spTree>
    <p:extLst>
      <p:ext uri="{BB962C8B-B14F-4D97-AF65-F5344CB8AC3E}">
        <p14:creationId xmlns:p14="http://schemas.microsoft.com/office/powerpoint/2010/main" val="634673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D64A6-8EDD-8725-F518-065444D51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0C1A12-590D-6297-21DC-C473B6482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55A10D-6E61-82E8-D9F1-F4279107F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9ADA5-7BC8-4230-B434-FFC4801D86DE}" type="datetimeFigureOut">
              <a:rPr lang="en-GB" smtClean="0"/>
              <a:t>04/11/2024</a:t>
            </a:fld>
            <a:endParaRPr lang="en-GB"/>
          </a:p>
        </p:txBody>
      </p:sp>
      <p:sp>
        <p:nvSpPr>
          <p:cNvPr id="5" name="Footer Placeholder 4">
            <a:extLst>
              <a:ext uri="{FF2B5EF4-FFF2-40B4-BE49-F238E27FC236}">
                <a16:creationId xmlns:a16="http://schemas.microsoft.com/office/drawing/2014/main" id="{0B3B5655-F981-CA57-BD11-11B922DF7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BEEB5E-7B92-EBDD-2E09-F41AC37ED6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7669E-DF98-4785-BED6-013EA6100090}" type="slidenum">
              <a:rPr lang="en-GB" smtClean="0"/>
              <a:t>‹#›</a:t>
            </a:fld>
            <a:endParaRPr lang="en-GB"/>
          </a:p>
        </p:txBody>
      </p:sp>
    </p:spTree>
    <p:extLst>
      <p:ext uri="{BB962C8B-B14F-4D97-AF65-F5344CB8AC3E}">
        <p14:creationId xmlns:p14="http://schemas.microsoft.com/office/powerpoint/2010/main" val="1906470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rian@olddog.co.uk" TargetMode="External"/><Relationship Id="rId2" Type="http://schemas.openxmlformats.org/officeDocument/2006/relationships/hyperlink" Target="mailto:gengxuesong@huawe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anielkinguk/adaptive-perceptive-routing/blob/main/ietf-121-agenda.md" TargetMode="External"/><Relationship Id="rId2" Type="http://schemas.openxmlformats.org/officeDocument/2006/relationships/hyperlink" Target="https://ietf.webex.com/meet/ietfsidemeeting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B1FF-914D-36FD-DCD1-9A7B905C70DF}"/>
              </a:ext>
            </a:extLst>
          </p:cNvPr>
          <p:cNvSpPr>
            <a:spLocks noGrp="1"/>
          </p:cNvSpPr>
          <p:nvPr>
            <p:ph type="ctrTitle"/>
          </p:nvPr>
        </p:nvSpPr>
        <p:spPr/>
        <p:txBody>
          <a:bodyPr/>
          <a:lstStyle/>
          <a:p>
            <a:r>
              <a:rPr lang="en-GB" dirty="0"/>
              <a:t>Perceptive/Adaptive Routing</a:t>
            </a:r>
            <a:br>
              <a:rPr lang="en-GB" dirty="0"/>
            </a:br>
            <a:r>
              <a:rPr lang="en-GB" sz="4400" dirty="0"/>
              <a:t>A Side Meeting IETF-121</a:t>
            </a:r>
            <a:br>
              <a:rPr lang="en-GB" sz="4400" dirty="0"/>
            </a:br>
            <a:r>
              <a:rPr lang="en-GB" sz="2400" dirty="0"/>
              <a:t>Monday 4</a:t>
            </a:r>
            <a:r>
              <a:rPr lang="en-GB" sz="2400" baseline="30000" dirty="0"/>
              <a:t>th</a:t>
            </a:r>
            <a:r>
              <a:rPr lang="en-GB" sz="2400" dirty="0"/>
              <a:t> November 17.00 – 18.00</a:t>
            </a:r>
            <a:endParaRPr lang="en-GB" dirty="0"/>
          </a:p>
        </p:txBody>
      </p:sp>
      <p:sp>
        <p:nvSpPr>
          <p:cNvPr id="3" name="Subtitle 2">
            <a:extLst>
              <a:ext uri="{FF2B5EF4-FFF2-40B4-BE49-F238E27FC236}">
                <a16:creationId xmlns:a16="http://schemas.microsoft.com/office/drawing/2014/main" id="{8D833802-CCB8-2FA0-D31D-2D5BEE9F6938}"/>
              </a:ext>
            </a:extLst>
          </p:cNvPr>
          <p:cNvSpPr>
            <a:spLocks noGrp="1"/>
          </p:cNvSpPr>
          <p:nvPr>
            <p:ph type="subTitle" idx="1"/>
          </p:nvPr>
        </p:nvSpPr>
        <p:spPr/>
        <p:txBody>
          <a:bodyPr/>
          <a:lstStyle/>
          <a:p>
            <a:endParaRPr lang="en-GB" dirty="0"/>
          </a:p>
          <a:p>
            <a:r>
              <a:rPr lang="en-GB" dirty="0"/>
              <a:t>Xuesong Geng (</a:t>
            </a:r>
            <a:r>
              <a:rPr lang="nn-NO" dirty="0">
                <a:hlinkClick r:id="rId2"/>
              </a:rPr>
              <a:t>gengxuesong@huawei.com</a:t>
            </a:r>
            <a:r>
              <a:rPr lang="nn-NO" dirty="0"/>
              <a:t>)</a:t>
            </a:r>
          </a:p>
          <a:p>
            <a:r>
              <a:rPr lang="nn-NO" dirty="0"/>
              <a:t>Adrian Farrel (</a:t>
            </a:r>
            <a:r>
              <a:rPr lang="nn-NO" dirty="0">
                <a:hlinkClick r:id="rId3"/>
              </a:rPr>
              <a:t>adrian@olddog.co.uk</a:t>
            </a:r>
            <a:r>
              <a:rPr lang="nn-NO" dirty="0"/>
              <a:t>) </a:t>
            </a:r>
            <a:endParaRPr lang="en-GB" dirty="0"/>
          </a:p>
        </p:txBody>
      </p:sp>
    </p:spTree>
    <p:extLst>
      <p:ext uri="{BB962C8B-B14F-4D97-AF65-F5344CB8AC3E}">
        <p14:creationId xmlns:p14="http://schemas.microsoft.com/office/powerpoint/2010/main" val="3555559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5438" y="0"/>
            <a:ext cx="10515600" cy="1325563"/>
          </a:xfrm>
        </p:spPr>
        <p:txBody>
          <a:bodyPr>
            <a:normAutofit/>
          </a:bodyPr>
          <a:lstStyle/>
          <a:p>
            <a:r>
              <a:rPr lang="en-US" altLang="zh-CN" sz="3200" b="1" dirty="0">
                <a:latin typeface="等线" panose="02010600030101010101" pitchFamily="2" charset="-122"/>
                <a:ea typeface="等线" panose="02010600030101010101" pitchFamily="2" charset="-122"/>
              </a:rPr>
              <a:t>Existing IETF Work</a:t>
            </a:r>
            <a:endParaRPr lang="zh-CN" altLang="en-US" sz="3200" b="1" dirty="0">
              <a:latin typeface="等线" panose="02010600030101010101" pitchFamily="2" charset="-122"/>
              <a:ea typeface="等线" panose="02010600030101010101" pitchFamily="2" charset="-122"/>
            </a:endParaRPr>
          </a:p>
        </p:txBody>
      </p:sp>
      <p:graphicFrame>
        <p:nvGraphicFramePr>
          <p:cNvPr id="4" name="表格 3">
            <a:extLst>
              <a:ext uri="{FF2B5EF4-FFF2-40B4-BE49-F238E27FC236}">
                <a16:creationId xmlns:a16="http://schemas.microsoft.com/office/drawing/2014/main" id="{E21DDE64-4946-4448-9E5E-6C31BE5DDE08}"/>
              </a:ext>
            </a:extLst>
          </p:cNvPr>
          <p:cNvGraphicFramePr>
            <a:graphicFrameLocks noGrp="1"/>
          </p:cNvGraphicFramePr>
          <p:nvPr/>
        </p:nvGraphicFramePr>
        <p:xfrm>
          <a:off x="163481" y="984468"/>
          <a:ext cx="11903825" cy="5873532"/>
        </p:xfrm>
        <a:graphic>
          <a:graphicData uri="http://schemas.openxmlformats.org/drawingml/2006/table">
            <a:tbl>
              <a:tblPr firstRow="1" bandRow="1">
                <a:tableStyleId>{5C22544A-7EE6-4342-B048-85BDC9FD1C3A}</a:tableStyleId>
              </a:tblPr>
              <a:tblGrid>
                <a:gridCol w="3617381">
                  <a:extLst>
                    <a:ext uri="{9D8B030D-6E8A-4147-A177-3AD203B41FA5}">
                      <a16:colId xmlns:a16="http://schemas.microsoft.com/office/drawing/2014/main" val="2765728139"/>
                    </a:ext>
                  </a:extLst>
                </a:gridCol>
                <a:gridCol w="5933944">
                  <a:extLst>
                    <a:ext uri="{9D8B030D-6E8A-4147-A177-3AD203B41FA5}">
                      <a16:colId xmlns:a16="http://schemas.microsoft.com/office/drawing/2014/main" val="20001"/>
                    </a:ext>
                  </a:extLst>
                </a:gridCol>
                <a:gridCol w="2352500">
                  <a:extLst>
                    <a:ext uri="{9D8B030D-6E8A-4147-A177-3AD203B41FA5}">
                      <a16:colId xmlns:a16="http://schemas.microsoft.com/office/drawing/2014/main" val="20002"/>
                    </a:ext>
                  </a:extLst>
                </a:gridCol>
              </a:tblGrid>
              <a:tr h="326172">
                <a:tc>
                  <a:txBody>
                    <a:bodyPr/>
                    <a:lstStyle/>
                    <a:p>
                      <a:pPr algn="ctr"/>
                      <a:r>
                        <a:rPr lang="en-US" sz="1200" dirty="0">
                          <a:latin typeface="等线" panose="02010600030101010101" pitchFamily="2" charset="-122"/>
                          <a:ea typeface="等线" panose="02010600030101010101" pitchFamily="2" charset="-122"/>
                        </a:rPr>
                        <a:t>IETF drafts</a:t>
                      </a:r>
                    </a:p>
                  </a:txBody>
                  <a:tcPr anchor="ctr"/>
                </a:tc>
                <a:tc>
                  <a:txBody>
                    <a:bodyPr/>
                    <a:lstStyle/>
                    <a:p>
                      <a:pPr algn="ctr"/>
                      <a:r>
                        <a:rPr lang="en-US" altLang="zh-CN" sz="1200" dirty="0">
                          <a:latin typeface="等线" panose="02010600030101010101" pitchFamily="2" charset="-122"/>
                          <a:ea typeface="等线" panose="02010600030101010101" pitchFamily="2" charset="-122"/>
                        </a:rPr>
                        <a:t>Summary</a:t>
                      </a:r>
                      <a:endParaRPr lang="en-US" sz="1200" dirty="0">
                        <a:latin typeface="等线" panose="02010600030101010101" pitchFamily="2" charset="-122"/>
                        <a:ea typeface="等线" panose="02010600030101010101" pitchFamily="2" charset="-122"/>
                      </a:endParaRPr>
                    </a:p>
                  </a:txBody>
                  <a:tcPr anchor="ctr"/>
                </a:tc>
                <a:tc>
                  <a:txBody>
                    <a:bodyPr/>
                    <a:lstStyle/>
                    <a:p>
                      <a:pPr algn="ctr"/>
                      <a:r>
                        <a:rPr lang="en-US" sz="1200" dirty="0">
                          <a:latin typeface="等线" panose="02010600030101010101" pitchFamily="2" charset="-122"/>
                          <a:ea typeface="等线" panose="02010600030101010101" pitchFamily="2" charset="-122"/>
                        </a:rPr>
                        <a:t>Classification</a:t>
                      </a:r>
                    </a:p>
                  </a:txBody>
                  <a:tcPr anchor="ctr"/>
                </a:tc>
                <a:extLst>
                  <a:ext uri="{0D108BD9-81ED-4DB2-BD59-A6C34878D82A}">
                    <a16:rowId xmlns:a16="http://schemas.microsoft.com/office/drawing/2014/main" val="140227450"/>
                  </a:ext>
                </a:extLst>
              </a:tr>
              <a:tr h="624581">
                <a:tc>
                  <a:txBody>
                    <a:bodyPr/>
                    <a:lstStyle/>
                    <a:p>
                      <a:pPr marL="0" algn="l" defTabSz="914400" rtl="0" eaLnBrk="1" latinLnBrk="0" hangingPunct="1"/>
                      <a:r>
                        <a:rPr lang="en-US" sz="1300" kern="1200" dirty="0">
                          <a:solidFill>
                            <a:schemeClr val="dk1"/>
                          </a:solidFill>
                          <a:latin typeface="等线" panose="02010600030101010101" pitchFamily="2" charset="-122"/>
                          <a:ea typeface="等线" panose="02010600030101010101" pitchFamily="2" charset="-122"/>
                          <a:cs typeface="+mn-cs"/>
                        </a:rPr>
                        <a:t>draft-</a:t>
                      </a:r>
                      <a:r>
                        <a:rPr lang="en-US" sz="1300" kern="1200" dirty="0" err="1">
                          <a:solidFill>
                            <a:schemeClr val="dk1"/>
                          </a:solidFill>
                          <a:latin typeface="等线" panose="02010600030101010101" pitchFamily="2" charset="-122"/>
                          <a:ea typeface="等线" panose="02010600030101010101" pitchFamily="2" charset="-122"/>
                          <a:cs typeface="+mn-cs"/>
                        </a:rPr>
                        <a:t>cheng</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-ai-network-reliability-problem</a:t>
                      </a:r>
                    </a:p>
                  </a:txBody>
                  <a:tcPr/>
                </a:tc>
                <a:tc>
                  <a:txBody>
                    <a:bodyPr/>
                    <a:lstStyle/>
                    <a:p>
                      <a:pPr algn="l"/>
                      <a:r>
                        <a:rPr lang="en-US" altLang="zh-CN" sz="1300" dirty="0">
                          <a:latin typeface="等线" panose="02010600030101010101" pitchFamily="2" charset="-122"/>
                          <a:ea typeface="等线" panose="02010600030101010101" pitchFamily="2" charset="-122"/>
                        </a:rPr>
                        <a:t>Existing route convergence methods: BFD, ECMP, FRR, </a:t>
                      </a:r>
                      <a:r>
                        <a:rPr lang="en-US" sz="1300" dirty="0">
                          <a:latin typeface="等线" panose="02010600030101010101" pitchFamily="2" charset="-122"/>
                          <a:ea typeface="等线" panose="02010600030101010101" pitchFamily="2" charset="-122"/>
                        </a:rPr>
                        <a:t>BGP PIC </a:t>
                      </a:r>
                      <a:r>
                        <a:rPr lang="en-US" altLang="zh-CN" sz="1300" dirty="0">
                          <a:latin typeface="等线" panose="02010600030101010101" pitchFamily="2" charset="-122"/>
                          <a:ea typeface="等线" panose="02010600030101010101" pitchFamily="2" charset="-122"/>
                        </a:rPr>
                        <a:t>Remote link fault response)</a:t>
                      </a:r>
                      <a:endParaRPr lang="en-US" sz="1300" dirty="0">
                        <a:latin typeface="等线" panose="02010600030101010101" pitchFamily="2" charset="-122"/>
                        <a:ea typeface="等线" panose="02010600030101010101" pitchFamily="2" charset="-122"/>
                      </a:endParaRPr>
                    </a:p>
                    <a:p>
                      <a:pPr algn="l"/>
                      <a:r>
                        <a:rPr lang="en-US" sz="1300" dirty="0">
                          <a:latin typeface="等线" panose="02010600030101010101" pitchFamily="2" charset="-122"/>
                          <a:ea typeface="等线" panose="02010600030101010101" pitchFamily="2" charset="-122"/>
                        </a:rPr>
                        <a:t>Gap Analysis: fault detection speed, notification speed, fault switchover speed.</a:t>
                      </a:r>
                    </a:p>
                  </a:txBody>
                  <a:tcPr/>
                </a:tc>
                <a:tc>
                  <a:txBody>
                    <a:bodyPr/>
                    <a:lstStyle/>
                    <a:p>
                      <a:pPr algn="l"/>
                      <a:r>
                        <a:rPr lang="en-US" sz="1300" dirty="0">
                          <a:latin typeface="等线" panose="02010600030101010101" pitchFamily="2" charset="-122"/>
                          <a:ea typeface="等线" panose="02010600030101010101" pitchFamily="2" charset="-122"/>
                        </a:rPr>
                        <a:t>Gap analysis</a:t>
                      </a:r>
                    </a:p>
                  </a:txBody>
                  <a:tcPr/>
                </a:tc>
                <a:extLst>
                  <a:ext uri="{0D108BD9-81ED-4DB2-BD59-A6C34878D82A}">
                    <a16:rowId xmlns:a16="http://schemas.microsoft.com/office/drawing/2014/main" val="1653610369"/>
                  </a:ext>
                </a:extLst>
              </a:tr>
              <a:tr h="263712">
                <a:tc>
                  <a:txBody>
                    <a:bodyPr/>
                    <a:lstStyle/>
                    <a:p>
                      <a:pPr marL="0" algn="l" defTabSz="914400" rtl="0" eaLnBrk="1" latinLnBrk="0" hangingPunct="1"/>
                      <a:r>
                        <a:rPr lang="en-US" sz="1300" kern="1200" dirty="0">
                          <a:solidFill>
                            <a:schemeClr val="dk1"/>
                          </a:solidFill>
                          <a:latin typeface="等线" panose="02010600030101010101" pitchFamily="2" charset="-122"/>
                          <a:ea typeface="等线" panose="02010600030101010101" pitchFamily="2" charset="-122"/>
                          <a:cs typeface="+mn-cs"/>
                        </a:rPr>
                        <a:t>draft-</a:t>
                      </a:r>
                      <a:r>
                        <a:rPr lang="en-US" sz="1300" kern="1200" dirty="0" err="1">
                          <a:solidFill>
                            <a:schemeClr val="dk1"/>
                          </a:solidFill>
                          <a:latin typeface="等线" panose="02010600030101010101" pitchFamily="2" charset="-122"/>
                          <a:ea typeface="等线" panose="02010600030101010101" pitchFamily="2" charset="-122"/>
                          <a:cs typeface="+mn-cs"/>
                        </a:rPr>
                        <a:t>liu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-path-aware-remote-protection</a:t>
                      </a:r>
                    </a:p>
                  </a:txBody>
                  <a:tcPr/>
                </a:tc>
                <a:tc>
                  <a:txBody>
                    <a:bodyPr/>
                    <a:lstStyle/>
                    <a:p>
                      <a:pPr algn="l"/>
                      <a:r>
                        <a:rPr lang="en-US" sz="1300" dirty="0">
                          <a:latin typeface="等线" panose="02010600030101010101" pitchFamily="2" charset="-122"/>
                          <a:ea typeface="等线" panose="02010600030101010101" pitchFamily="2" charset="-122"/>
                        </a:rPr>
                        <a:t>Path-aware remote protection.</a:t>
                      </a:r>
                    </a:p>
                  </a:txBody>
                  <a:tcPr/>
                </a:tc>
                <a:tc>
                  <a:txBody>
                    <a:bodyPr/>
                    <a:lstStyle/>
                    <a:p>
                      <a:pPr algn="l"/>
                      <a:r>
                        <a:rPr lang="en-US" sz="1300" dirty="0">
                          <a:latin typeface="等线" panose="02010600030101010101" pitchFamily="2" charset="-122"/>
                          <a:ea typeface="等线" panose="02010600030101010101" pitchFamily="2" charset="-122"/>
                        </a:rPr>
                        <a:t>Routing decision</a:t>
                      </a:r>
                    </a:p>
                  </a:txBody>
                  <a:tcPr/>
                </a:tc>
                <a:extLst>
                  <a:ext uri="{0D108BD9-81ED-4DB2-BD59-A6C34878D82A}">
                    <a16:rowId xmlns:a16="http://schemas.microsoft.com/office/drawing/2014/main" val="3808488627"/>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wh</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a:t>
                      </a:r>
                      <a:r>
                        <a:rPr lang="en-US" sz="1300" kern="1200" dirty="0" err="1">
                          <a:solidFill>
                            <a:schemeClr val="dk1"/>
                          </a:solidFill>
                          <a:latin typeface="等线" panose="02010600030101010101" pitchFamily="2" charset="-122"/>
                          <a:ea typeface="等线" panose="02010600030101010101" pitchFamily="2" charset="-122"/>
                          <a:cs typeface="+mn-cs"/>
                        </a:rPr>
                        <a:t>arn</a:t>
                      </a:r>
                      <a:endParaRPr lang="en-US" sz="1300" kern="1200" dirty="0">
                        <a:solidFill>
                          <a:schemeClr val="dk1"/>
                        </a:solidFill>
                        <a:latin typeface="等线" panose="02010600030101010101" pitchFamily="2" charset="-122"/>
                        <a:ea typeface="等线" panose="02010600030101010101" pitchFamily="2" charset="-122"/>
                        <a:cs typeface="+mn-cs"/>
                      </a:endParaRP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ARN (adaptive routing notification)</a:t>
                      </a:r>
                    </a:p>
                  </a:txBody>
                  <a:tcPr/>
                </a:tc>
                <a:tc>
                  <a:txBody>
                    <a:bodyPr/>
                    <a:lstStyle/>
                    <a:p>
                      <a:pPr algn="l"/>
                      <a:r>
                        <a:rPr lang="en-US" sz="1300" dirty="0">
                          <a:latin typeface="等线" panose="02010600030101010101" pitchFamily="2" charset="-122"/>
                          <a:ea typeface="等线" panose="02010600030101010101" pitchFamily="2" charset="-122"/>
                        </a:rPr>
                        <a:t>Notification</a:t>
                      </a:r>
                    </a:p>
                  </a:txBody>
                  <a:tcPr/>
                </a:tc>
                <a:extLst>
                  <a:ext uri="{0D108BD9-81ED-4DB2-BD59-A6C34878D82A}">
                    <a16:rowId xmlns:a16="http://schemas.microsoft.com/office/drawing/2014/main" val="3276330501"/>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lyu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-coordinated-cm</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Coordinated congestion mechanism: coordinate congestion control and adaptive routing</a:t>
                      </a:r>
                    </a:p>
                  </a:txBody>
                  <a:tcPr/>
                </a:tc>
                <a:tc>
                  <a:txBody>
                    <a:bodyPr/>
                    <a:lstStyle/>
                    <a:p>
                      <a:pPr algn="l"/>
                      <a:r>
                        <a:rPr lang="en-US" sz="1300" dirty="0">
                          <a:latin typeface="等线" panose="02010600030101010101" pitchFamily="2" charset="-122"/>
                          <a:ea typeface="等线" panose="02010600030101010101" pitchFamily="2" charset="-122"/>
                        </a:rPr>
                        <a:t>Detection + notification + Routing decision</a:t>
                      </a:r>
                    </a:p>
                  </a:txBody>
                  <a:tcPr/>
                </a:tc>
                <a:extLst>
                  <a:ext uri="{0D108BD9-81ED-4DB2-BD59-A6C34878D82A}">
                    <a16:rowId xmlns:a16="http://schemas.microsoft.com/office/drawing/2014/main" val="766024722"/>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xu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idr</a:t>
                      </a:r>
                      <a:r>
                        <a:rPr lang="en-US" sz="1300" kern="1200" dirty="0">
                          <a:solidFill>
                            <a:schemeClr val="dk1"/>
                          </a:solidFill>
                          <a:latin typeface="等线" panose="02010600030101010101" pitchFamily="2" charset="-122"/>
                          <a:ea typeface="等线" panose="02010600030101010101" pitchFamily="2" charset="-122"/>
                          <a:cs typeface="+mn-cs"/>
                        </a:rPr>
                        <a:t>-fare</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Fully Adaptive Routing Ethernet using BGP (BGP for congestion notification)</a:t>
                      </a:r>
                    </a:p>
                  </a:txBody>
                  <a:tcPr/>
                </a:tc>
                <a:tc>
                  <a:txBody>
                    <a:bodyPr/>
                    <a:lstStyle/>
                    <a:p>
                      <a:pPr algn="l"/>
                      <a:r>
                        <a:rPr lang="en-US"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1842228233"/>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xu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lsr</a:t>
                      </a:r>
                      <a:r>
                        <a:rPr lang="en-US" sz="1300" kern="1200" dirty="0">
                          <a:solidFill>
                            <a:schemeClr val="dk1"/>
                          </a:solidFill>
                          <a:latin typeface="等线" panose="02010600030101010101" pitchFamily="2" charset="-122"/>
                          <a:ea typeface="等线" panose="02010600030101010101" pitchFamily="2" charset="-122"/>
                          <a:cs typeface="+mn-cs"/>
                        </a:rPr>
                        <a:t>-fare</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Fully Adaptive Routing Ethernet using LSR (TLV for congestion notification)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2228139036"/>
                  </a:ext>
                </a:extLst>
              </a:tr>
              <a:tr h="444146">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draft-wang-</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-dragonfly-routing-problem</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Gap analysis for dragonfly routing: 1. adaptive routing or valiant load-balancing may affect performance; 2. ARNs need to be standardized and routinized.</a:t>
                      </a:r>
                    </a:p>
                  </a:txBody>
                  <a:tcPr/>
                </a:tc>
                <a:tc>
                  <a:txBody>
                    <a:bodyPr/>
                    <a:lstStyle/>
                    <a:p>
                      <a:pPr algn="l"/>
                      <a:r>
                        <a:rPr lang="en-US" sz="1300" dirty="0">
                          <a:latin typeface="等线" panose="02010600030101010101" pitchFamily="2" charset="-122"/>
                          <a:ea typeface="等线" panose="02010600030101010101" pitchFamily="2" charset="-122"/>
                        </a:rPr>
                        <a:t>Gap analysis: notification + routing decision</a:t>
                      </a:r>
                    </a:p>
                  </a:txBody>
                  <a:tcPr/>
                </a:tc>
                <a:extLst>
                  <a:ext uri="{0D108BD9-81ED-4DB2-BD59-A6C34878D82A}">
                    <a16:rowId xmlns:a16="http://schemas.microsoft.com/office/drawing/2014/main" val="59684230"/>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agt</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-dragonfly-routing</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DF+ routing</a:t>
                      </a:r>
                    </a:p>
                  </a:txBody>
                  <a:tcPr/>
                </a:tc>
                <a:tc>
                  <a:txBody>
                    <a:bodyPr/>
                    <a:lstStyle/>
                    <a:p>
                      <a:pPr algn="l"/>
                      <a:endParaRPr lang="en-US" sz="1300" dirty="0">
                        <a:latin typeface="等线" panose="02010600030101010101" pitchFamily="2" charset="-122"/>
                        <a:ea typeface="等线" panose="02010600030101010101" pitchFamily="2" charset="-122"/>
                      </a:endParaRPr>
                    </a:p>
                  </a:txBody>
                  <a:tcPr/>
                </a:tc>
                <a:extLst>
                  <a:ext uri="{0D108BD9-81ED-4DB2-BD59-A6C34878D82A}">
                    <a16:rowId xmlns:a16="http://schemas.microsoft.com/office/drawing/2014/main" val="945251169"/>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cheng</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-adaptive-routing-framework</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Adaptive routing framework: flow and packet based solutions</a:t>
                      </a:r>
                    </a:p>
                  </a:txBody>
                  <a:tcPr/>
                </a:tc>
                <a:tc>
                  <a:txBody>
                    <a:bodyPr/>
                    <a:lstStyle/>
                    <a:p>
                      <a:pPr algn="l"/>
                      <a:r>
                        <a:rPr lang="en-US" sz="1300" dirty="0">
                          <a:latin typeface="等线" panose="02010600030101010101" pitchFamily="2" charset="-122"/>
                          <a:ea typeface="等线" panose="02010600030101010101" pitchFamily="2" charset="-122"/>
                        </a:rPr>
                        <a:t>Routing decision</a:t>
                      </a:r>
                    </a:p>
                  </a:txBody>
                  <a:tcPr/>
                </a:tc>
                <a:extLst>
                  <a:ext uri="{0D108BD9-81ED-4DB2-BD59-A6C34878D82A}">
                    <a16:rowId xmlns:a16="http://schemas.microsoft.com/office/drawing/2014/main" val="2421617807"/>
                  </a:ext>
                </a:extLst>
              </a:tr>
              <a:tr h="263712">
                <a:tc>
                  <a:txBody>
                    <a:bodyPr/>
                    <a:lstStyle/>
                    <a:p>
                      <a:pPr marL="0" algn="l" defTabSz="914400" rtl="0" eaLnBrk="1" fontAlgn="ctr" latinLnBrk="0" hangingPunct="1"/>
                      <a:r>
                        <a:rPr lang="en-US" sz="1300" kern="1200" dirty="0">
                          <a:solidFill>
                            <a:schemeClr val="dk1"/>
                          </a:solidFill>
                          <a:latin typeface="等线" panose="02010600030101010101" pitchFamily="2" charset="-122"/>
                          <a:ea typeface="等线" panose="02010600030101010101" pitchFamily="2" charset="-122"/>
                          <a:cs typeface="+mn-cs"/>
                        </a:rPr>
                        <a:t>  draft-</a:t>
                      </a:r>
                      <a:r>
                        <a:rPr lang="en-US" sz="1300" kern="1200" dirty="0" err="1">
                          <a:solidFill>
                            <a:schemeClr val="dk1"/>
                          </a:solidFill>
                          <a:latin typeface="等线" panose="02010600030101010101" pitchFamily="2" charset="-122"/>
                          <a:ea typeface="等线" panose="02010600030101010101" pitchFamily="2" charset="-122"/>
                          <a:cs typeface="+mn-cs"/>
                        </a:rPr>
                        <a:t>liu</a:t>
                      </a:r>
                      <a:r>
                        <a:rPr lang="en-US" sz="1300" kern="1200" dirty="0">
                          <a:solidFill>
                            <a:schemeClr val="dk1"/>
                          </a:solidFill>
                          <a:latin typeface="等线" panose="02010600030101010101" pitchFamily="2" charset="-122"/>
                          <a:ea typeface="等线" panose="02010600030101010101" pitchFamily="2" charset="-122"/>
                          <a:cs typeface="+mn-cs"/>
                        </a:rPr>
                        <a:t>-</a:t>
                      </a:r>
                      <a:r>
                        <a:rPr lang="en-US" sz="1300" kern="1200" dirty="0" err="1">
                          <a:solidFill>
                            <a:schemeClr val="dk1"/>
                          </a:solidFill>
                          <a:latin typeface="等线" panose="02010600030101010101" pitchFamily="2" charset="-122"/>
                          <a:ea typeface="等线" panose="02010600030101010101" pitchFamily="2" charset="-122"/>
                          <a:cs typeface="+mn-cs"/>
                        </a:rPr>
                        <a:t>rtgwg</a:t>
                      </a:r>
                      <a:r>
                        <a:rPr lang="en-US" sz="1300" kern="1200" dirty="0">
                          <a:solidFill>
                            <a:schemeClr val="dk1"/>
                          </a:solidFill>
                          <a:latin typeface="等线" panose="02010600030101010101" pitchFamily="2" charset="-122"/>
                          <a:ea typeface="等线" panose="02010600030101010101" pitchFamily="2" charset="-122"/>
                          <a:cs typeface="+mn-cs"/>
                        </a:rPr>
                        <a:t>-adaptive-routing-notification</a:t>
                      </a:r>
                    </a:p>
                  </a:txBody>
                  <a:tcPr marL="4763" marR="4763" marT="4763" marB="0" anchor="ctr"/>
                </a:tc>
                <a:tc>
                  <a:txBody>
                    <a:bodyPr/>
                    <a:lstStyle/>
                    <a:p>
                      <a:pPr algn="l"/>
                      <a:r>
                        <a:rPr lang="en-US" sz="1300" dirty="0">
                          <a:latin typeface="等线" panose="02010600030101010101" pitchFamily="2" charset="-122"/>
                          <a:ea typeface="等线" panose="02010600030101010101" pitchFamily="2" charset="-122"/>
                        </a:rPr>
                        <a:t>Detailed discussion of info carried by ARN.</a:t>
                      </a:r>
                    </a:p>
                  </a:txBody>
                  <a:tcPr/>
                </a:tc>
                <a:tc>
                  <a:txBody>
                    <a:bodyPr/>
                    <a:lstStyle/>
                    <a:p>
                      <a:pPr algn="l"/>
                      <a:r>
                        <a:rPr lang="en-US" sz="1300" dirty="0">
                          <a:latin typeface="等线" panose="02010600030101010101" pitchFamily="2" charset="-122"/>
                          <a:ea typeface="等线" panose="02010600030101010101" pitchFamily="2" charset="-122"/>
                        </a:rPr>
                        <a:t>Notification</a:t>
                      </a:r>
                    </a:p>
                  </a:txBody>
                  <a:tcPr/>
                </a:tc>
                <a:extLst>
                  <a:ext uri="{0D108BD9-81ED-4DB2-BD59-A6C34878D82A}">
                    <a16:rowId xmlns:a16="http://schemas.microsoft.com/office/drawing/2014/main" val="3394741015"/>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a:t>
                      </a:r>
                      <a:r>
                        <a:rPr lang="en-US" altLang="zh-CN" sz="1300" kern="1200" dirty="0" err="1">
                          <a:solidFill>
                            <a:schemeClr val="dk1"/>
                          </a:solidFill>
                          <a:latin typeface="等线" panose="02010600030101010101" pitchFamily="2" charset="-122"/>
                          <a:ea typeface="等线" panose="02010600030101010101" pitchFamily="2" charset="-122"/>
                          <a:cs typeface="+mn-cs"/>
                        </a:rPr>
                        <a:t>lou</a:t>
                      </a:r>
                      <a:r>
                        <a:rPr lang="en-US" altLang="zh-CN" sz="1300" kern="1200" dirty="0">
                          <a:solidFill>
                            <a:schemeClr val="dk1"/>
                          </a:solidFill>
                          <a:latin typeface="等线" panose="02010600030101010101" pitchFamily="2" charset="-122"/>
                          <a:ea typeface="等线" panose="02010600030101010101" pitchFamily="2" charset="-122"/>
                          <a:cs typeface="+mn-cs"/>
                        </a:rPr>
                        <a:t>-</a:t>
                      </a:r>
                      <a:r>
                        <a:rPr lang="en-US" altLang="zh-CN" sz="1300" kern="1200" dirty="0" err="1">
                          <a:solidFill>
                            <a:schemeClr val="dk1"/>
                          </a:solidFill>
                          <a:latin typeface="等线" panose="02010600030101010101" pitchFamily="2" charset="-122"/>
                          <a:ea typeface="等线" panose="02010600030101010101" pitchFamily="2" charset="-122"/>
                          <a:cs typeface="+mn-cs"/>
                        </a:rPr>
                        <a:t>rtgwg-sinc</a:t>
                      </a:r>
                      <a:endParaRPr lang="en-US" altLang="zh-CN" sz="1300" kern="1200" dirty="0">
                        <a:solidFill>
                          <a:schemeClr val="dk1"/>
                        </a:solidFill>
                        <a:latin typeface="等线" panose="02010600030101010101" pitchFamily="2" charset="-122"/>
                        <a:ea typeface="等线" panose="02010600030101010101" pitchFamily="2" charset="-122"/>
                        <a:cs typeface="+mn-cs"/>
                      </a:endParaRPr>
                    </a:p>
                  </a:txBody>
                  <a:tcPr/>
                </a:tc>
                <a:tc>
                  <a:txBody>
                    <a:bodyPr/>
                    <a:lstStyle/>
                    <a:p>
                      <a:pPr algn="l"/>
                      <a:r>
                        <a:rPr lang="en-US" sz="1300" dirty="0">
                          <a:latin typeface="等线" panose="02010600030101010101" pitchFamily="2" charset="-122"/>
                          <a:ea typeface="等线" panose="02010600030101010101" pitchFamily="2" charset="-122"/>
                        </a:rPr>
                        <a:t>Signaling In-Network Computing operations (SINC)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4244162100"/>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draft-liu-nfsv4-rocev2</a:t>
                      </a:r>
                    </a:p>
                  </a:txBody>
                  <a:tcPr/>
                </a:tc>
                <a:tc>
                  <a:txBody>
                    <a:bodyPr/>
                    <a:lstStyle/>
                    <a:p>
                      <a:pPr algn="l"/>
                      <a:r>
                        <a:rPr lang="en-US" sz="1300" dirty="0">
                          <a:latin typeface="等线" panose="02010600030101010101" pitchFamily="2" charset="-122"/>
                          <a:ea typeface="等线" panose="02010600030101010101" pitchFamily="2" charset="-122"/>
                        </a:rPr>
                        <a:t>ROCEv2-based Collective Communication Offloading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Detection + notification + Routing decision</a:t>
                      </a:r>
                    </a:p>
                  </a:txBody>
                  <a:tcPr/>
                </a:tc>
                <a:extLst>
                  <a:ext uri="{0D108BD9-81ED-4DB2-BD59-A6C34878D82A}">
                    <a16:rowId xmlns:a16="http://schemas.microsoft.com/office/drawing/2014/main" val="2208563921"/>
                  </a:ext>
                </a:extLst>
              </a:tr>
              <a:tr h="444146">
                <a:tc>
                  <a:txBody>
                    <a:bodyPr/>
                    <a:lstStyle/>
                    <a:p>
                      <a:pPr marL="0" algn="l" defTabSz="914400" rtl="0" eaLnBrk="1" latinLnBrk="0" hangingPunct="1"/>
                      <a:r>
                        <a:rPr lang="en-US" altLang="zh-CN" sz="1300" kern="1200" dirty="0">
                          <a:solidFill>
                            <a:schemeClr val="dk1"/>
                          </a:solidFill>
                          <a:latin typeface="等线" panose="02010600030101010101" pitchFamily="2" charset="-122"/>
                          <a:ea typeface="等线" panose="02010600030101010101" pitchFamily="2" charset="-122"/>
                          <a:cs typeface="+mn-cs"/>
                        </a:rPr>
                        <a:t>draft-</a:t>
                      </a:r>
                      <a:r>
                        <a:rPr lang="en-US" altLang="zh-CN" sz="1300" kern="1200" dirty="0" err="1">
                          <a:solidFill>
                            <a:schemeClr val="dk1"/>
                          </a:solidFill>
                          <a:latin typeface="等线" panose="02010600030101010101" pitchFamily="2" charset="-122"/>
                          <a:ea typeface="等线" panose="02010600030101010101" pitchFamily="2" charset="-122"/>
                          <a:cs typeface="+mn-cs"/>
                        </a:rPr>
                        <a:t>przygienda</a:t>
                      </a:r>
                      <a:r>
                        <a:rPr lang="en-US" altLang="zh-CN" sz="1300" kern="1200" dirty="0">
                          <a:solidFill>
                            <a:schemeClr val="dk1"/>
                          </a:solidFill>
                          <a:latin typeface="等线" panose="02010600030101010101" pitchFamily="2" charset="-122"/>
                          <a:ea typeface="等线" panose="02010600030101010101" pitchFamily="2" charset="-122"/>
                          <a:cs typeface="+mn-cs"/>
                        </a:rPr>
                        <a:t>-rift-adrift</a:t>
                      </a:r>
                    </a:p>
                  </a:txBody>
                  <a:tcPr/>
                </a:tc>
                <a:tc>
                  <a:txBody>
                    <a:bodyPr/>
                    <a:lstStyle/>
                    <a:p>
                      <a:pPr algn="l"/>
                      <a:r>
                        <a:rPr lang="en-US" sz="1300" dirty="0">
                          <a:latin typeface="等线" panose="02010600030101010101" pitchFamily="2" charset="-122"/>
                          <a:ea typeface="等线" panose="02010600030101010101" pitchFamily="2" charset="-122"/>
                        </a:rPr>
                        <a:t>Extends RIFT to carry additional link and node information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a:latin typeface="等线" panose="02010600030101010101" pitchFamily="2" charset="-122"/>
                          <a:ea typeface="等线" panose="02010600030101010101" pitchFamily="2" charset="-122"/>
                        </a:rPr>
                        <a:t>Notification + Routing Decision</a:t>
                      </a:r>
                    </a:p>
                  </a:txBody>
                  <a:tcPr/>
                </a:tc>
                <a:extLst>
                  <a:ext uri="{0D108BD9-81ED-4DB2-BD59-A6C34878D82A}">
                    <a16:rowId xmlns:a16="http://schemas.microsoft.com/office/drawing/2014/main" val="2555392705"/>
                  </a:ext>
                </a:extLst>
              </a:tr>
            </a:tbl>
          </a:graphicData>
        </a:graphic>
      </p:graphicFrame>
    </p:spTree>
    <p:extLst>
      <p:ext uri="{BB962C8B-B14F-4D97-AF65-F5344CB8AC3E}">
        <p14:creationId xmlns:p14="http://schemas.microsoft.com/office/powerpoint/2010/main" val="102633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a:extLst>
              <a:ext uri="{FF2B5EF4-FFF2-40B4-BE49-F238E27FC236}">
                <a16:creationId xmlns:a16="http://schemas.microsoft.com/office/drawing/2014/main" id="{EADBD93D-6F77-4EC2-86A6-1A0D58D9B663}"/>
              </a:ext>
            </a:extLst>
          </p:cNvPr>
          <p:cNvSpPr/>
          <p:nvPr/>
        </p:nvSpPr>
        <p:spPr>
          <a:xfrm>
            <a:off x="448581" y="351304"/>
            <a:ext cx="9106937" cy="523220"/>
          </a:xfrm>
          <a:prstGeom prst="rect">
            <a:avLst/>
          </a:prstGeom>
        </p:spPr>
        <p:txBody>
          <a:bodyPr wrap="square">
            <a:spAutoFit/>
          </a:bodyPr>
          <a:lstStyle/>
          <a:p>
            <a:r>
              <a:rPr lang="en-US" altLang="zh-CN" sz="2800" b="1" dirty="0">
                <a:latin typeface="等线" panose="02010600030101010101" pitchFamily="2" charset="-122"/>
                <a:ea typeface="等线" panose="02010600030101010101" pitchFamily="2" charset="-122"/>
                <a:cs typeface="+mj-cs"/>
              </a:rPr>
              <a:t>Use Case 1</a:t>
            </a:r>
            <a:r>
              <a:rPr lang="zh-CN" altLang="en-US" sz="2800" b="1" dirty="0">
                <a:latin typeface="等线" panose="02010600030101010101" pitchFamily="2" charset="-122"/>
                <a:ea typeface="等线" panose="02010600030101010101" pitchFamily="2" charset="-122"/>
                <a:cs typeface="+mj-cs"/>
              </a:rPr>
              <a:t>：</a:t>
            </a:r>
            <a:r>
              <a:rPr lang="en-US" altLang="zh-CN" sz="2800" b="1" dirty="0">
                <a:latin typeface="等线" panose="02010600030101010101" pitchFamily="2" charset="-122"/>
                <a:ea typeface="等线" panose="02010600030101010101" pitchFamily="2" charset="-122"/>
                <a:cs typeface="+mj-cs"/>
              </a:rPr>
              <a:t>Failure Awareness for Fast Reroute</a:t>
            </a:r>
            <a:endParaRPr lang="en-US" sz="2800" b="1" dirty="0">
              <a:latin typeface="等线" panose="02010600030101010101" pitchFamily="2" charset="-122"/>
              <a:ea typeface="等线" panose="02010600030101010101" pitchFamily="2" charset="-122"/>
              <a:cs typeface="+mj-cs"/>
            </a:endParaRPr>
          </a:p>
        </p:txBody>
      </p:sp>
      <p:sp>
        <p:nvSpPr>
          <p:cNvPr id="104" name="矩形 103">
            <a:extLst>
              <a:ext uri="{FF2B5EF4-FFF2-40B4-BE49-F238E27FC236}">
                <a16:creationId xmlns:a16="http://schemas.microsoft.com/office/drawing/2014/main" id="{70B78DFC-DE6E-4C7E-9960-32B2DE50EF44}"/>
              </a:ext>
            </a:extLst>
          </p:cNvPr>
          <p:cNvSpPr/>
          <p:nvPr/>
        </p:nvSpPr>
        <p:spPr>
          <a:xfrm>
            <a:off x="464921" y="1173026"/>
            <a:ext cx="11064185" cy="1162819"/>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UC</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Distributed training tasks require frequent, high-volume, and efficient communication. Failure-aware nodes must quickly notify and converge routes to minimize impact of network failures and prevent application performance degradation due to packet loss. BFD needs a large number of sessions for ECMP, which is not efficient.</a:t>
            </a:r>
          </a:p>
        </p:txBody>
      </p:sp>
      <p:sp>
        <p:nvSpPr>
          <p:cNvPr id="106" name="矩形 105">
            <a:extLst>
              <a:ext uri="{FF2B5EF4-FFF2-40B4-BE49-F238E27FC236}">
                <a16:creationId xmlns:a16="http://schemas.microsoft.com/office/drawing/2014/main" id="{66562C2E-6938-4F5A-A541-A41FA38FBD90}"/>
              </a:ext>
            </a:extLst>
          </p:cNvPr>
          <p:cNvSpPr/>
          <p:nvPr/>
        </p:nvSpPr>
        <p:spPr>
          <a:xfrm>
            <a:off x="485421" y="3033103"/>
            <a:ext cx="5629699" cy="2640146"/>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Procedure:</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Continuously </a:t>
            </a:r>
            <a:r>
              <a:rPr lang="en-US" sz="1600" b="1" dirty="0">
                <a:latin typeface="等线" panose="02010600030101010101" pitchFamily="2" charset="-122"/>
                <a:ea typeface="等线" panose="02010600030101010101" pitchFamily="2" charset="-122"/>
              </a:rPr>
              <a:t>Sense</a:t>
            </a:r>
            <a:r>
              <a:rPr lang="en-US" sz="1600" dirty="0">
                <a:latin typeface="等线" panose="02010600030101010101" pitchFamily="2" charset="-122"/>
                <a:ea typeface="等线" panose="02010600030101010101" pitchFamily="2" charset="-122"/>
              </a:rPr>
              <a:t> state changes, such as link or port failures (down)</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When state changes exceed thresholds, devices send immediate </a:t>
            </a:r>
            <a:r>
              <a:rPr lang="en-US" sz="1600" b="1" dirty="0">
                <a:latin typeface="等线" panose="02010600030101010101" pitchFamily="2" charset="-122"/>
                <a:ea typeface="等线" panose="02010600030101010101" pitchFamily="2" charset="-122"/>
              </a:rPr>
              <a:t>Notifications</a:t>
            </a:r>
            <a:r>
              <a:rPr lang="en-US" sz="1600" dirty="0">
                <a:latin typeface="等线" panose="02010600030101010101" pitchFamily="2" charset="-122"/>
                <a:ea typeface="等线" panose="02010600030101010101" pitchFamily="2" charset="-122"/>
              </a:rPr>
              <a:t> to upstream devices.</a:t>
            </a:r>
          </a:p>
          <a:p>
            <a:pPr marL="342900" indent="-342900">
              <a:lnSpc>
                <a:spcPct val="150000"/>
              </a:lnSpc>
              <a:buFont typeface="+mj-lt"/>
              <a:buAutoNum type="arabicPeriod"/>
            </a:pPr>
            <a:r>
              <a:rPr lang="en-US" sz="1600" dirty="0">
                <a:latin typeface="等线" panose="02010600030101010101" pitchFamily="2" charset="-122"/>
                <a:ea typeface="等线" panose="02010600030101010101" pitchFamily="2" charset="-122"/>
              </a:rPr>
              <a:t>Utilize failure-</a:t>
            </a:r>
            <a:r>
              <a:rPr lang="en-US" altLang="zh-CN" sz="1600" dirty="0">
                <a:latin typeface="等线" panose="02010600030101010101" pitchFamily="2" charset="-122"/>
                <a:ea typeface="等线" panose="02010600030101010101" pitchFamily="2" charset="-122"/>
              </a:rPr>
              <a:t>specific</a:t>
            </a:r>
            <a:r>
              <a:rPr lang="en-US" sz="1600" dirty="0">
                <a:latin typeface="等线" panose="02010600030101010101" pitchFamily="2" charset="-122"/>
                <a:ea typeface="等线" panose="02010600030101010101" pitchFamily="2" charset="-122"/>
              </a:rPr>
              <a:t> information to dynamically </a:t>
            </a:r>
            <a:r>
              <a:rPr lang="en-US" sz="1600" b="1" dirty="0">
                <a:latin typeface="等线" panose="02010600030101010101" pitchFamily="2" charset="-122"/>
                <a:ea typeface="等线" panose="02010600030101010101" pitchFamily="2" charset="-122"/>
              </a:rPr>
              <a:t>adjust routing decisions </a:t>
            </a:r>
            <a:r>
              <a:rPr lang="en-US" sz="1600" dirty="0">
                <a:latin typeface="等线" panose="02010600030101010101" pitchFamily="2" charset="-122"/>
                <a:ea typeface="等线" panose="02010600030101010101" pitchFamily="2" charset="-122"/>
              </a:rPr>
              <a:t>(switching flows to healthy paths).</a:t>
            </a:r>
          </a:p>
        </p:txBody>
      </p:sp>
      <p:sp>
        <p:nvSpPr>
          <p:cNvPr id="90" name="圆角矩形 40">
            <a:extLst>
              <a:ext uri="{FF2B5EF4-FFF2-40B4-BE49-F238E27FC236}">
                <a16:creationId xmlns:a16="http://schemas.microsoft.com/office/drawing/2014/main" id="{B12C8CDB-5405-45E4-9E8E-11DBDC539C49}"/>
              </a:ext>
            </a:extLst>
          </p:cNvPr>
          <p:cNvSpPr/>
          <p:nvPr/>
        </p:nvSpPr>
        <p:spPr bwMode="auto">
          <a:xfrm>
            <a:off x="7572516" y="3899877"/>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62219F4D-F71E-408B-AC45-9441D8EB9F98}"/>
              </a:ext>
            </a:extLst>
          </p:cNvPr>
          <p:cNvSpPr/>
          <p:nvPr/>
        </p:nvSpPr>
        <p:spPr bwMode="auto">
          <a:xfrm>
            <a:off x="10756615" y="3458623"/>
            <a:ext cx="690556" cy="1477348"/>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542F5391-434F-4B35-97A1-EBB9E2113F7D}"/>
              </a:ext>
            </a:extLst>
          </p:cNvPr>
          <p:cNvSpPr/>
          <p:nvPr/>
        </p:nvSpPr>
        <p:spPr bwMode="auto">
          <a:xfrm>
            <a:off x="6482257" y="3430752"/>
            <a:ext cx="664270" cy="1505219"/>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文本框 40">
            <a:extLst>
              <a:ext uri="{FF2B5EF4-FFF2-40B4-BE49-F238E27FC236}">
                <a16:creationId xmlns:a16="http://schemas.microsoft.com/office/drawing/2014/main" id="{0BC96B49-9CDD-477E-A855-0B77E1086884}"/>
              </a:ext>
            </a:extLst>
          </p:cNvPr>
          <p:cNvSpPr txBox="1"/>
          <p:nvPr/>
        </p:nvSpPr>
        <p:spPr>
          <a:xfrm>
            <a:off x="6464423" y="3428794"/>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sender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4" name="文本框 41">
            <a:extLst>
              <a:ext uri="{FF2B5EF4-FFF2-40B4-BE49-F238E27FC236}">
                <a16:creationId xmlns:a16="http://schemas.microsoft.com/office/drawing/2014/main" id="{D072F86A-1E39-4FB2-B4B4-CA9C3E63ED06}"/>
              </a:ext>
            </a:extLst>
          </p:cNvPr>
          <p:cNvSpPr txBox="1"/>
          <p:nvPr/>
        </p:nvSpPr>
        <p:spPr>
          <a:xfrm>
            <a:off x="10735236" y="3456457"/>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receiver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5" name="圆角矩形 3">
            <a:extLst>
              <a:ext uri="{FF2B5EF4-FFF2-40B4-BE49-F238E27FC236}">
                <a16:creationId xmlns:a16="http://schemas.microsoft.com/office/drawing/2014/main" id="{62C7C201-12EB-4144-AA99-2C8866BB8F32}"/>
              </a:ext>
            </a:extLst>
          </p:cNvPr>
          <p:cNvSpPr/>
          <p:nvPr/>
        </p:nvSpPr>
        <p:spPr bwMode="auto">
          <a:xfrm>
            <a:off x="7572516" y="4001662"/>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圆角矩形 80">
            <a:extLst>
              <a:ext uri="{FF2B5EF4-FFF2-40B4-BE49-F238E27FC236}">
                <a16:creationId xmlns:a16="http://schemas.microsoft.com/office/drawing/2014/main" id="{16AD1423-043B-436A-AC66-361ABE8F9E3D}"/>
              </a:ext>
            </a:extLst>
          </p:cNvPr>
          <p:cNvSpPr/>
          <p:nvPr/>
        </p:nvSpPr>
        <p:spPr bwMode="auto">
          <a:xfrm>
            <a:off x="8689192" y="3926234"/>
            <a:ext cx="586642" cy="1157677"/>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7" name="圆角矩形 81">
            <a:extLst>
              <a:ext uri="{FF2B5EF4-FFF2-40B4-BE49-F238E27FC236}">
                <a16:creationId xmlns:a16="http://schemas.microsoft.com/office/drawing/2014/main" id="{30B601F5-64ED-4564-B126-33A74ADFAF5B}"/>
              </a:ext>
            </a:extLst>
          </p:cNvPr>
          <p:cNvSpPr/>
          <p:nvPr/>
        </p:nvSpPr>
        <p:spPr bwMode="auto">
          <a:xfrm>
            <a:off x="8689192" y="4005509"/>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lang="en-US" altLang="zh-CN" sz="800" kern="0" dirty="0">
                <a:solidFill>
                  <a:srgbClr val="000000"/>
                </a:solidFill>
                <a:latin typeface="微软雅黑" panose="020B0503020204020204" pitchFamily="34" charset="-122"/>
                <a:ea typeface="微软雅黑" panose="020B0503020204020204" pitchFamily="34" charset="-122"/>
              </a:rPr>
              <a:t>q</a:t>
            </a: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8" name="圆角矩形 82">
            <a:extLst>
              <a:ext uri="{FF2B5EF4-FFF2-40B4-BE49-F238E27FC236}">
                <a16:creationId xmlns:a16="http://schemas.microsoft.com/office/drawing/2014/main" id="{FDBC4C47-B1D3-4A3E-8B19-23A270C589DE}"/>
              </a:ext>
            </a:extLst>
          </p:cNvPr>
          <p:cNvSpPr/>
          <p:nvPr/>
        </p:nvSpPr>
        <p:spPr bwMode="auto">
          <a:xfrm>
            <a:off x="8689192" y="4276276"/>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q1</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9" name="任意多边形 54">
            <a:extLst>
              <a:ext uri="{FF2B5EF4-FFF2-40B4-BE49-F238E27FC236}">
                <a16:creationId xmlns:a16="http://schemas.microsoft.com/office/drawing/2014/main" id="{20FC68F7-F425-4E36-BD69-96CA54A004A4}"/>
              </a:ext>
            </a:extLst>
          </p:cNvPr>
          <p:cNvSpPr/>
          <p:nvPr/>
        </p:nvSpPr>
        <p:spPr bwMode="auto">
          <a:xfrm>
            <a:off x="6873525" y="5286010"/>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0" name="直接箭头连接符 99">
            <a:extLst>
              <a:ext uri="{FF2B5EF4-FFF2-40B4-BE49-F238E27FC236}">
                <a16:creationId xmlns:a16="http://schemas.microsoft.com/office/drawing/2014/main" id="{3F40B184-98A8-4AC5-A6F4-6F629EC17CA1}"/>
              </a:ext>
            </a:extLst>
          </p:cNvPr>
          <p:cNvCxnSpPr>
            <a:cxnSpLocks/>
            <a:endCxn id="95" idx="1"/>
          </p:cNvCxnSpPr>
          <p:nvPr/>
        </p:nvCxnSpPr>
        <p:spPr>
          <a:xfrm>
            <a:off x="7154871" y="4106336"/>
            <a:ext cx="417645"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1FDBDA9-7345-43FD-B217-48E8CCA25E07}"/>
              </a:ext>
            </a:extLst>
          </p:cNvPr>
          <p:cNvCxnSpPr>
            <a:cxnSpLocks/>
            <a:stCxn id="95" idx="3"/>
            <a:endCxn id="97" idx="1"/>
          </p:cNvCxnSpPr>
          <p:nvPr/>
        </p:nvCxnSpPr>
        <p:spPr>
          <a:xfrm>
            <a:off x="8159158" y="4109674"/>
            <a:ext cx="530034" cy="384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E9681F0A-797D-439A-BB7B-E37AD4B8ED14}"/>
              </a:ext>
            </a:extLst>
          </p:cNvPr>
          <p:cNvCxnSpPr>
            <a:cxnSpLocks/>
            <a:stCxn id="95" idx="3"/>
            <a:endCxn id="98" idx="1"/>
          </p:cNvCxnSpPr>
          <p:nvPr/>
        </p:nvCxnSpPr>
        <p:spPr>
          <a:xfrm>
            <a:off x="8159158" y="4109674"/>
            <a:ext cx="530034"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3" name="圆角矩形 82">
            <a:extLst>
              <a:ext uri="{FF2B5EF4-FFF2-40B4-BE49-F238E27FC236}">
                <a16:creationId xmlns:a16="http://schemas.microsoft.com/office/drawing/2014/main" id="{6F765547-019A-420D-99AB-C63520ED7681}"/>
              </a:ext>
            </a:extLst>
          </p:cNvPr>
          <p:cNvSpPr/>
          <p:nvPr/>
        </p:nvSpPr>
        <p:spPr bwMode="auto">
          <a:xfrm>
            <a:off x="8689788" y="4559813"/>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q2</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4" name="圆角矩形 82">
            <a:extLst>
              <a:ext uri="{FF2B5EF4-FFF2-40B4-BE49-F238E27FC236}">
                <a16:creationId xmlns:a16="http://schemas.microsoft.com/office/drawing/2014/main" id="{1BA86BDE-33FA-4D8E-BEDB-0674F84A7BEC}"/>
              </a:ext>
            </a:extLst>
          </p:cNvPr>
          <p:cNvSpPr/>
          <p:nvPr/>
        </p:nvSpPr>
        <p:spPr bwMode="auto">
          <a:xfrm>
            <a:off x="8688595" y="4830405"/>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q3</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5" name="直接箭头连接符 114">
            <a:extLst>
              <a:ext uri="{FF2B5EF4-FFF2-40B4-BE49-F238E27FC236}">
                <a16:creationId xmlns:a16="http://schemas.microsoft.com/office/drawing/2014/main" id="{E23E0670-829E-404C-B14D-C86E4BD5A739}"/>
              </a:ext>
            </a:extLst>
          </p:cNvPr>
          <p:cNvCxnSpPr>
            <a:cxnSpLocks/>
            <a:stCxn id="95" idx="3"/>
            <a:endCxn id="113" idx="1"/>
          </p:cNvCxnSpPr>
          <p:nvPr/>
        </p:nvCxnSpPr>
        <p:spPr>
          <a:xfrm>
            <a:off x="8159158" y="4109674"/>
            <a:ext cx="530630"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BD75F8E7-ECDA-4672-B2B2-198FDCCB8DFD}"/>
              </a:ext>
            </a:extLst>
          </p:cNvPr>
          <p:cNvCxnSpPr>
            <a:cxnSpLocks/>
            <a:stCxn id="95" idx="3"/>
            <a:endCxn id="114" idx="1"/>
          </p:cNvCxnSpPr>
          <p:nvPr/>
        </p:nvCxnSpPr>
        <p:spPr>
          <a:xfrm>
            <a:off x="8159158" y="4109674"/>
            <a:ext cx="529437"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2" name="圆角矩形 40">
            <a:extLst>
              <a:ext uri="{FF2B5EF4-FFF2-40B4-BE49-F238E27FC236}">
                <a16:creationId xmlns:a16="http://schemas.microsoft.com/office/drawing/2014/main" id="{8AD73AAD-E7DF-4469-9EFA-19EE147F1578}"/>
              </a:ext>
            </a:extLst>
          </p:cNvPr>
          <p:cNvSpPr/>
          <p:nvPr/>
        </p:nvSpPr>
        <p:spPr bwMode="auto">
          <a:xfrm>
            <a:off x="9737373" y="3936663"/>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3" name="圆角矩形 3">
            <a:extLst>
              <a:ext uri="{FF2B5EF4-FFF2-40B4-BE49-F238E27FC236}">
                <a16:creationId xmlns:a16="http://schemas.microsoft.com/office/drawing/2014/main" id="{51176FAD-05C5-4D70-8373-4C53F0111766}"/>
              </a:ext>
            </a:extLst>
          </p:cNvPr>
          <p:cNvSpPr/>
          <p:nvPr/>
        </p:nvSpPr>
        <p:spPr bwMode="auto">
          <a:xfrm>
            <a:off x="9737373" y="4001662"/>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34" name="直接箭头连接符 133">
            <a:extLst>
              <a:ext uri="{FF2B5EF4-FFF2-40B4-BE49-F238E27FC236}">
                <a16:creationId xmlns:a16="http://schemas.microsoft.com/office/drawing/2014/main" id="{97E6E8B3-42A8-432C-831F-D8250F1E9E97}"/>
              </a:ext>
            </a:extLst>
          </p:cNvPr>
          <p:cNvCxnSpPr>
            <a:cxnSpLocks/>
            <a:stCxn id="133" idx="3"/>
          </p:cNvCxnSpPr>
          <p:nvPr/>
        </p:nvCxnSpPr>
        <p:spPr>
          <a:xfrm flipV="1">
            <a:off x="10324015" y="4106336"/>
            <a:ext cx="411221"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8983A908-2A2B-46AF-BB2E-56A7C64AA8B5}"/>
              </a:ext>
            </a:extLst>
          </p:cNvPr>
          <p:cNvCxnSpPr>
            <a:cxnSpLocks/>
            <a:stCxn id="97" idx="3"/>
            <a:endCxn id="133" idx="1"/>
          </p:cNvCxnSpPr>
          <p:nvPr/>
        </p:nvCxnSpPr>
        <p:spPr>
          <a:xfrm flipV="1">
            <a:off x="9275834" y="4109674"/>
            <a:ext cx="461539" cy="3847"/>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文本框 40">
            <a:extLst>
              <a:ext uri="{FF2B5EF4-FFF2-40B4-BE49-F238E27FC236}">
                <a16:creationId xmlns:a16="http://schemas.microsoft.com/office/drawing/2014/main" id="{D722969D-DF00-49BB-A673-B3751D51C5E5}"/>
              </a:ext>
            </a:extLst>
          </p:cNvPr>
          <p:cNvSpPr txBox="1"/>
          <p:nvPr/>
        </p:nvSpPr>
        <p:spPr>
          <a:xfrm>
            <a:off x="7532686" y="5046528"/>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7" name="文本框 40">
            <a:extLst>
              <a:ext uri="{FF2B5EF4-FFF2-40B4-BE49-F238E27FC236}">
                <a16:creationId xmlns:a16="http://schemas.microsoft.com/office/drawing/2014/main" id="{61A0D396-0EE6-454A-9B23-9D87EF48549B}"/>
              </a:ext>
            </a:extLst>
          </p:cNvPr>
          <p:cNvSpPr txBox="1"/>
          <p:nvPr/>
        </p:nvSpPr>
        <p:spPr>
          <a:xfrm>
            <a:off x="8633930" y="5055820"/>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spine </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8" name="文本框 40">
            <a:extLst>
              <a:ext uri="{FF2B5EF4-FFF2-40B4-BE49-F238E27FC236}">
                <a16:creationId xmlns:a16="http://schemas.microsoft.com/office/drawing/2014/main" id="{6333B15D-DC45-4CC4-A5B6-0ADE41DA79E7}"/>
              </a:ext>
            </a:extLst>
          </p:cNvPr>
          <p:cNvSpPr txBox="1"/>
          <p:nvPr/>
        </p:nvSpPr>
        <p:spPr>
          <a:xfrm>
            <a:off x="9709261" y="5063370"/>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cxnSp>
        <p:nvCxnSpPr>
          <p:cNvPr id="139" name="直接箭头连接符 138">
            <a:extLst>
              <a:ext uri="{FF2B5EF4-FFF2-40B4-BE49-F238E27FC236}">
                <a16:creationId xmlns:a16="http://schemas.microsoft.com/office/drawing/2014/main" id="{D1B662C5-E07E-4052-A362-4F71C7721540}"/>
              </a:ext>
            </a:extLst>
          </p:cNvPr>
          <p:cNvCxnSpPr>
            <a:cxnSpLocks/>
            <a:stCxn id="98" idx="3"/>
            <a:endCxn id="133" idx="1"/>
          </p:cNvCxnSpPr>
          <p:nvPr/>
        </p:nvCxnSpPr>
        <p:spPr>
          <a:xfrm flipV="1">
            <a:off x="9275834" y="4109674"/>
            <a:ext cx="461539"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B7CAD513-F404-435A-8B5B-325E4AA2857C}"/>
              </a:ext>
            </a:extLst>
          </p:cNvPr>
          <p:cNvCxnSpPr>
            <a:cxnSpLocks/>
            <a:stCxn id="113" idx="3"/>
            <a:endCxn id="133" idx="1"/>
          </p:cNvCxnSpPr>
          <p:nvPr/>
        </p:nvCxnSpPr>
        <p:spPr>
          <a:xfrm flipV="1">
            <a:off x="9276430" y="4109674"/>
            <a:ext cx="460943"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E52CB305-56FE-49A7-BAC1-F087C9A606EA}"/>
              </a:ext>
            </a:extLst>
          </p:cNvPr>
          <p:cNvCxnSpPr>
            <a:cxnSpLocks/>
            <a:stCxn id="114" idx="3"/>
            <a:endCxn id="133" idx="1"/>
          </p:cNvCxnSpPr>
          <p:nvPr/>
        </p:nvCxnSpPr>
        <p:spPr>
          <a:xfrm flipV="1">
            <a:off x="9275237" y="4109674"/>
            <a:ext cx="462136"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2" name="爆炸形: 8 pt  141">
            <a:extLst>
              <a:ext uri="{FF2B5EF4-FFF2-40B4-BE49-F238E27FC236}">
                <a16:creationId xmlns:a16="http://schemas.microsoft.com/office/drawing/2014/main" id="{AD661791-6386-429E-A145-BEE8E1FB36A9}"/>
              </a:ext>
            </a:extLst>
          </p:cNvPr>
          <p:cNvSpPr/>
          <p:nvPr/>
        </p:nvSpPr>
        <p:spPr>
          <a:xfrm>
            <a:off x="9347618" y="4015859"/>
            <a:ext cx="165057" cy="19532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49" name="文本框 148">
            <a:extLst>
              <a:ext uri="{FF2B5EF4-FFF2-40B4-BE49-F238E27FC236}">
                <a16:creationId xmlns:a16="http://schemas.microsoft.com/office/drawing/2014/main" id="{278848DE-9EE6-4BAA-831F-18DA96AA620C}"/>
              </a:ext>
            </a:extLst>
          </p:cNvPr>
          <p:cNvSpPr txBox="1"/>
          <p:nvPr/>
        </p:nvSpPr>
        <p:spPr>
          <a:xfrm>
            <a:off x="8904727" y="3646548"/>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a:t>
            </a:r>
            <a:r>
              <a:rPr lang="en-US" altLang="zh-CN" sz="1100" dirty="0">
                <a:latin typeface="微软雅黑" panose="020B0503020204020204" pitchFamily="34" charset="-122"/>
                <a:ea typeface="微软雅黑" panose="020B0503020204020204" pitchFamily="34" charset="-122"/>
              </a:rPr>
              <a:t>Sense</a:t>
            </a:r>
            <a:endParaRPr lang="en-US" sz="1100" dirty="0">
              <a:latin typeface="微软雅黑" panose="020B0503020204020204" pitchFamily="34" charset="-122"/>
              <a:ea typeface="微软雅黑" panose="020B0503020204020204" pitchFamily="34" charset="-122"/>
            </a:endParaRPr>
          </a:p>
        </p:txBody>
      </p:sp>
      <p:sp>
        <p:nvSpPr>
          <p:cNvPr id="150" name="文本框 149">
            <a:extLst>
              <a:ext uri="{FF2B5EF4-FFF2-40B4-BE49-F238E27FC236}">
                <a16:creationId xmlns:a16="http://schemas.microsoft.com/office/drawing/2014/main" id="{DF4CC727-204C-4812-AFC6-A0C90A07BE4F}"/>
              </a:ext>
            </a:extLst>
          </p:cNvPr>
          <p:cNvSpPr txBox="1"/>
          <p:nvPr/>
        </p:nvSpPr>
        <p:spPr>
          <a:xfrm>
            <a:off x="7295173" y="3640035"/>
            <a:ext cx="744114"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3. Route</a:t>
            </a:r>
          </a:p>
        </p:txBody>
      </p:sp>
      <p:sp>
        <p:nvSpPr>
          <p:cNvPr id="151" name="任意多边形: 形状 150">
            <a:extLst>
              <a:ext uri="{FF2B5EF4-FFF2-40B4-BE49-F238E27FC236}">
                <a16:creationId xmlns:a16="http://schemas.microsoft.com/office/drawing/2014/main" id="{06FBCDA9-81F6-4D82-87E5-4992F28FE7FB}"/>
              </a:ext>
            </a:extLst>
          </p:cNvPr>
          <p:cNvSpPr/>
          <p:nvPr/>
        </p:nvSpPr>
        <p:spPr>
          <a:xfrm>
            <a:off x="7847328" y="3547461"/>
            <a:ext cx="1147863" cy="317792"/>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54" name="文本框 153">
            <a:extLst>
              <a:ext uri="{FF2B5EF4-FFF2-40B4-BE49-F238E27FC236}">
                <a16:creationId xmlns:a16="http://schemas.microsoft.com/office/drawing/2014/main" id="{01E80AA8-C6D3-47F5-9ED5-5584AAABB69B}"/>
              </a:ext>
            </a:extLst>
          </p:cNvPr>
          <p:cNvSpPr txBox="1"/>
          <p:nvPr/>
        </p:nvSpPr>
        <p:spPr>
          <a:xfrm>
            <a:off x="8046362" y="3209869"/>
            <a:ext cx="763351"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2. Notify</a:t>
            </a:r>
          </a:p>
        </p:txBody>
      </p:sp>
    </p:spTree>
    <p:extLst>
      <p:ext uri="{BB962C8B-B14F-4D97-AF65-F5344CB8AC3E}">
        <p14:creationId xmlns:p14="http://schemas.microsoft.com/office/powerpoint/2010/main" val="1767801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a:extLst>
              <a:ext uri="{FF2B5EF4-FFF2-40B4-BE49-F238E27FC236}">
                <a16:creationId xmlns:a16="http://schemas.microsoft.com/office/drawing/2014/main" id="{EADBD93D-6F77-4EC2-86A6-1A0D58D9B663}"/>
              </a:ext>
            </a:extLst>
          </p:cNvPr>
          <p:cNvSpPr/>
          <p:nvPr/>
        </p:nvSpPr>
        <p:spPr>
          <a:xfrm>
            <a:off x="584886" y="330425"/>
            <a:ext cx="9879665" cy="523220"/>
          </a:xfrm>
          <a:prstGeom prst="rect">
            <a:avLst/>
          </a:prstGeom>
        </p:spPr>
        <p:txBody>
          <a:bodyPr wrap="square">
            <a:spAutoFit/>
          </a:bodyPr>
          <a:lstStyle/>
          <a:p>
            <a:r>
              <a:rPr lang="en-US" altLang="zh-CN" sz="2800" b="1" dirty="0">
                <a:latin typeface="等线" panose="02010600030101010101" pitchFamily="2" charset="-122"/>
                <a:ea typeface="等线" panose="02010600030101010101" pitchFamily="2" charset="-122"/>
                <a:cs typeface="+mj-cs"/>
              </a:rPr>
              <a:t>Use Case 2: Congestion Awareness for Load Balancing</a:t>
            </a:r>
            <a:endParaRPr lang="en-US" sz="2800" b="1" dirty="0">
              <a:latin typeface="等线" panose="02010600030101010101" pitchFamily="2" charset="-122"/>
              <a:ea typeface="等线" panose="02010600030101010101" pitchFamily="2" charset="-122"/>
              <a:cs typeface="+mj-cs"/>
            </a:endParaRPr>
          </a:p>
        </p:txBody>
      </p:sp>
      <p:sp>
        <p:nvSpPr>
          <p:cNvPr id="104" name="矩形 103">
            <a:extLst>
              <a:ext uri="{FF2B5EF4-FFF2-40B4-BE49-F238E27FC236}">
                <a16:creationId xmlns:a16="http://schemas.microsoft.com/office/drawing/2014/main" id="{70B78DFC-DE6E-4C7E-9960-32B2DE50EF44}"/>
              </a:ext>
            </a:extLst>
          </p:cNvPr>
          <p:cNvSpPr/>
          <p:nvPr/>
        </p:nvSpPr>
        <p:spPr>
          <a:xfrm>
            <a:off x="529906" y="1018538"/>
            <a:ext cx="11420271" cy="1526187"/>
          </a:xfrm>
          <a:prstGeom prst="rect">
            <a:avLst/>
          </a:prstGeom>
        </p:spPr>
        <p:txBody>
          <a:bodyPr wrap="square">
            <a:spAutoFit/>
          </a:bodyPr>
          <a:lstStyle/>
          <a:p>
            <a:pPr>
              <a:lnSpc>
                <a:spcPct val="150000"/>
              </a:lnSpc>
            </a:pPr>
            <a:r>
              <a:rPr lang="en-US" altLang="zh-CN" sz="1600" b="1" dirty="0">
                <a:latin typeface="等线" panose="02010600030101010101" pitchFamily="2" charset="-122"/>
                <a:ea typeface="等线" panose="02010600030101010101" pitchFamily="2" charset="-122"/>
              </a:rPr>
              <a:t>UC</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The high volume and simultaneous point-to-point communications can easily cause congestion. While network devices can quickly detect congestion using various existing technologies</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(e.g., CSIG/INT/IOAM), there is a lack of standardized methods to notify the ingress/source, allowing subsequent traffic to avoid congested points and leverage the multipath capability of networks to alleviate congestion.</a:t>
            </a:r>
          </a:p>
        </p:txBody>
      </p:sp>
      <p:sp>
        <p:nvSpPr>
          <p:cNvPr id="106" name="矩形 105">
            <a:extLst>
              <a:ext uri="{FF2B5EF4-FFF2-40B4-BE49-F238E27FC236}">
                <a16:creationId xmlns:a16="http://schemas.microsoft.com/office/drawing/2014/main" id="{66562C2E-6938-4F5A-A541-A41FA38FBD90}"/>
              </a:ext>
            </a:extLst>
          </p:cNvPr>
          <p:cNvSpPr/>
          <p:nvPr/>
        </p:nvSpPr>
        <p:spPr>
          <a:xfrm>
            <a:off x="535914" y="2802371"/>
            <a:ext cx="5808784" cy="3372846"/>
          </a:xfrm>
          <a:prstGeom prst="rect">
            <a:avLst/>
          </a:prstGeom>
        </p:spPr>
        <p:txBody>
          <a:bodyPr wrap="square">
            <a:spAutoFit/>
          </a:bodyPr>
          <a:lstStyle/>
          <a:p>
            <a:pPr>
              <a:lnSpc>
                <a:spcPct val="150000"/>
              </a:lnSpc>
            </a:pPr>
            <a:r>
              <a:rPr lang="en-US" sz="1600" b="1" dirty="0">
                <a:latin typeface="等线" panose="02010600030101010101" pitchFamily="2" charset="-122"/>
                <a:ea typeface="等线" panose="02010600030101010101" pitchFamily="2" charset="-122"/>
              </a:rPr>
              <a:t>Procedure</a:t>
            </a:r>
            <a:r>
              <a:rPr lang="zh-CN" altLang="en-US" sz="1600" b="1" dirty="0">
                <a:latin typeface="等线" panose="02010600030101010101" pitchFamily="2" charset="-122"/>
                <a:ea typeface="等线" panose="02010600030101010101" pitchFamily="2" charset="-122"/>
              </a:rPr>
              <a:t>：</a:t>
            </a:r>
            <a:endParaRPr lang="en-US" sz="1600" b="1" dirty="0">
              <a:latin typeface="等线" panose="02010600030101010101" pitchFamily="2" charset="-122"/>
              <a:ea typeface="等线" panose="02010600030101010101" pitchFamily="2" charset="-122"/>
            </a:endParaRPr>
          </a:p>
          <a:p>
            <a:pPr>
              <a:lnSpc>
                <a:spcPct val="150000"/>
              </a:lnSpc>
            </a:pPr>
            <a:r>
              <a:rPr lang="en-US" sz="1600" dirty="0">
                <a:latin typeface="等线" panose="02010600030101010101" pitchFamily="2" charset="-122"/>
                <a:ea typeface="等线" panose="02010600030101010101" pitchFamily="2" charset="-122"/>
              </a:rPr>
              <a:t>1.  </a:t>
            </a:r>
            <a:r>
              <a:rPr lang="en-US" sz="1600" b="1" dirty="0">
                <a:latin typeface="等线" panose="02010600030101010101" pitchFamily="2" charset="-122"/>
                <a:ea typeface="等线" panose="02010600030101010101" pitchFamily="2" charset="-122"/>
              </a:rPr>
              <a:t>Sens</a:t>
            </a:r>
            <a:r>
              <a:rPr lang="en-US" altLang="zh-CN" sz="1600" b="1" dirty="0">
                <a:latin typeface="等线" panose="02010600030101010101" pitchFamily="2" charset="-122"/>
                <a:ea typeface="等线" panose="02010600030101010101" pitchFamily="2" charset="-122"/>
              </a:rPr>
              <a:t>e</a:t>
            </a:r>
            <a:r>
              <a:rPr lang="en-US" sz="1600" dirty="0">
                <a:latin typeface="等线" panose="02010600030101010101" pitchFamily="2" charset="-122"/>
                <a:ea typeface="等线" panose="02010600030101010101" pitchFamily="2" charset="-122"/>
              </a:rPr>
              <a:t> congestion information: Continuously gather congestion data (e.g., </a:t>
            </a:r>
            <a:r>
              <a:rPr lang="en-US" altLang="zh-CN" sz="1600" dirty="0">
                <a:latin typeface="等线" panose="02010600030101010101" pitchFamily="2" charset="-122"/>
                <a:ea typeface="等线" panose="02010600030101010101" pitchFamily="2" charset="-122"/>
              </a:rPr>
              <a:t>IOAM,</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CSIG)</a:t>
            </a:r>
            <a:endParaRPr lang="en-US" sz="1600" dirty="0">
              <a:latin typeface="等线" panose="02010600030101010101" pitchFamily="2" charset="-122"/>
              <a:ea typeface="等线" panose="02010600030101010101" pitchFamily="2" charset="-122"/>
            </a:endParaRPr>
          </a:p>
          <a:p>
            <a:pPr>
              <a:lnSpc>
                <a:spcPct val="150000"/>
              </a:lnSpc>
            </a:pPr>
            <a:r>
              <a:rPr lang="en-US" sz="1600" dirty="0">
                <a:latin typeface="等线" panose="02010600030101010101" pitchFamily="2" charset="-122"/>
                <a:ea typeface="等线" panose="02010600030101010101" pitchFamily="2" charset="-122"/>
              </a:rPr>
              <a:t>2.  Immediate </a:t>
            </a:r>
            <a:r>
              <a:rPr lang="en-US" sz="1600" b="1" dirty="0">
                <a:latin typeface="等线" panose="02010600030101010101" pitchFamily="2" charset="-122"/>
                <a:ea typeface="等线" panose="02010600030101010101" pitchFamily="2" charset="-122"/>
              </a:rPr>
              <a:t>notification</a:t>
            </a:r>
            <a:r>
              <a:rPr lang="en-US" sz="1600" dirty="0">
                <a:latin typeface="等线" panose="02010600030101010101" pitchFamily="2" charset="-122"/>
                <a:ea typeface="等线" panose="02010600030101010101" pitchFamily="2" charset="-122"/>
              </a:rPr>
              <a:t> right after sensing congestion: Quickly notify upstream network devices or source nodes to react to the congestion.</a:t>
            </a:r>
          </a:p>
          <a:p>
            <a:pPr>
              <a:lnSpc>
                <a:spcPct val="150000"/>
              </a:lnSpc>
            </a:pPr>
            <a:r>
              <a:rPr lang="en-US" sz="1600" dirty="0">
                <a:latin typeface="等线" panose="02010600030101010101" pitchFamily="2" charset="-122"/>
                <a:ea typeface="等线" panose="02010600030101010101" pitchFamily="2" charset="-122"/>
              </a:rPr>
              <a:t>3. Upstream devices or source nodes promptly </a:t>
            </a:r>
            <a:r>
              <a:rPr lang="en-US" sz="1600" b="1" dirty="0">
                <a:latin typeface="等线" panose="02010600030101010101" pitchFamily="2" charset="-122"/>
                <a:ea typeface="等线" panose="02010600030101010101" pitchFamily="2" charset="-122"/>
              </a:rPr>
              <a:t>reroute </a:t>
            </a:r>
            <a:r>
              <a:rPr lang="en-US" sz="1600" dirty="0">
                <a:latin typeface="等线" panose="02010600030101010101" pitchFamily="2" charset="-122"/>
                <a:ea typeface="等线" panose="02010600030101010101" pitchFamily="2" charset="-122"/>
              </a:rPr>
              <a:t>(switch the flows to alternate paths to avoid congested points or apply proactive rate limiting).</a:t>
            </a:r>
          </a:p>
        </p:txBody>
      </p:sp>
      <p:sp>
        <p:nvSpPr>
          <p:cNvPr id="90" name="圆角矩形 40">
            <a:extLst>
              <a:ext uri="{FF2B5EF4-FFF2-40B4-BE49-F238E27FC236}">
                <a16:creationId xmlns:a16="http://schemas.microsoft.com/office/drawing/2014/main" id="{B12C8CDB-5405-45E4-9E8E-11DBDC539C49}"/>
              </a:ext>
            </a:extLst>
          </p:cNvPr>
          <p:cNvSpPr/>
          <p:nvPr/>
        </p:nvSpPr>
        <p:spPr bwMode="auto">
          <a:xfrm>
            <a:off x="7871688" y="3896371"/>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62219F4D-F71E-408B-AC45-9441D8EB9F98}"/>
              </a:ext>
            </a:extLst>
          </p:cNvPr>
          <p:cNvSpPr/>
          <p:nvPr/>
        </p:nvSpPr>
        <p:spPr bwMode="auto">
          <a:xfrm>
            <a:off x="11055787" y="3455117"/>
            <a:ext cx="690556" cy="1477348"/>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542F5391-434F-4B35-97A1-EBB9E2113F7D}"/>
              </a:ext>
            </a:extLst>
          </p:cNvPr>
          <p:cNvSpPr/>
          <p:nvPr/>
        </p:nvSpPr>
        <p:spPr bwMode="auto">
          <a:xfrm>
            <a:off x="6781429" y="3427246"/>
            <a:ext cx="664270" cy="1505219"/>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文本框 40">
            <a:extLst>
              <a:ext uri="{FF2B5EF4-FFF2-40B4-BE49-F238E27FC236}">
                <a16:creationId xmlns:a16="http://schemas.microsoft.com/office/drawing/2014/main" id="{0BC96B49-9CDD-477E-A855-0B77E1086884}"/>
              </a:ext>
            </a:extLst>
          </p:cNvPr>
          <p:cNvSpPr txBox="1"/>
          <p:nvPr/>
        </p:nvSpPr>
        <p:spPr>
          <a:xfrm>
            <a:off x="6763595" y="342528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sender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4" name="文本框 41">
            <a:extLst>
              <a:ext uri="{FF2B5EF4-FFF2-40B4-BE49-F238E27FC236}">
                <a16:creationId xmlns:a16="http://schemas.microsoft.com/office/drawing/2014/main" id="{D072F86A-1E39-4FB2-B4B4-CA9C3E63ED06}"/>
              </a:ext>
            </a:extLst>
          </p:cNvPr>
          <p:cNvSpPr txBox="1"/>
          <p:nvPr/>
        </p:nvSpPr>
        <p:spPr>
          <a:xfrm>
            <a:off x="11034408" y="3452951"/>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200" dirty="0">
                <a:solidFill>
                  <a:srgbClr val="000000"/>
                </a:solidFill>
                <a:latin typeface="微软雅黑" panose="020B0503020204020204" pitchFamily="34" charset="-122"/>
                <a:ea typeface="微软雅黑" panose="020B0503020204020204" pitchFamily="34" charset="-122"/>
              </a:rPr>
              <a:t>receiver</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95" name="圆角矩形 3">
            <a:extLst>
              <a:ext uri="{FF2B5EF4-FFF2-40B4-BE49-F238E27FC236}">
                <a16:creationId xmlns:a16="http://schemas.microsoft.com/office/drawing/2014/main" id="{62C7C201-12EB-4144-AA99-2C8866BB8F32}"/>
              </a:ext>
            </a:extLst>
          </p:cNvPr>
          <p:cNvSpPr/>
          <p:nvPr/>
        </p:nvSpPr>
        <p:spPr bwMode="auto">
          <a:xfrm>
            <a:off x="7871688" y="3998156"/>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圆角矩形 80">
            <a:extLst>
              <a:ext uri="{FF2B5EF4-FFF2-40B4-BE49-F238E27FC236}">
                <a16:creationId xmlns:a16="http://schemas.microsoft.com/office/drawing/2014/main" id="{16AD1423-043B-436A-AC66-361ABE8F9E3D}"/>
              </a:ext>
            </a:extLst>
          </p:cNvPr>
          <p:cNvSpPr/>
          <p:nvPr/>
        </p:nvSpPr>
        <p:spPr bwMode="auto">
          <a:xfrm>
            <a:off x="8988364" y="3922728"/>
            <a:ext cx="586642" cy="1157677"/>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7" name="圆角矩形 81">
            <a:extLst>
              <a:ext uri="{FF2B5EF4-FFF2-40B4-BE49-F238E27FC236}">
                <a16:creationId xmlns:a16="http://schemas.microsoft.com/office/drawing/2014/main" id="{30B601F5-64ED-4564-B126-33A74ADFAF5B}"/>
              </a:ext>
            </a:extLst>
          </p:cNvPr>
          <p:cNvSpPr/>
          <p:nvPr/>
        </p:nvSpPr>
        <p:spPr bwMode="auto">
          <a:xfrm>
            <a:off x="8988364" y="4002003"/>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8" name="圆角矩形 82">
            <a:extLst>
              <a:ext uri="{FF2B5EF4-FFF2-40B4-BE49-F238E27FC236}">
                <a16:creationId xmlns:a16="http://schemas.microsoft.com/office/drawing/2014/main" id="{FDBC4C47-B1D3-4A3E-8B19-23A270C589DE}"/>
              </a:ext>
            </a:extLst>
          </p:cNvPr>
          <p:cNvSpPr/>
          <p:nvPr/>
        </p:nvSpPr>
        <p:spPr bwMode="auto">
          <a:xfrm>
            <a:off x="8988364" y="4272770"/>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q1</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9" name="任意多边形 54">
            <a:extLst>
              <a:ext uri="{FF2B5EF4-FFF2-40B4-BE49-F238E27FC236}">
                <a16:creationId xmlns:a16="http://schemas.microsoft.com/office/drawing/2014/main" id="{20FC68F7-F425-4E36-BD69-96CA54A004A4}"/>
              </a:ext>
            </a:extLst>
          </p:cNvPr>
          <p:cNvSpPr/>
          <p:nvPr/>
        </p:nvSpPr>
        <p:spPr bwMode="auto">
          <a:xfrm>
            <a:off x="7172697" y="5282504"/>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0" name="直接箭头连接符 99">
            <a:extLst>
              <a:ext uri="{FF2B5EF4-FFF2-40B4-BE49-F238E27FC236}">
                <a16:creationId xmlns:a16="http://schemas.microsoft.com/office/drawing/2014/main" id="{3F40B184-98A8-4AC5-A6F4-6F629EC17CA1}"/>
              </a:ext>
            </a:extLst>
          </p:cNvPr>
          <p:cNvCxnSpPr>
            <a:cxnSpLocks/>
            <a:endCxn id="95" idx="1"/>
          </p:cNvCxnSpPr>
          <p:nvPr/>
        </p:nvCxnSpPr>
        <p:spPr>
          <a:xfrm>
            <a:off x="7454043" y="4102830"/>
            <a:ext cx="417645"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C1FDBDA9-7345-43FD-B217-48E8CCA25E07}"/>
              </a:ext>
            </a:extLst>
          </p:cNvPr>
          <p:cNvCxnSpPr>
            <a:cxnSpLocks/>
            <a:stCxn id="95" idx="3"/>
            <a:endCxn id="97" idx="1"/>
          </p:cNvCxnSpPr>
          <p:nvPr/>
        </p:nvCxnSpPr>
        <p:spPr>
          <a:xfrm>
            <a:off x="8458330" y="4106168"/>
            <a:ext cx="530034" cy="3847"/>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E9681F0A-797D-439A-BB7B-E37AD4B8ED14}"/>
              </a:ext>
            </a:extLst>
          </p:cNvPr>
          <p:cNvCxnSpPr>
            <a:cxnSpLocks/>
            <a:stCxn id="95" idx="3"/>
            <a:endCxn id="98" idx="1"/>
          </p:cNvCxnSpPr>
          <p:nvPr/>
        </p:nvCxnSpPr>
        <p:spPr>
          <a:xfrm>
            <a:off x="8458330" y="4106168"/>
            <a:ext cx="530034"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3" name="圆角矩形 82">
            <a:extLst>
              <a:ext uri="{FF2B5EF4-FFF2-40B4-BE49-F238E27FC236}">
                <a16:creationId xmlns:a16="http://schemas.microsoft.com/office/drawing/2014/main" id="{6F765547-019A-420D-99AB-C63520ED7681}"/>
              </a:ext>
            </a:extLst>
          </p:cNvPr>
          <p:cNvSpPr/>
          <p:nvPr/>
        </p:nvSpPr>
        <p:spPr bwMode="auto">
          <a:xfrm>
            <a:off x="8988960" y="4556307"/>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q2</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4" name="圆角矩形 82">
            <a:extLst>
              <a:ext uri="{FF2B5EF4-FFF2-40B4-BE49-F238E27FC236}">
                <a16:creationId xmlns:a16="http://schemas.microsoft.com/office/drawing/2014/main" id="{1BA86BDE-33FA-4D8E-BEDB-0674F84A7BEC}"/>
              </a:ext>
            </a:extLst>
          </p:cNvPr>
          <p:cNvSpPr/>
          <p:nvPr/>
        </p:nvSpPr>
        <p:spPr bwMode="auto">
          <a:xfrm>
            <a:off x="8987767" y="4826899"/>
            <a:ext cx="586642" cy="216024"/>
          </a:xfrm>
          <a:prstGeom prst="roundRect">
            <a:avLst/>
          </a:prstGeom>
          <a:solidFill>
            <a:schemeClr val="accent4">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q3</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5" name="直接箭头连接符 114">
            <a:extLst>
              <a:ext uri="{FF2B5EF4-FFF2-40B4-BE49-F238E27FC236}">
                <a16:creationId xmlns:a16="http://schemas.microsoft.com/office/drawing/2014/main" id="{E23E0670-829E-404C-B14D-C86E4BD5A739}"/>
              </a:ext>
            </a:extLst>
          </p:cNvPr>
          <p:cNvCxnSpPr>
            <a:cxnSpLocks/>
            <a:stCxn id="95" idx="3"/>
            <a:endCxn id="113" idx="1"/>
          </p:cNvCxnSpPr>
          <p:nvPr/>
        </p:nvCxnSpPr>
        <p:spPr>
          <a:xfrm>
            <a:off x="8458330" y="4106168"/>
            <a:ext cx="530630"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BD75F8E7-ECDA-4672-B2B2-198FDCCB8DFD}"/>
              </a:ext>
            </a:extLst>
          </p:cNvPr>
          <p:cNvCxnSpPr>
            <a:cxnSpLocks/>
            <a:stCxn id="95" idx="3"/>
            <a:endCxn id="114" idx="1"/>
          </p:cNvCxnSpPr>
          <p:nvPr/>
        </p:nvCxnSpPr>
        <p:spPr>
          <a:xfrm>
            <a:off x="8458330" y="4106168"/>
            <a:ext cx="529437"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2" name="圆角矩形 40">
            <a:extLst>
              <a:ext uri="{FF2B5EF4-FFF2-40B4-BE49-F238E27FC236}">
                <a16:creationId xmlns:a16="http://schemas.microsoft.com/office/drawing/2014/main" id="{8AD73AAD-E7DF-4469-9EFA-19EE147F1578}"/>
              </a:ext>
            </a:extLst>
          </p:cNvPr>
          <p:cNvSpPr/>
          <p:nvPr/>
        </p:nvSpPr>
        <p:spPr bwMode="auto">
          <a:xfrm>
            <a:off x="10036545" y="3933157"/>
            <a:ext cx="586642" cy="1157400"/>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3" name="圆角矩形 3">
            <a:extLst>
              <a:ext uri="{FF2B5EF4-FFF2-40B4-BE49-F238E27FC236}">
                <a16:creationId xmlns:a16="http://schemas.microsoft.com/office/drawing/2014/main" id="{51176FAD-05C5-4D70-8373-4C53F0111766}"/>
              </a:ext>
            </a:extLst>
          </p:cNvPr>
          <p:cNvSpPr/>
          <p:nvPr/>
        </p:nvSpPr>
        <p:spPr bwMode="auto">
          <a:xfrm>
            <a:off x="10036545" y="3998156"/>
            <a:ext cx="586642" cy="216024"/>
          </a:xfrm>
          <a:prstGeom prst="roundRect">
            <a:avLst/>
          </a:prstGeom>
          <a:solidFill>
            <a:srgbClr val="FFCC66">
              <a:lumMod val="40000"/>
              <a:lumOff val="60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base" latinLnBrk="0" hangingPunct="1">
              <a:lnSpc>
                <a:spcPct val="100000"/>
              </a:lnSpc>
              <a:spcBef>
                <a:spcPct val="0"/>
              </a:spcBef>
              <a:spcAft>
                <a:spcPct val="0"/>
              </a:spcAft>
              <a:buClr>
                <a:srgbClr val="CC9900"/>
              </a:buClr>
              <a:buSzTx/>
              <a:buFontTx/>
              <a:buNone/>
              <a:tabLst/>
              <a:defRPr/>
            </a:pP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w0</a:t>
            </a:r>
            <a:endPar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34" name="直接箭头连接符 133">
            <a:extLst>
              <a:ext uri="{FF2B5EF4-FFF2-40B4-BE49-F238E27FC236}">
                <a16:creationId xmlns:a16="http://schemas.microsoft.com/office/drawing/2014/main" id="{97E6E8B3-42A8-432C-831F-D8250F1E9E97}"/>
              </a:ext>
            </a:extLst>
          </p:cNvPr>
          <p:cNvCxnSpPr>
            <a:cxnSpLocks/>
            <a:stCxn id="133" idx="3"/>
          </p:cNvCxnSpPr>
          <p:nvPr/>
        </p:nvCxnSpPr>
        <p:spPr>
          <a:xfrm flipV="1">
            <a:off x="10623187" y="4102830"/>
            <a:ext cx="411221" cy="333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8983A908-2A2B-46AF-BB2E-56A7C64AA8B5}"/>
              </a:ext>
            </a:extLst>
          </p:cNvPr>
          <p:cNvCxnSpPr>
            <a:cxnSpLocks/>
            <a:stCxn id="97" idx="3"/>
            <a:endCxn id="133" idx="1"/>
          </p:cNvCxnSpPr>
          <p:nvPr/>
        </p:nvCxnSpPr>
        <p:spPr>
          <a:xfrm flipV="1">
            <a:off x="9575006" y="4106168"/>
            <a:ext cx="461539" cy="3847"/>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文本框 40">
            <a:extLst>
              <a:ext uri="{FF2B5EF4-FFF2-40B4-BE49-F238E27FC236}">
                <a16:creationId xmlns:a16="http://schemas.microsoft.com/office/drawing/2014/main" id="{D722969D-DF00-49BB-A673-B3751D51C5E5}"/>
              </a:ext>
            </a:extLst>
          </p:cNvPr>
          <p:cNvSpPr txBox="1"/>
          <p:nvPr/>
        </p:nvSpPr>
        <p:spPr>
          <a:xfrm>
            <a:off x="7831858" y="5043022"/>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7" name="文本框 40">
            <a:extLst>
              <a:ext uri="{FF2B5EF4-FFF2-40B4-BE49-F238E27FC236}">
                <a16:creationId xmlns:a16="http://schemas.microsoft.com/office/drawing/2014/main" id="{61A0D396-0EE6-454A-9B23-9D87EF48549B}"/>
              </a:ext>
            </a:extLst>
          </p:cNvPr>
          <p:cNvSpPr txBox="1"/>
          <p:nvPr/>
        </p:nvSpPr>
        <p:spPr>
          <a:xfrm>
            <a:off x="8973024" y="5037071"/>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spine </a:t>
            </a:r>
            <a:endParaRPr lang="zh-CN" altLang="en-US" sz="1400" dirty="0">
              <a:solidFill>
                <a:srgbClr val="000000"/>
              </a:solidFill>
              <a:latin typeface="微软雅黑" panose="020B0503020204020204" pitchFamily="34" charset="-122"/>
              <a:ea typeface="微软雅黑" panose="020B0503020204020204" pitchFamily="34" charset="-122"/>
            </a:endParaRPr>
          </a:p>
        </p:txBody>
      </p:sp>
      <p:sp>
        <p:nvSpPr>
          <p:cNvPr id="138" name="文本框 40">
            <a:extLst>
              <a:ext uri="{FF2B5EF4-FFF2-40B4-BE49-F238E27FC236}">
                <a16:creationId xmlns:a16="http://schemas.microsoft.com/office/drawing/2014/main" id="{6333B15D-DC45-4CC4-A5B6-0ADE41DA79E7}"/>
              </a:ext>
            </a:extLst>
          </p:cNvPr>
          <p:cNvSpPr txBox="1"/>
          <p:nvPr/>
        </p:nvSpPr>
        <p:spPr>
          <a:xfrm>
            <a:off x="10008433" y="5059864"/>
            <a:ext cx="700259"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400" dirty="0">
                <a:solidFill>
                  <a:srgbClr val="000000"/>
                </a:solidFill>
                <a:latin typeface="微软雅黑" panose="020B0503020204020204" pitchFamily="34" charset="-122"/>
                <a:ea typeface="微软雅黑" panose="020B0503020204020204" pitchFamily="34" charset="-122"/>
              </a:rPr>
              <a:t>  leaf</a:t>
            </a:r>
            <a:endParaRPr lang="zh-CN" altLang="en-US" sz="1400" dirty="0">
              <a:solidFill>
                <a:srgbClr val="000000"/>
              </a:solidFill>
              <a:latin typeface="微软雅黑" panose="020B0503020204020204" pitchFamily="34" charset="-122"/>
              <a:ea typeface="微软雅黑" panose="020B0503020204020204" pitchFamily="34" charset="-122"/>
            </a:endParaRPr>
          </a:p>
        </p:txBody>
      </p:sp>
      <p:cxnSp>
        <p:nvCxnSpPr>
          <p:cNvPr id="139" name="直接箭头连接符 138">
            <a:extLst>
              <a:ext uri="{FF2B5EF4-FFF2-40B4-BE49-F238E27FC236}">
                <a16:creationId xmlns:a16="http://schemas.microsoft.com/office/drawing/2014/main" id="{D1B662C5-E07E-4052-A362-4F71C7721540}"/>
              </a:ext>
            </a:extLst>
          </p:cNvPr>
          <p:cNvCxnSpPr>
            <a:cxnSpLocks/>
            <a:stCxn id="98" idx="3"/>
            <a:endCxn id="133" idx="1"/>
          </p:cNvCxnSpPr>
          <p:nvPr/>
        </p:nvCxnSpPr>
        <p:spPr>
          <a:xfrm flipV="1">
            <a:off x="9575006" y="4106168"/>
            <a:ext cx="461539" cy="2746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B7CAD513-F404-435A-8B5B-325E4AA2857C}"/>
              </a:ext>
            </a:extLst>
          </p:cNvPr>
          <p:cNvCxnSpPr>
            <a:cxnSpLocks/>
            <a:stCxn id="113" idx="3"/>
            <a:endCxn id="133" idx="1"/>
          </p:cNvCxnSpPr>
          <p:nvPr/>
        </p:nvCxnSpPr>
        <p:spPr>
          <a:xfrm flipV="1">
            <a:off x="9575602" y="4106168"/>
            <a:ext cx="460943" cy="5581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E52CB305-56FE-49A7-BAC1-F087C9A606EA}"/>
              </a:ext>
            </a:extLst>
          </p:cNvPr>
          <p:cNvCxnSpPr>
            <a:cxnSpLocks/>
            <a:stCxn id="114" idx="3"/>
            <a:endCxn id="133" idx="1"/>
          </p:cNvCxnSpPr>
          <p:nvPr/>
        </p:nvCxnSpPr>
        <p:spPr>
          <a:xfrm flipV="1">
            <a:off x="9574409" y="4106168"/>
            <a:ext cx="462136" cy="828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文本框 148">
            <a:extLst>
              <a:ext uri="{FF2B5EF4-FFF2-40B4-BE49-F238E27FC236}">
                <a16:creationId xmlns:a16="http://schemas.microsoft.com/office/drawing/2014/main" id="{278848DE-9EE6-4BAA-831F-18DA96AA620C}"/>
              </a:ext>
            </a:extLst>
          </p:cNvPr>
          <p:cNvSpPr txBox="1"/>
          <p:nvPr/>
        </p:nvSpPr>
        <p:spPr>
          <a:xfrm>
            <a:off x="7847906" y="3405392"/>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Sense</a:t>
            </a:r>
          </a:p>
        </p:txBody>
      </p:sp>
      <p:sp>
        <p:nvSpPr>
          <p:cNvPr id="150" name="文本框 149">
            <a:extLst>
              <a:ext uri="{FF2B5EF4-FFF2-40B4-BE49-F238E27FC236}">
                <a16:creationId xmlns:a16="http://schemas.microsoft.com/office/drawing/2014/main" id="{DF4CC727-204C-4812-AFC6-A0C90A07BE4F}"/>
              </a:ext>
            </a:extLst>
          </p:cNvPr>
          <p:cNvSpPr txBox="1"/>
          <p:nvPr/>
        </p:nvSpPr>
        <p:spPr>
          <a:xfrm>
            <a:off x="7676280" y="4442686"/>
            <a:ext cx="744114"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3. Route</a:t>
            </a:r>
          </a:p>
        </p:txBody>
      </p:sp>
      <p:sp>
        <p:nvSpPr>
          <p:cNvPr id="76" name="文本框 75">
            <a:extLst>
              <a:ext uri="{FF2B5EF4-FFF2-40B4-BE49-F238E27FC236}">
                <a16:creationId xmlns:a16="http://schemas.microsoft.com/office/drawing/2014/main" id="{7E868378-48EC-4CCD-9B38-D56E4270AC7C}"/>
              </a:ext>
            </a:extLst>
          </p:cNvPr>
          <p:cNvSpPr txBox="1"/>
          <p:nvPr/>
        </p:nvSpPr>
        <p:spPr>
          <a:xfrm>
            <a:off x="8951200" y="3400444"/>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1100" dirty="0">
                <a:latin typeface="微软雅黑" panose="020B0503020204020204" pitchFamily="34" charset="-122"/>
                <a:ea typeface="微软雅黑" panose="020B0503020204020204" pitchFamily="34" charset="-122"/>
              </a:rPr>
              <a:t>1. Sense</a:t>
            </a:r>
          </a:p>
        </p:txBody>
      </p:sp>
      <p:sp>
        <p:nvSpPr>
          <p:cNvPr id="77" name="文本框 148">
            <a:extLst>
              <a:ext uri="{FF2B5EF4-FFF2-40B4-BE49-F238E27FC236}">
                <a16:creationId xmlns:a16="http://schemas.microsoft.com/office/drawing/2014/main" id="{278848DE-9EE6-4BAA-831F-18DA96AA620C}"/>
              </a:ext>
            </a:extLst>
          </p:cNvPr>
          <p:cNvSpPr txBox="1"/>
          <p:nvPr/>
        </p:nvSpPr>
        <p:spPr>
          <a:xfrm>
            <a:off x="9991336" y="3410489"/>
            <a:ext cx="73770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100" dirty="0">
                <a:latin typeface="微软雅黑" panose="020B0503020204020204" pitchFamily="34" charset="-122"/>
                <a:ea typeface="微软雅黑" panose="020B0503020204020204" pitchFamily="34" charset="-122"/>
              </a:rPr>
              <a:t>1. Sense</a:t>
            </a:r>
          </a:p>
        </p:txBody>
      </p:sp>
      <p:sp>
        <p:nvSpPr>
          <p:cNvPr id="151" name="任意多边形: 形状 150">
            <a:extLst>
              <a:ext uri="{FF2B5EF4-FFF2-40B4-BE49-F238E27FC236}">
                <a16:creationId xmlns:a16="http://schemas.microsoft.com/office/drawing/2014/main" id="{06FBCDA9-81F6-4D82-87E5-4992F28FE7FB}"/>
              </a:ext>
            </a:extLst>
          </p:cNvPr>
          <p:cNvSpPr/>
          <p:nvPr/>
        </p:nvSpPr>
        <p:spPr>
          <a:xfrm flipH="1">
            <a:off x="8093449" y="3569538"/>
            <a:ext cx="1147863" cy="424225"/>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6">
                <a:lumMod val="40000"/>
                <a:lumOff val="60000"/>
              </a:schemeClr>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75" name="任意多边形: 形状 74">
            <a:extLst>
              <a:ext uri="{FF2B5EF4-FFF2-40B4-BE49-F238E27FC236}">
                <a16:creationId xmlns:a16="http://schemas.microsoft.com/office/drawing/2014/main" id="{4EDD2C06-AE42-467F-873C-B12FBBDF893A}"/>
              </a:ext>
            </a:extLst>
          </p:cNvPr>
          <p:cNvSpPr/>
          <p:nvPr/>
        </p:nvSpPr>
        <p:spPr>
          <a:xfrm flipH="1">
            <a:off x="9316688" y="3564065"/>
            <a:ext cx="1147863" cy="417461"/>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6">
                <a:lumMod val="40000"/>
                <a:lumOff val="60000"/>
              </a:schemeClr>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81" name="文本框 147">
            <a:extLst>
              <a:ext uri="{FF2B5EF4-FFF2-40B4-BE49-F238E27FC236}">
                <a16:creationId xmlns:a16="http://schemas.microsoft.com/office/drawing/2014/main" id="{30CA5AAE-74CD-45A8-AA04-A515B73F3FCC}"/>
              </a:ext>
            </a:extLst>
          </p:cNvPr>
          <p:cNvSpPr txBox="1"/>
          <p:nvPr/>
        </p:nvSpPr>
        <p:spPr>
          <a:xfrm>
            <a:off x="8903017" y="5471541"/>
            <a:ext cx="1133528"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latin typeface="微软雅黑" panose="020B0503020204020204" pitchFamily="34" charset="-122"/>
                <a:ea typeface="微软雅黑" panose="020B0503020204020204" pitchFamily="34" charset="-122"/>
              </a:rPr>
              <a:t>2. </a:t>
            </a:r>
            <a:r>
              <a:rPr lang="en-US" sz="1100" dirty="0" err="1">
                <a:latin typeface="微软雅黑" panose="020B0503020204020204" pitchFamily="34" charset="-122"/>
                <a:ea typeface="微软雅黑" panose="020B0503020204020204" pitchFamily="34" charset="-122"/>
              </a:rPr>
              <a:t>Notificaiton</a:t>
            </a:r>
            <a:endParaRPr lang="en-US" sz="1100" dirty="0">
              <a:latin typeface="微软雅黑" panose="020B0503020204020204" pitchFamily="34" charset="-122"/>
              <a:ea typeface="微软雅黑" panose="020B0503020204020204" pitchFamily="34" charset="-122"/>
            </a:endParaRPr>
          </a:p>
        </p:txBody>
      </p:sp>
      <p:sp>
        <p:nvSpPr>
          <p:cNvPr id="4" name="任意多边形: 形状 3">
            <a:extLst>
              <a:ext uri="{FF2B5EF4-FFF2-40B4-BE49-F238E27FC236}">
                <a16:creationId xmlns:a16="http://schemas.microsoft.com/office/drawing/2014/main" id="{470A507E-248C-4C51-9A5B-54AA8040B88D}"/>
              </a:ext>
            </a:extLst>
          </p:cNvPr>
          <p:cNvSpPr/>
          <p:nvPr/>
        </p:nvSpPr>
        <p:spPr>
          <a:xfrm>
            <a:off x="8249586" y="4904408"/>
            <a:ext cx="2117124" cy="615789"/>
          </a:xfrm>
          <a:custGeom>
            <a:avLst/>
            <a:gdLst>
              <a:gd name="connsiteX0" fmla="*/ 4126992 w 4126992"/>
              <a:gd name="connsiteY0" fmla="*/ 36576 h 615789"/>
              <a:gd name="connsiteX1" fmla="*/ 2328672 w 4126992"/>
              <a:gd name="connsiteY1" fmla="*/ 615696 h 615789"/>
              <a:gd name="connsiteX2" fmla="*/ 0 w 4126992"/>
              <a:gd name="connsiteY2" fmla="*/ 0 h 615789"/>
            </a:gdLst>
            <a:ahLst/>
            <a:cxnLst>
              <a:cxn ang="0">
                <a:pos x="connsiteX0" y="connsiteY0"/>
              </a:cxn>
              <a:cxn ang="0">
                <a:pos x="connsiteX1" y="connsiteY1"/>
              </a:cxn>
              <a:cxn ang="0">
                <a:pos x="connsiteX2" y="connsiteY2"/>
              </a:cxn>
            </a:cxnLst>
            <a:rect l="l" t="t" r="r" b="b"/>
            <a:pathLst>
              <a:path w="4126992" h="615789">
                <a:moveTo>
                  <a:pt x="4126992" y="36576"/>
                </a:moveTo>
                <a:cubicBezTo>
                  <a:pt x="3571748" y="329184"/>
                  <a:pt x="3016504" y="621792"/>
                  <a:pt x="2328672" y="615696"/>
                </a:cubicBezTo>
                <a:cubicBezTo>
                  <a:pt x="1640840" y="609600"/>
                  <a:pt x="820420" y="30480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44" name="爆炸形: 8 pt  43">
            <a:extLst>
              <a:ext uri="{FF2B5EF4-FFF2-40B4-BE49-F238E27FC236}">
                <a16:creationId xmlns:a16="http://schemas.microsoft.com/office/drawing/2014/main" id="{36BA760A-F4B9-4060-8247-70E4A2F4CB70}"/>
              </a:ext>
            </a:extLst>
          </p:cNvPr>
          <p:cNvSpPr/>
          <p:nvPr/>
        </p:nvSpPr>
        <p:spPr>
          <a:xfrm>
            <a:off x="9503167" y="4019672"/>
            <a:ext cx="165057" cy="19532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4268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527C5-E8D9-4AC6-9622-44580A6851EF}"/>
              </a:ext>
            </a:extLst>
          </p:cNvPr>
          <p:cNvSpPr>
            <a:spLocks noGrp="1"/>
          </p:cNvSpPr>
          <p:nvPr>
            <p:ph type="title"/>
          </p:nvPr>
        </p:nvSpPr>
        <p:spPr>
          <a:xfrm>
            <a:off x="506558" y="365126"/>
            <a:ext cx="10847242" cy="697556"/>
          </a:xfrm>
        </p:spPr>
        <p:txBody>
          <a:bodyPr>
            <a:normAutofit/>
          </a:bodyPr>
          <a:lstStyle/>
          <a:p>
            <a:pPr lvl="0">
              <a:lnSpc>
                <a:spcPct val="100000"/>
              </a:lnSpc>
              <a:spcBef>
                <a:spcPts val="0"/>
              </a:spcBef>
            </a:pPr>
            <a:r>
              <a:rPr lang="en-US" altLang="zh-CN" sz="2800" b="1" dirty="0">
                <a:latin typeface="等线" panose="02010600030101010101" pitchFamily="2" charset="-122"/>
                <a:ea typeface="等线" panose="02010600030101010101" pitchFamily="2" charset="-122"/>
              </a:rPr>
              <a:t>Use Case 3: Service Awareness for In-Network Computing</a:t>
            </a:r>
          </a:p>
        </p:txBody>
      </p:sp>
      <p:sp>
        <p:nvSpPr>
          <p:cNvPr id="5" name="矩形 4">
            <a:extLst>
              <a:ext uri="{FF2B5EF4-FFF2-40B4-BE49-F238E27FC236}">
                <a16:creationId xmlns:a16="http://schemas.microsoft.com/office/drawing/2014/main" id="{BC277F84-7342-4F85-AAD4-EBFAA3BD2E52}"/>
              </a:ext>
            </a:extLst>
          </p:cNvPr>
          <p:cNvSpPr/>
          <p:nvPr/>
        </p:nvSpPr>
        <p:spPr>
          <a:xfrm>
            <a:off x="549359" y="1315799"/>
            <a:ext cx="11010059" cy="749692"/>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UC: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Switches naturally sit at the center of a network, and thus can aggregate information with less data transmission. Offloading collective communication operations such as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AllReduce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to the network can significantly improve the efficiency of AI training. </a:t>
            </a:r>
          </a:p>
        </p:txBody>
      </p:sp>
      <p:sp>
        <p:nvSpPr>
          <p:cNvPr id="6" name="矩形 5">
            <a:extLst>
              <a:ext uri="{FF2B5EF4-FFF2-40B4-BE49-F238E27FC236}">
                <a16:creationId xmlns:a16="http://schemas.microsoft.com/office/drawing/2014/main" id="{D56871D7-627F-4AAE-B606-AE8944E51542}"/>
              </a:ext>
            </a:extLst>
          </p:cNvPr>
          <p:cNvSpPr/>
          <p:nvPr/>
        </p:nvSpPr>
        <p:spPr>
          <a:xfrm>
            <a:off x="576475" y="4422260"/>
            <a:ext cx="7211656" cy="2129044"/>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Analysis</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t>
            </a:r>
            <a:endParaRPr kumimoji="0" 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Sense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xPUs</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sense job information and resource requirement. </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Notification</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err="1">
                <a:ln>
                  <a:noFill/>
                </a:ln>
                <a:solidFill>
                  <a:prstClr val="black"/>
                </a:solidFill>
                <a:effectLst/>
                <a:uLnTx/>
                <a:uFillTx/>
                <a:latin typeface="等线" panose="02010600030101010101" pitchFamily="2" charset="-122"/>
                <a:ea typeface="等线" panose="02010600030101010101" pitchFamily="2" charset="-122"/>
              </a:rPr>
              <a:t>xPUs</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send aggregation requests to switches or controller.</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Route</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INC switches build aggregation trees based on the request, and then aggregate and route the data packets based on the structure of the aggregation tree.</a:t>
            </a:r>
          </a:p>
        </p:txBody>
      </p:sp>
      <p:sp>
        <p:nvSpPr>
          <p:cNvPr id="34" name="文本框 33">
            <a:extLst>
              <a:ext uri="{FF2B5EF4-FFF2-40B4-BE49-F238E27FC236}">
                <a16:creationId xmlns:a16="http://schemas.microsoft.com/office/drawing/2014/main" id="{8D0D3824-1AC0-404D-BE58-5496187A3D04}"/>
              </a:ext>
            </a:extLst>
          </p:cNvPr>
          <p:cNvSpPr txBox="1"/>
          <p:nvPr/>
        </p:nvSpPr>
        <p:spPr>
          <a:xfrm>
            <a:off x="7935723" y="4801492"/>
            <a:ext cx="1140056"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algn="ctr">
              <a:defRPr sz="1100">
                <a:latin typeface="微软雅黑" panose="020B0503020204020204" pitchFamily="34" charset="-122"/>
                <a:ea typeface="微软雅黑" panose="020B0503020204020204" pitchFamily="34" charset="-122"/>
              </a:defRPr>
            </a:lvl1pPr>
          </a:lstStyle>
          <a:p>
            <a:r>
              <a:rPr lang="en-US" dirty="0"/>
              <a:t>2. Notification</a:t>
            </a:r>
          </a:p>
        </p:txBody>
      </p:sp>
      <p:sp>
        <p:nvSpPr>
          <p:cNvPr id="35" name="文本框 34">
            <a:extLst>
              <a:ext uri="{FF2B5EF4-FFF2-40B4-BE49-F238E27FC236}">
                <a16:creationId xmlns:a16="http://schemas.microsoft.com/office/drawing/2014/main" id="{8BB50340-38F6-447C-8E29-75989D42B8AB}"/>
              </a:ext>
            </a:extLst>
          </p:cNvPr>
          <p:cNvSpPr txBox="1"/>
          <p:nvPr/>
        </p:nvSpPr>
        <p:spPr>
          <a:xfrm>
            <a:off x="8101758" y="5890769"/>
            <a:ext cx="763351"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 sense </a:t>
            </a:r>
          </a:p>
        </p:txBody>
      </p:sp>
      <p:sp>
        <p:nvSpPr>
          <p:cNvPr id="36" name="文本框 35">
            <a:extLst>
              <a:ext uri="{FF2B5EF4-FFF2-40B4-BE49-F238E27FC236}">
                <a16:creationId xmlns:a16="http://schemas.microsoft.com/office/drawing/2014/main" id="{F5D23479-249B-404D-B32F-438C39E48C90}"/>
              </a:ext>
            </a:extLst>
          </p:cNvPr>
          <p:cNvSpPr txBox="1"/>
          <p:nvPr/>
        </p:nvSpPr>
        <p:spPr>
          <a:xfrm>
            <a:off x="9474686" y="3571355"/>
            <a:ext cx="877163"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 Routing</a:t>
            </a:r>
          </a:p>
        </p:txBody>
      </p:sp>
      <p:grpSp>
        <p:nvGrpSpPr>
          <p:cNvPr id="54" name="组合 323">
            <a:extLst>
              <a:ext uri="{FF2B5EF4-FFF2-40B4-BE49-F238E27FC236}">
                <a16:creationId xmlns:a16="http://schemas.microsoft.com/office/drawing/2014/main" id="{BB89F328-5007-4A0E-8EBD-36C3AF963EE7}"/>
              </a:ext>
            </a:extLst>
          </p:cNvPr>
          <p:cNvGrpSpPr>
            <a:grpSpLocks noChangeAspect="1"/>
          </p:cNvGrpSpPr>
          <p:nvPr/>
        </p:nvGrpSpPr>
        <p:grpSpPr bwMode="auto">
          <a:xfrm>
            <a:off x="8963938" y="4892551"/>
            <a:ext cx="424816" cy="434340"/>
            <a:chOff x="4189413" y="2351088"/>
            <a:chExt cx="630238" cy="646113"/>
          </a:xfrm>
        </p:grpSpPr>
        <p:sp>
          <p:nvSpPr>
            <p:cNvPr id="55" name="Freeform 218">
              <a:extLst>
                <a:ext uri="{FF2B5EF4-FFF2-40B4-BE49-F238E27FC236}">
                  <a16:creationId xmlns:a16="http://schemas.microsoft.com/office/drawing/2014/main" id="{3695F298-3BD6-4027-BE95-624A64FBB9AE}"/>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6" name="Freeform 219">
              <a:extLst>
                <a:ext uri="{FF2B5EF4-FFF2-40B4-BE49-F238E27FC236}">
                  <a16:creationId xmlns:a16="http://schemas.microsoft.com/office/drawing/2014/main" id="{DCCBB5E6-23C2-41FE-B639-8C170917F168}"/>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7" name="Freeform 220">
              <a:extLst>
                <a:ext uri="{FF2B5EF4-FFF2-40B4-BE49-F238E27FC236}">
                  <a16:creationId xmlns:a16="http://schemas.microsoft.com/office/drawing/2014/main" id="{FF987470-74ED-4C06-B17A-D91BD0E0D288}"/>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8" name="Freeform 221">
              <a:extLst>
                <a:ext uri="{FF2B5EF4-FFF2-40B4-BE49-F238E27FC236}">
                  <a16:creationId xmlns:a16="http://schemas.microsoft.com/office/drawing/2014/main" id="{6623FEEF-E766-4E4B-B4C1-C0E265FF2013}"/>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9" name="Freeform 222">
              <a:extLst>
                <a:ext uri="{FF2B5EF4-FFF2-40B4-BE49-F238E27FC236}">
                  <a16:creationId xmlns:a16="http://schemas.microsoft.com/office/drawing/2014/main" id="{2E9985B1-515C-4988-92E5-9E76C416B4A2}"/>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0" name="Freeform 223">
              <a:extLst>
                <a:ext uri="{FF2B5EF4-FFF2-40B4-BE49-F238E27FC236}">
                  <a16:creationId xmlns:a16="http://schemas.microsoft.com/office/drawing/2014/main" id="{4446DC5B-4635-4C41-9D43-E1E5AC5A7901}"/>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1" name="Freeform 224">
              <a:extLst>
                <a:ext uri="{FF2B5EF4-FFF2-40B4-BE49-F238E27FC236}">
                  <a16:creationId xmlns:a16="http://schemas.microsoft.com/office/drawing/2014/main" id="{35B32D77-C38F-4A59-845A-441B767CF7DF}"/>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2" name="Freeform 225">
              <a:extLst>
                <a:ext uri="{FF2B5EF4-FFF2-40B4-BE49-F238E27FC236}">
                  <a16:creationId xmlns:a16="http://schemas.microsoft.com/office/drawing/2014/main" id="{D1B240E3-5D7C-4CB5-AF87-AF06E6E69B0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3" name="Freeform 226">
              <a:extLst>
                <a:ext uri="{FF2B5EF4-FFF2-40B4-BE49-F238E27FC236}">
                  <a16:creationId xmlns:a16="http://schemas.microsoft.com/office/drawing/2014/main" id="{81D3E102-A234-4686-8B57-DF6C3DCB0A4C}"/>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64" name="组合 322">
            <a:extLst>
              <a:ext uri="{FF2B5EF4-FFF2-40B4-BE49-F238E27FC236}">
                <a16:creationId xmlns:a16="http://schemas.microsoft.com/office/drawing/2014/main" id="{2BE26431-A5B0-42D2-A590-BA482DF38E94}"/>
              </a:ext>
            </a:extLst>
          </p:cNvPr>
          <p:cNvGrpSpPr>
            <a:grpSpLocks noChangeAspect="1"/>
          </p:cNvGrpSpPr>
          <p:nvPr/>
        </p:nvGrpSpPr>
        <p:grpSpPr bwMode="auto">
          <a:xfrm>
            <a:off x="9676424" y="3856462"/>
            <a:ext cx="423863" cy="434340"/>
            <a:chOff x="2998788" y="2351088"/>
            <a:chExt cx="630238" cy="646113"/>
          </a:xfrm>
        </p:grpSpPr>
        <p:sp>
          <p:nvSpPr>
            <p:cNvPr id="65" name="Freeform 228">
              <a:extLst>
                <a:ext uri="{FF2B5EF4-FFF2-40B4-BE49-F238E27FC236}">
                  <a16:creationId xmlns:a16="http://schemas.microsoft.com/office/drawing/2014/main" id="{74284724-D8B4-4D46-A2AD-0C47E8B20121}"/>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6" name="Freeform 229">
              <a:extLst>
                <a:ext uri="{FF2B5EF4-FFF2-40B4-BE49-F238E27FC236}">
                  <a16:creationId xmlns:a16="http://schemas.microsoft.com/office/drawing/2014/main" id="{83C10575-4A96-49E8-84A1-BD1E0D3EC24D}"/>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7" name="Freeform 230">
              <a:extLst>
                <a:ext uri="{FF2B5EF4-FFF2-40B4-BE49-F238E27FC236}">
                  <a16:creationId xmlns:a16="http://schemas.microsoft.com/office/drawing/2014/main" id="{75CAFC11-BEC0-485F-8560-1E1D304D0821}"/>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8" name="Freeform 231">
              <a:extLst>
                <a:ext uri="{FF2B5EF4-FFF2-40B4-BE49-F238E27FC236}">
                  <a16:creationId xmlns:a16="http://schemas.microsoft.com/office/drawing/2014/main" id="{A028CF68-1112-4500-969E-CEE8CFB2D35E}"/>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9" name="Freeform 232">
              <a:extLst>
                <a:ext uri="{FF2B5EF4-FFF2-40B4-BE49-F238E27FC236}">
                  <a16:creationId xmlns:a16="http://schemas.microsoft.com/office/drawing/2014/main" id="{8AFB599D-82F0-4DDC-B5BC-BB21CE950CEB}"/>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0" name="Freeform 233">
              <a:extLst>
                <a:ext uri="{FF2B5EF4-FFF2-40B4-BE49-F238E27FC236}">
                  <a16:creationId xmlns:a16="http://schemas.microsoft.com/office/drawing/2014/main" id="{5FABA547-BCDD-4D74-A3A1-CDB4A71B2213}"/>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1" name="Freeform 234">
              <a:extLst>
                <a:ext uri="{FF2B5EF4-FFF2-40B4-BE49-F238E27FC236}">
                  <a16:creationId xmlns:a16="http://schemas.microsoft.com/office/drawing/2014/main" id="{016F3C95-01F0-4B86-880A-6D4C91D27342}"/>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2" name="Freeform 235">
              <a:extLst>
                <a:ext uri="{FF2B5EF4-FFF2-40B4-BE49-F238E27FC236}">
                  <a16:creationId xmlns:a16="http://schemas.microsoft.com/office/drawing/2014/main" id="{F5BBF69B-C048-44FB-80AA-F2BBF4EBC606}"/>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3" name="Freeform 236">
              <a:extLst>
                <a:ext uri="{FF2B5EF4-FFF2-40B4-BE49-F238E27FC236}">
                  <a16:creationId xmlns:a16="http://schemas.microsoft.com/office/drawing/2014/main" id="{F7F84254-B38D-48B4-AD74-0FDD22BC8455}"/>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4" name="Freeform 237">
              <a:extLst>
                <a:ext uri="{FF2B5EF4-FFF2-40B4-BE49-F238E27FC236}">
                  <a16:creationId xmlns:a16="http://schemas.microsoft.com/office/drawing/2014/main" id="{A17C8DCF-FEFD-406D-8A46-09397168A0DD}"/>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5" name="Freeform 238">
              <a:extLst>
                <a:ext uri="{FF2B5EF4-FFF2-40B4-BE49-F238E27FC236}">
                  <a16:creationId xmlns:a16="http://schemas.microsoft.com/office/drawing/2014/main" id="{BF671615-E310-4121-AAA5-D3392911038B}"/>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6" name="Freeform 239">
              <a:extLst>
                <a:ext uri="{FF2B5EF4-FFF2-40B4-BE49-F238E27FC236}">
                  <a16:creationId xmlns:a16="http://schemas.microsoft.com/office/drawing/2014/main" id="{0924BEF6-6CCC-49ED-A69B-DB5390645FC9}"/>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77" name="组合 322">
            <a:extLst>
              <a:ext uri="{FF2B5EF4-FFF2-40B4-BE49-F238E27FC236}">
                <a16:creationId xmlns:a16="http://schemas.microsoft.com/office/drawing/2014/main" id="{1800B744-6F29-4601-ACA5-FDE728419DEC}"/>
              </a:ext>
            </a:extLst>
          </p:cNvPr>
          <p:cNvGrpSpPr>
            <a:grpSpLocks noChangeAspect="1"/>
          </p:cNvGrpSpPr>
          <p:nvPr/>
        </p:nvGrpSpPr>
        <p:grpSpPr bwMode="auto">
          <a:xfrm>
            <a:off x="10396424" y="3856462"/>
            <a:ext cx="423863" cy="434340"/>
            <a:chOff x="2998788" y="2351088"/>
            <a:chExt cx="630238" cy="646113"/>
          </a:xfrm>
        </p:grpSpPr>
        <p:sp>
          <p:nvSpPr>
            <p:cNvPr id="78" name="Freeform 228">
              <a:extLst>
                <a:ext uri="{FF2B5EF4-FFF2-40B4-BE49-F238E27FC236}">
                  <a16:creationId xmlns:a16="http://schemas.microsoft.com/office/drawing/2014/main" id="{B4D8EA73-00A1-4263-A110-FAB93CAD0393}"/>
                </a:ext>
              </a:extLst>
            </p:cNvPr>
            <p:cNvSpPr>
              <a:spLocks/>
            </p:cNvSpPr>
            <p:nvPr/>
          </p:nvSpPr>
          <p:spPr bwMode="auto">
            <a:xfrm>
              <a:off x="3089275" y="2441575"/>
              <a:ext cx="133350"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79" y="313"/>
                  </a:moveTo>
                  <a:lnTo>
                    <a:pt x="279" y="313"/>
                  </a:lnTo>
                  <a:cubicBezTo>
                    <a:pt x="271" y="313"/>
                    <a:pt x="262"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6" y="309"/>
                    <a:pt x="288" y="313"/>
                    <a:pt x="279"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9" name="Freeform 229">
              <a:extLst>
                <a:ext uri="{FF2B5EF4-FFF2-40B4-BE49-F238E27FC236}">
                  <a16:creationId xmlns:a16="http://schemas.microsoft.com/office/drawing/2014/main" id="{3ED863D9-96FC-4250-A2EE-8AA335ED711D}"/>
                </a:ext>
              </a:extLst>
            </p:cNvPr>
            <p:cNvSpPr>
              <a:spLocks/>
            </p:cNvSpPr>
            <p:nvPr/>
          </p:nvSpPr>
          <p:spPr bwMode="auto">
            <a:xfrm>
              <a:off x="3089275"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6" y="313"/>
                  </a:moveTo>
                  <a:lnTo>
                    <a:pt x="36" y="313"/>
                  </a:lnTo>
                  <a:cubicBezTo>
                    <a:pt x="28" y="313"/>
                    <a:pt x="19" y="309"/>
                    <a:pt x="13" y="303"/>
                  </a:cubicBezTo>
                  <a:cubicBezTo>
                    <a:pt x="0" y="290"/>
                    <a:pt x="0" y="269"/>
                    <a:pt x="13" y="256"/>
                  </a:cubicBezTo>
                  <a:lnTo>
                    <a:pt x="256" y="13"/>
                  </a:lnTo>
                  <a:cubicBezTo>
                    <a:pt x="269" y="0"/>
                    <a:pt x="290" y="0"/>
                    <a:pt x="303" y="13"/>
                  </a:cubicBezTo>
                  <a:cubicBezTo>
                    <a:pt x="316" y="26"/>
                    <a:pt x="316" y="47"/>
                    <a:pt x="303" y="60"/>
                  </a:cubicBezTo>
                  <a:lnTo>
                    <a:pt x="60" y="303"/>
                  </a:lnTo>
                  <a:cubicBezTo>
                    <a:pt x="53" y="309"/>
                    <a:pt x="45" y="313"/>
                    <a:pt x="36"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0" name="Freeform 230">
              <a:extLst>
                <a:ext uri="{FF2B5EF4-FFF2-40B4-BE49-F238E27FC236}">
                  <a16:creationId xmlns:a16="http://schemas.microsoft.com/office/drawing/2014/main" id="{9665DDB8-96B6-4E39-B48D-929872788254}"/>
                </a:ext>
              </a:extLst>
            </p:cNvPr>
            <p:cNvSpPr>
              <a:spLocks/>
            </p:cNvSpPr>
            <p:nvPr/>
          </p:nvSpPr>
          <p:spPr bwMode="auto">
            <a:xfrm>
              <a:off x="3233738" y="2587625"/>
              <a:ext cx="158750" cy="158750"/>
            </a:xfrm>
            <a:custGeom>
              <a:avLst/>
              <a:gdLst>
                <a:gd name="T0" fmla="*/ 2147483646 w 379"/>
                <a:gd name="T1" fmla="*/ 2147483646 h 379"/>
                <a:gd name="T2" fmla="*/ 2147483646 w 379"/>
                <a:gd name="T3" fmla="*/ 2147483646 h 379"/>
                <a:gd name="T4" fmla="*/ 2147483646 w 379"/>
                <a:gd name="T5" fmla="*/ 2147483646 h 379"/>
                <a:gd name="T6" fmla="*/ 2147483646 w 379"/>
                <a:gd name="T7" fmla="*/ 2147483646 h 379"/>
                <a:gd name="T8" fmla="*/ 2147483646 w 379"/>
                <a:gd name="T9" fmla="*/ 2147483646 h 379"/>
                <a:gd name="T10" fmla="*/ 2147483646 w 379"/>
                <a:gd name="T11" fmla="*/ 2147483646 h 379"/>
                <a:gd name="T12" fmla="*/ 0 60000 65536"/>
                <a:gd name="T13" fmla="*/ 0 60000 65536"/>
                <a:gd name="T14" fmla="*/ 0 60000 65536"/>
                <a:gd name="T15" fmla="*/ 0 60000 65536"/>
                <a:gd name="T16" fmla="*/ 0 60000 65536"/>
                <a:gd name="T17" fmla="*/ 0 60000 65536"/>
                <a:gd name="T18" fmla="*/ 0 w 379"/>
                <a:gd name="T19" fmla="*/ 0 h 379"/>
                <a:gd name="T20" fmla="*/ 379 w 379"/>
                <a:gd name="T21" fmla="*/ 379 h 379"/>
              </a:gdLst>
              <a:ahLst/>
              <a:cxnLst>
                <a:cxn ang="T12">
                  <a:pos x="T0" y="T1"/>
                </a:cxn>
                <a:cxn ang="T13">
                  <a:pos x="T2" y="T3"/>
                </a:cxn>
                <a:cxn ang="T14">
                  <a:pos x="T4" y="T5"/>
                </a:cxn>
                <a:cxn ang="T15">
                  <a:pos x="T6" y="T7"/>
                </a:cxn>
                <a:cxn ang="T16">
                  <a:pos x="T8" y="T9"/>
                </a:cxn>
                <a:cxn ang="T17">
                  <a:pos x="T10" y="T11"/>
                </a:cxn>
              </a:cxnLst>
              <a:rect l="T18" t="T19" r="T20" b="T21"/>
              <a:pathLst>
                <a:path w="379" h="379">
                  <a:moveTo>
                    <a:pt x="312" y="68"/>
                  </a:moveTo>
                  <a:lnTo>
                    <a:pt x="312" y="68"/>
                  </a:lnTo>
                  <a:cubicBezTo>
                    <a:pt x="379" y="135"/>
                    <a:pt x="379" y="244"/>
                    <a:pt x="312" y="312"/>
                  </a:cubicBezTo>
                  <a:cubicBezTo>
                    <a:pt x="244" y="379"/>
                    <a:pt x="135" y="379"/>
                    <a:pt x="68" y="312"/>
                  </a:cubicBezTo>
                  <a:cubicBezTo>
                    <a:pt x="0" y="244"/>
                    <a:pt x="0" y="135"/>
                    <a:pt x="68" y="68"/>
                  </a:cubicBezTo>
                  <a:cubicBezTo>
                    <a:pt x="135" y="0"/>
                    <a:pt x="244" y="0"/>
                    <a:pt x="312" y="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1" name="Freeform 231">
              <a:extLst>
                <a:ext uri="{FF2B5EF4-FFF2-40B4-BE49-F238E27FC236}">
                  <a16:creationId xmlns:a16="http://schemas.microsoft.com/office/drawing/2014/main" id="{53EEFA8C-BB81-4B07-A010-87F79208D54E}"/>
                </a:ext>
              </a:extLst>
            </p:cNvPr>
            <p:cNvSpPr>
              <a:spLocks/>
            </p:cNvSpPr>
            <p:nvPr/>
          </p:nvSpPr>
          <p:spPr bwMode="auto">
            <a:xfrm>
              <a:off x="3128963" y="2733675"/>
              <a:ext cx="115888" cy="115888"/>
            </a:xfrm>
            <a:custGeom>
              <a:avLst/>
              <a:gdLst>
                <a:gd name="T0" fmla="*/ 0 w 277"/>
                <a:gd name="T1" fmla="*/ 2147483646 h 276"/>
                <a:gd name="T2" fmla="*/ 0 w 277"/>
                <a:gd name="T3" fmla="*/ 2147483646 h 276"/>
                <a:gd name="T4" fmla="*/ 2147483646 w 277"/>
                <a:gd name="T5" fmla="*/ 0 h 276"/>
                <a:gd name="T6" fmla="*/ 2147483646 w 277"/>
                <a:gd name="T7" fmla="*/ 2147483646 h 276"/>
                <a:gd name="T8" fmla="*/ 0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0" y="17"/>
                  </a:moveTo>
                  <a:lnTo>
                    <a:pt x="0" y="17"/>
                  </a:lnTo>
                  <a:lnTo>
                    <a:pt x="277" y="0"/>
                  </a:lnTo>
                  <a:lnTo>
                    <a:pt x="260" y="276"/>
                  </a:lnTo>
                  <a:lnTo>
                    <a:pt x="0"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2" name="Freeform 232">
              <a:extLst>
                <a:ext uri="{FF2B5EF4-FFF2-40B4-BE49-F238E27FC236}">
                  <a16:creationId xmlns:a16="http://schemas.microsoft.com/office/drawing/2014/main" id="{61BB83F1-C453-4422-A5CE-23BA4CE5BBB5}"/>
                </a:ext>
              </a:extLst>
            </p:cNvPr>
            <p:cNvSpPr>
              <a:spLocks/>
            </p:cNvSpPr>
            <p:nvPr/>
          </p:nvSpPr>
          <p:spPr bwMode="auto">
            <a:xfrm>
              <a:off x="3405188" y="2441575"/>
              <a:ext cx="131763" cy="131763"/>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37" y="313"/>
                  </a:moveTo>
                  <a:lnTo>
                    <a:pt x="37" y="313"/>
                  </a:lnTo>
                  <a:cubicBezTo>
                    <a:pt x="28" y="313"/>
                    <a:pt x="20" y="310"/>
                    <a:pt x="13" y="303"/>
                  </a:cubicBezTo>
                  <a:cubicBezTo>
                    <a:pt x="0" y="290"/>
                    <a:pt x="0" y="269"/>
                    <a:pt x="13" y="256"/>
                  </a:cubicBezTo>
                  <a:lnTo>
                    <a:pt x="256" y="13"/>
                  </a:lnTo>
                  <a:cubicBezTo>
                    <a:pt x="269" y="0"/>
                    <a:pt x="290" y="0"/>
                    <a:pt x="303" y="13"/>
                  </a:cubicBezTo>
                  <a:cubicBezTo>
                    <a:pt x="316" y="26"/>
                    <a:pt x="316" y="48"/>
                    <a:pt x="303" y="61"/>
                  </a:cubicBezTo>
                  <a:lnTo>
                    <a:pt x="60" y="303"/>
                  </a:lnTo>
                  <a:cubicBezTo>
                    <a:pt x="54" y="310"/>
                    <a:pt x="45" y="313"/>
                    <a:pt x="37"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3" name="Freeform 233">
              <a:extLst>
                <a:ext uri="{FF2B5EF4-FFF2-40B4-BE49-F238E27FC236}">
                  <a16:creationId xmlns:a16="http://schemas.microsoft.com/office/drawing/2014/main" id="{FFC03A8E-DE7A-49FF-B9B8-7F812E622F64}"/>
                </a:ext>
              </a:extLst>
            </p:cNvPr>
            <p:cNvSpPr>
              <a:spLocks/>
            </p:cNvSpPr>
            <p:nvPr/>
          </p:nvSpPr>
          <p:spPr bwMode="auto">
            <a:xfrm>
              <a:off x="3381375" y="2482850"/>
              <a:ext cx="115888" cy="115888"/>
            </a:xfrm>
            <a:custGeom>
              <a:avLst/>
              <a:gdLst>
                <a:gd name="T0" fmla="*/ 2147483646 w 277"/>
                <a:gd name="T1" fmla="*/ 0 h 276"/>
                <a:gd name="T2" fmla="*/ 2147483646 w 277"/>
                <a:gd name="T3" fmla="*/ 0 h 276"/>
                <a:gd name="T4" fmla="*/ 0 w 277"/>
                <a:gd name="T5" fmla="*/ 2147483646 h 276"/>
                <a:gd name="T6" fmla="*/ 2147483646 w 277"/>
                <a:gd name="T7" fmla="*/ 2147483646 h 276"/>
                <a:gd name="T8" fmla="*/ 2147483646 w 277"/>
                <a:gd name="T9" fmla="*/ 0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17" y="0"/>
                  </a:moveTo>
                  <a:lnTo>
                    <a:pt x="17" y="0"/>
                  </a:lnTo>
                  <a:lnTo>
                    <a:pt x="0" y="276"/>
                  </a:lnTo>
                  <a:lnTo>
                    <a:pt x="277" y="259"/>
                  </a:lnTo>
                  <a:lnTo>
                    <a:pt x="17"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4" name="Freeform 234">
              <a:extLst>
                <a:ext uri="{FF2B5EF4-FFF2-40B4-BE49-F238E27FC236}">
                  <a16:creationId xmlns:a16="http://schemas.microsoft.com/office/drawing/2014/main" id="{7DD68412-6700-4AF3-9FA4-962211121085}"/>
                </a:ext>
              </a:extLst>
            </p:cNvPr>
            <p:cNvSpPr>
              <a:spLocks/>
            </p:cNvSpPr>
            <p:nvPr/>
          </p:nvSpPr>
          <p:spPr bwMode="auto">
            <a:xfrm>
              <a:off x="3125788" y="2479675"/>
              <a:ext cx="115888" cy="115888"/>
            </a:xfrm>
            <a:custGeom>
              <a:avLst/>
              <a:gdLst>
                <a:gd name="T0" fmla="*/ 2147483646 w 277"/>
                <a:gd name="T1" fmla="*/ 0 h 277"/>
                <a:gd name="T2" fmla="*/ 2147483646 w 277"/>
                <a:gd name="T3" fmla="*/ 0 h 277"/>
                <a:gd name="T4" fmla="*/ 2147483646 w 277"/>
                <a:gd name="T5" fmla="*/ 2147483646 h 277"/>
                <a:gd name="T6" fmla="*/ 0 w 277"/>
                <a:gd name="T7" fmla="*/ 2147483646 h 277"/>
                <a:gd name="T8" fmla="*/ 2147483646 w 277"/>
                <a:gd name="T9" fmla="*/ 0 h 277"/>
                <a:gd name="T10" fmla="*/ 0 60000 65536"/>
                <a:gd name="T11" fmla="*/ 0 60000 65536"/>
                <a:gd name="T12" fmla="*/ 0 60000 65536"/>
                <a:gd name="T13" fmla="*/ 0 60000 65536"/>
                <a:gd name="T14" fmla="*/ 0 60000 65536"/>
                <a:gd name="T15" fmla="*/ 0 w 277"/>
                <a:gd name="T16" fmla="*/ 0 h 277"/>
                <a:gd name="T17" fmla="*/ 277 w 277"/>
                <a:gd name="T18" fmla="*/ 277 h 277"/>
              </a:gdLst>
              <a:ahLst/>
              <a:cxnLst>
                <a:cxn ang="T10">
                  <a:pos x="T0" y="T1"/>
                </a:cxn>
                <a:cxn ang="T11">
                  <a:pos x="T2" y="T3"/>
                </a:cxn>
                <a:cxn ang="T12">
                  <a:pos x="T4" y="T5"/>
                </a:cxn>
                <a:cxn ang="T13">
                  <a:pos x="T6" y="T7"/>
                </a:cxn>
                <a:cxn ang="T14">
                  <a:pos x="T8" y="T9"/>
                </a:cxn>
              </a:cxnLst>
              <a:rect l="T15" t="T16" r="T17" b="T18"/>
              <a:pathLst>
                <a:path w="277" h="277">
                  <a:moveTo>
                    <a:pt x="260" y="0"/>
                  </a:moveTo>
                  <a:lnTo>
                    <a:pt x="260" y="0"/>
                  </a:lnTo>
                  <a:lnTo>
                    <a:pt x="277" y="277"/>
                  </a:lnTo>
                  <a:lnTo>
                    <a:pt x="0" y="260"/>
                  </a:lnTo>
                  <a:lnTo>
                    <a:pt x="260" y="0"/>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5" name="Freeform 235">
              <a:extLst>
                <a:ext uri="{FF2B5EF4-FFF2-40B4-BE49-F238E27FC236}">
                  <a16:creationId xmlns:a16="http://schemas.microsoft.com/office/drawing/2014/main" id="{62905A49-BCF9-40BA-BB04-4B62636D9A91}"/>
                </a:ext>
              </a:extLst>
            </p:cNvPr>
            <p:cNvSpPr>
              <a:spLocks/>
            </p:cNvSpPr>
            <p:nvPr/>
          </p:nvSpPr>
          <p:spPr bwMode="auto">
            <a:xfrm>
              <a:off x="2998788"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2" y="1503"/>
                  </a:lnTo>
                  <a:lnTo>
                    <a:pt x="1212" y="1437"/>
                  </a:lnTo>
                  <a:lnTo>
                    <a:pt x="1385" y="1437"/>
                  </a:lnTo>
                  <a:cubicBezTo>
                    <a:pt x="1413" y="1437"/>
                    <a:pt x="1436" y="1414"/>
                    <a:pt x="1436" y="1385"/>
                  </a:cubicBezTo>
                  <a:lnTo>
                    <a:pt x="1436" y="118"/>
                  </a:lnTo>
                  <a:cubicBezTo>
                    <a:pt x="1436" y="90"/>
                    <a:pt x="1413" y="67"/>
                    <a:pt x="1385" y="67"/>
                  </a:cubicBezTo>
                  <a:lnTo>
                    <a:pt x="118" y="67"/>
                  </a:lnTo>
                  <a:cubicBezTo>
                    <a:pt x="90" y="67"/>
                    <a:pt x="67" y="90"/>
                    <a:pt x="67" y="118"/>
                  </a:cubicBezTo>
                  <a:lnTo>
                    <a:pt x="67" y="1385"/>
                  </a:lnTo>
                  <a:cubicBezTo>
                    <a:pt x="67" y="1414"/>
                    <a:pt x="90" y="1437"/>
                    <a:pt x="118" y="1437"/>
                  </a:cubicBezTo>
                  <a:lnTo>
                    <a:pt x="1046" y="1437"/>
                  </a:lnTo>
                  <a:lnTo>
                    <a:pt x="1046" y="1503"/>
                  </a:lnTo>
                  <a:lnTo>
                    <a:pt x="118" y="1503"/>
                  </a:lnTo>
                  <a:cubicBezTo>
                    <a:pt x="53" y="1503"/>
                    <a:pt x="0" y="1450"/>
                    <a:pt x="0" y="1385"/>
                  </a:cubicBezTo>
                  <a:lnTo>
                    <a:pt x="0" y="118"/>
                  </a:lnTo>
                  <a:cubicBezTo>
                    <a:pt x="0" y="53"/>
                    <a:pt x="53" y="0"/>
                    <a:pt x="118"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6" name="Freeform 236">
              <a:extLst>
                <a:ext uri="{FF2B5EF4-FFF2-40B4-BE49-F238E27FC236}">
                  <a16:creationId xmlns:a16="http://schemas.microsoft.com/office/drawing/2014/main" id="{58AE6B43-3E70-4E7A-982E-4392FD792E25}"/>
                </a:ext>
              </a:extLst>
            </p:cNvPr>
            <p:cNvSpPr>
              <a:spLocks/>
            </p:cNvSpPr>
            <p:nvPr/>
          </p:nvSpPr>
          <p:spPr bwMode="auto">
            <a:xfrm>
              <a:off x="33972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7" name="Freeform 237">
              <a:extLst>
                <a:ext uri="{FF2B5EF4-FFF2-40B4-BE49-F238E27FC236}">
                  <a16:creationId xmlns:a16="http://schemas.microsoft.com/office/drawing/2014/main" id="{FEF27617-E01E-4F8C-8386-E80FE1AE4EB6}"/>
                </a:ext>
              </a:extLst>
            </p:cNvPr>
            <p:cNvSpPr>
              <a:spLocks/>
            </p:cNvSpPr>
            <p:nvPr/>
          </p:nvSpPr>
          <p:spPr bwMode="auto">
            <a:xfrm>
              <a:off x="3486150" y="2938463"/>
              <a:ext cx="58738" cy="58738"/>
            </a:xfrm>
            <a:custGeom>
              <a:avLst/>
              <a:gdLst>
                <a:gd name="T0" fmla="*/ 2147483646 w 139"/>
                <a:gd name="T1" fmla="*/ 2147483646 h 139"/>
                <a:gd name="T2" fmla="*/ 2147483646 w 139"/>
                <a:gd name="T3" fmla="*/ 2147483646 h 139"/>
                <a:gd name="T4" fmla="*/ 0 w 139"/>
                <a:gd name="T5" fmla="*/ 2147483646 h 139"/>
                <a:gd name="T6" fmla="*/ 2147483646 w 139"/>
                <a:gd name="T7" fmla="*/ 0 h 139"/>
                <a:gd name="T8" fmla="*/ 2147483646 w 139"/>
                <a:gd name="T9" fmla="*/ 2147483646 h 139"/>
                <a:gd name="T10" fmla="*/ 2147483646 w 139"/>
                <a:gd name="T11" fmla="*/ 2147483646 h 139"/>
                <a:gd name="T12" fmla="*/ 0 60000 65536"/>
                <a:gd name="T13" fmla="*/ 0 60000 65536"/>
                <a:gd name="T14" fmla="*/ 0 60000 65536"/>
                <a:gd name="T15" fmla="*/ 0 60000 65536"/>
                <a:gd name="T16" fmla="*/ 0 60000 65536"/>
                <a:gd name="T17" fmla="*/ 0 60000 65536"/>
                <a:gd name="T18" fmla="*/ 0 w 139"/>
                <a:gd name="T19" fmla="*/ 0 h 139"/>
                <a:gd name="T20" fmla="*/ 139 w 139"/>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9" h="139">
                  <a:moveTo>
                    <a:pt x="70" y="139"/>
                  </a:moveTo>
                  <a:lnTo>
                    <a:pt x="70" y="139"/>
                  </a:lnTo>
                  <a:cubicBezTo>
                    <a:pt x="31" y="139"/>
                    <a:pt x="0" y="108"/>
                    <a:pt x="0" y="70"/>
                  </a:cubicBezTo>
                  <a:cubicBezTo>
                    <a:pt x="0" y="32"/>
                    <a:pt x="31" y="0"/>
                    <a:pt x="70" y="0"/>
                  </a:cubicBezTo>
                  <a:cubicBezTo>
                    <a:pt x="108" y="0"/>
                    <a:pt x="139" y="32"/>
                    <a:pt x="139" y="70"/>
                  </a:cubicBezTo>
                  <a:cubicBezTo>
                    <a:pt x="139" y="108"/>
                    <a:pt x="108" y="139"/>
                    <a:pt x="70"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8" name="Freeform 238">
              <a:extLst>
                <a:ext uri="{FF2B5EF4-FFF2-40B4-BE49-F238E27FC236}">
                  <a16:creationId xmlns:a16="http://schemas.microsoft.com/office/drawing/2014/main" id="{68FDB315-CB3B-485F-974F-8FB51B06F877}"/>
                </a:ext>
              </a:extLst>
            </p:cNvPr>
            <p:cNvSpPr>
              <a:spLocks/>
            </p:cNvSpPr>
            <p:nvPr/>
          </p:nvSpPr>
          <p:spPr bwMode="auto">
            <a:xfrm>
              <a:off x="3405188" y="2759075"/>
              <a:ext cx="131763" cy="130175"/>
            </a:xfrm>
            <a:custGeom>
              <a:avLst/>
              <a:gdLst>
                <a:gd name="T0" fmla="*/ 2147483646 w 316"/>
                <a:gd name="T1" fmla="*/ 2147483646 h 313"/>
                <a:gd name="T2" fmla="*/ 2147483646 w 316"/>
                <a:gd name="T3" fmla="*/ 2147483646 h 313"/>
                <a:gd name="T4" fmla="*/ 2147483646 w 316"/>
                <a:gd name="T5" fmla="*/ 2147483646 h 313"/>
                <a:gd name="T6" fmla="*/ 2147483646 w 316"/>
                <a:gd name="T7" fmla="*/ 2147483646 h 313"/>
                <a:gd name="T8" fmla="*/ 2147483646 w 316"/>
                <a:gd name="T9" fmla="*/ 2147483646 h 313"/>
                <a:gd name="T10" fmla="*/ 2147483646 w 316"/>
                <a:gd name="T11" fmla="*/ 2147483646 h 313"/>
                <a:gd name="T12" fmla="*/ 2147483646 w 316"/>
                <a:gd name="T13" fmla="*/ 2147483646 h 313"/>
                <a:gd name="T14" fmla="*/ 2147483646 w 316"/>
                <a:gd name="T15" fmla="*/ 2147483646 h 313"/>
                <a:gd name="T16" fmla="*/ 2147483646 w 316"/>
                <a:gd name="T17" fmla="*/ 2147483646 h 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6"/>
                <a:gd name="T28" fmla="*/ 0 h 313"/>
                <a:gd name="T29" fmla="*/ 316 w 316"/>
                <a:gd name="T30" fmla="*/ 313 h 3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6" h="313">
                  <a:moveTo>
                    <a:pt x="280" y="313"/>
                  </a:moveTo>
                  <a:lnTo>
                    <a:pt x="280" y="313"/>
                  </a:lnTo>
                  <a:cubicBezTo>
                    <a:pt x="271" y="313"/>
                    <a:pt x="263" y="309"/>
                    <a:pt x="256" y="303"/>
                  </a:cubicBezTo>
                  <a:lnTo>
                    <a:pt x="13" y="60"/>
                  </a:lnTo>
                  <a:cubicBezTo>
                    <a:pt x="0" y="47"/>
                    <a:pt x="0" y="26"/>
                    <a:pt x="13" y="13"/>
                  </a:cubicBezTo>
                  <a:cubicBezTo>
                    <a:pt x="26" y="0"/>
                    <a:pt x="47" y="0"/>
                    <a:pt x="60" y="13"/>
                  </a:cubicBezTo>
                  <a:lnTo>
                    <a:pt x="303" y="256"/>
                  </a:lnTo>
                  <a:cubicBezTo>
                    <a:pt x="316" y="269"/>
                    <a:pt x="316" y="290"/>
                    <a:pt x="303" y="303"/>
                  </a:cubicBezTo>
                  <a:cubicBezTo>
                    <a:pt x="297" y="309"/>
                    <a:pt x="288" y="313"/>
                    <a:pt x="280" y="31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89" name="Freeform 239">
              <a:extLst>
                <a:ext uri="{FF2B5EF4-FFF2-40B4-BE49-F238E27FC236}">
                  <a16:creationId xmlns:a16="http://schemas.microsoft.com/office/drawing/2014/main" id="{E85C67C8-8024-4CB7-8175-85C8059D556E}"/>
                </a:ext>
              </a:extLst>
            </p:cNvPr>
            <p:cNvSpPr>
              <a:spLocks/>
            </p:cNvSpPr>
            <p:nvPr/>
          </p:nvSpPr>
          <p:spPr bwMode="auto">
            <a:xfrm>
              <a:off x="3381375" y="2733675"/>
              <a:ext cx="115888" cy="115888"/>
            </a:xfrm>
            <a:custGeom>
              <a:avLst/>
              <a:gdLst>
                <a:gd name="T0" fmla="*/ 2147483646 w 277"/>
                <a:gd name="T1" fmla="*/ 2147483646 h 276"/>
                <a:gd name="T2" fmla="*/ 2147483646 w 277"/>
                <a:gd name="T3" fmla="*/ 2147483646 h 276"/>
                <a:gd name="T4" fmla="*/ 0 w 277"/>
                <a:gd name="T5" fmla="*/ 0 h 276"/>
                <a:gd name="T6" fmla="*/ 2147483646 w 277"/>
                <a:gd name="T7" fmla="*/ 2147483646 h 276"/>
                <a:gd name="T8" fmla="*/ 2147483646 w 277"/>
                <a:gd name="T9" fmla="*/ 2147483646 h 276"/>
                <a:gd name="T10" fmla="*/ 0 60000 65536"/>
                <a:gd name="T11" fmla="*/ 0 60000 65536"/>
                <a:gd name="T12" fmla="*/ 0 60000 65536"/>
                <a:gd name="T13" fmla="*/ 0 60000 65536"/>
                <a:gd name="T14" fmla="*/ 0 60000 65536"/>
                <a:gd name="T15" fmla="*/ 0 w 277"/>
                <a:gd name="T16" fmla="*/ 0 h 276"/>
                <a:gd name="T17" fmla="*/ 277 w 277"/>
                <a:gd name="T18" fmla="*/ 276 h 276"/>
              </a:gdLst>
              <a:ahLst/>
              <a:cxnLst>
                <a:cxn ang="T10">
                  <a:pos x="T0" y="T1"/>
                </a:cxn>
                <a:cxn ang="T11">
                  <a:pos x="T2" y="T3"/>
                </a:cxn>
                <a:cxn ang="T12">
                  <a:pos x="T4" y="T5"/>
                </a:cxn>
                <a:cxn ang="T13">
                  <a:pos x="T6" y="T7"/>
                </a:cxn>
                <a:cxn ang="T14">
                  <a:pos x="T8" y="T9"/>
                </a:cxn>
              </a:cxnLst>
              <a:rect l="T15" t="T16" r="T17" b="T18"/>
              <a:pathLst>
                <a:path w="277" h="276">
                  <a:moveTo>
                    <a:pt x="277" y="17"/>
                  </a:moveTo>
                  <a:lnTo>
                    <a:pt x="277" y="17"/>
                  </a:lnTo>
                  <a:lnTo>
                    <a:pt x="0" y="0"/>
                  </a:lnTo>
                  <a:lnTo>
                    <a:pt x="17" y="276"/>
                  </a:lnTo>
                  <a:lnTo>
                    <a:pt x="277" y="1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03" name="组合 323">
            <a:extLst>
              <a:ext uri="{FF2B5EF4-FFF2-40B4-BE49-F238E27FC236}">
                <a16:creationId xmlns:a16="http://schemas.microsoft.com/office/drawing/2014/main" id="{7DBAB5DE-CE5F-43FA-A1EB-4E230C698BC5}"/>
              </a:ext>
            </a:extLst>
          </p:cNvPr>
          <p:cNvGrpSpPr>
            <a:grpSpLocks noChangeAspect="1"/>
          </p:cNvGrpSpPr>
          <p:nvPr/>
        </p:nvGrpSpPr>
        <p:grpSpPr bwMode="auto">
          <a:xfrm>
            <a:off x="9683938" y="4892551"/>
            <a:ext cx="424816" cy="434340"/>
            <a:chOff x="4189413" y="2351088"/>
            <a:chExt cx="630238" cy="646113"/>
          </a:xfrm>
        </p:grpSpPr>
        <p:sp>
          <p:nvSpPr>
            <p:cNvPr id="104" name="Freeform 218">
              <a:extLst>
                <a:ext uri="{FF2B5EF4-FFF2-40B4-BE49-F238E27FC236}">
                  <a16:creationId xmlns:a16="http://schemas.microsoft.com/office/drawing/2014/main" id="{E62FAC72-03E1-49C1-8D36-75C264B0F4D4}"/>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5" name="Freeform 219">
              <a:extLst>
                <a:ext uri="{FF2B5EF4-FFF2-40B4-BE49-F238E27FC236}">
                  <a16:creationId xmlns:a16="http://schemas.microsoft.com/office/drawing/2014/main" id="{A591A4F4-821A-4C95-988D-96586D3CC200}"/>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6" name="Freeform 220">
              <a:extLst>
                <a:ext uri="{FF2B5EF4-FFF2-40B4-BE49-F238E27FC236}">
                  <a16:creationId xmlns:a16="http://schemas.microsoft.com/office/drawing/2014/main" id="{3E112091-0557-446D-AB74-D8497B60FB64}"/>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7" name="Freeform 221">
              <a:extLst>
                <a:ext uri="{FF2B5EF4-FFF2-40B4-BE49-F238E27FC236}">
                  <a16:creationId xmlns:a16="http://schemas.microsoft.com/office/drawing/2014/main" id="{FEF1A36D-AE43-4A35-BFD3-5FF8662E0CE3}"/>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8" name="Freeform 222">
              <a:extLst>
                <a:ext uri="{FF2B5EF4-FFF2-40B4-BE49-F238E27FC236}">
                  <a16:creationId xmlns:a16="http://schemas.microsoft.com/office/drawing/2014/main" id="{9758C676-3F5E-4962-B9F8-B1CFBEEE6CA0}"/>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9" name="Freeform 223">
              <a:extLst>
                <a:ext uri="{FF2B5EF4-FFF2-40B4-BE49-F238E27FC236}">
                  <a16:creationId xmlns:a16="http://schemas.microsoft.com/office/drawing/2014/main" id="{0C8D677F-27FC-41EE-B80C-68CC09708135}"/>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0" name="Freeform 224">
              <a:extLst>
                <a:ext uri="{FF2B5EF4-FFF2-40B4-BE49-F238E27FC236}">
                  <a16:creationId xmlns:a16="http://schemas.microsoft.com/office/drawing/2014/main" id="{873B2A37-AD3E-4E5B-9190-92F26C75DAA0}"/>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1" name="Freeform 225">
              <a:extLst>
                <a:ext uri="{FF2B5EF4-FFF2-40B4-BE49-F238E27FC236}">
                  <a16:creationId xmlns:a16="http://schemas.microsoft.com/office/drawing/2014/main" id="{2B9246AC-DA58-41CA-A399-E1F9B24D764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2" name="Freeform 226">
              <a:extLst>
                <a:ext uri="{FF2B5EF4-FFF2-40B4-BE49-F238E27FC236}">
                  <a16:creationId xmlns:a16="http://schemas.microsoft.com/office/drawing/2014/main" id="{AE705623-4CA6-4C78-ABEC-10F95B604E6B}"/>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13" name="组合 323">
            <a:extLst>
              <a:ext uri="{FF2B5EF4-FFF2-40B4-BE49-F238E27FC236}">
                <a16:creationId xmlns:a16="http://schemas.microsoft.com/office/drawing/2014/main" id="{92BD7034-58F9-413D-ABA2-F825D6E7149B}"/>
              </a:ext>
            </a:extLst>
          </p:cNvPr>
          <p:cNvGrpSpPr>
            <a:grpSpLocks noChangeAspect="1"/>
          </p:cNvGrpSpPr>
          <p:nvPr/>
        </p:nvGrpSpPr>
        <p:grpSpPr bwMode="auto">
          <a:xfrm>
            <a:off x="10414602" y="4892551"/>
            <a:ext cx="424816" cy="434340"/>
            <a:chOff x="4189413" y="2351088"/>
            <a:chExt cx="630238" cy="646113"/>
          </a:xfrm>
        </p:grpSpPr>
        <p:sp>
          <p:nvSpPr>
            <p:cNvPr id="114" name="Freeform 218">
              <a:extLst>
                <a:ext uri="{FF2B5EF4-FFF2-40B4-BE49-F238E27FC236}">
                  <a16:creationId xmlns:a16="http://schemas.microsoft.com/office/drawing/2014/main" id="{2F7C65BD-147B-4BA9-9933-FCECFDE749C4}"/>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5" name="Freeform 219">
              <a:extLst>
                <a:ext uri="{FF2B5EF4-FFF2-40B4-BE49-F238E27FC236}">
                  <a16:creationId xmlns:a16="http://schemas.microsoft.com/office/drawing/2014/main" id="{F558C751-CE3D-48FB-AAC8-ED8F291AFDC2}"/>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6" name="Freeform 220">
              <a:extLst>
                <a:ext uri="{FF2B5EF4-FFF2-40B4-BE49-F238E27FC236}">
                  <a16:creationId xmlns:a16="http://schemas.microsoft.com/office/drawing/2014/main" id="{10F7E2B2-9D63-41C7-BF9A-2E2E47857717}"/>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7" name="Freeform 221">
              <a:extLst>
                <a:ext uri="{FF2B5EF4-FFF2-40B4-BE49-F238E27FC236}">
                  <a16:creationId xmlns:a16="http://schemas.microsoft.com/office/drawing/2014/main" id="{839FCC62-D220-4793-BCDF-CE0BAB350550}"/>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8" name="Freeform 222">
              <a:extLst>
                <a:ext uri="{FF2B5EF4-FFF2-40B4-BE49-F238E27FC236}">
                  <a16:creationId xmlns:a16="http://schemas.microsoft.com/office/drawing/2014/main" id="{DEA3ABD9-17A6-4204-BE31-85E1619BDF63}"/>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19" name="Freeform 223">
              <a:extLst>
                <a:ext uri="{FF2B5EF4-FFF2-40B4-BE49-F238E27FC236}">
                  <a16:creationId xmlns:a16="http://schemas.microsoft.com/office/drawing/2014/main" id="{166618D4-15F5-4D76-B39E-94FAB6F44DEF}"/>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0" name="Freeform 224">
              <a:extLst>
                <a:ext uri="{FF2B5EF4-FFF2-40B4-BE49-F238E27FC236}">
                  <a16:creationId xmlns:a16="http://schemas.microsoft.com/office/drawing/2014/main" id="{B5856E1C-0063-48C2-8BED-1FD3CE51277B}"/>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1" name="Freeform 225">
              <a:extLst>
                <a:ext uri="{FF2B5EF4-FFF2-40B4-BE49-F238E27FC236}">
                  <a16:creationId xmlns:a16="http://schemas.microsoft.com/office/drawing/2014/main" id="{5239ED3F-4D41-45B1-9D32-5C163FD164AD}"/>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2" name="Freeform 226">
              <a:extLst>
                <a:ext uri="{FF2B5EF4-FFF2-40B4-BE49-F238E27FC236}">
                  <a16:creationId xmlns:a16="http://schemas.microsoft.com/office/drawing/2014/main" id="{69F03115-7373-4734-A4C5-BBCD45D0EB83}"/>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23" name="组合 323">
            <a:extLst>
              <a:ext uri="{FF2B5EF4-FFF2-40B4-BE49-F238E27FC236}">
                <a16:creationId xmlns:a16="http://schemas.microsoft.com/office/drawing/2014/main" id="{0850CE16-1474-42E4-B9AB-5DEBDF5966BE}"/>
              </a:ext>
            </a:extLst>
          </p:cNvPr>
          <p:cNvGrpSpPr>
            <a:grpSpLocks noChangeAspect="1"/>
          </p:cNvGrpSpPr>
          <p:nvPr/>
        </p:nvGrpSpPr>
        <p:grpSpPr bwMode="auto">
          <a:xfrm>
            <a:off x="11134602" y="4892551"/>
            <a:ext cx="424816" cy="434340"/>
            <a:chOff x="4189413" y="2351088"/>
            <a:chExt cx="630238" cy="646113"/>
          </a:xfrm>
        </p:grpSpPr>
        <p:sp>
          <p:nvSpPr>
            <p:cNvPr id="124" name="Freeform 218">
              <a:extLst>
                <a:ext uri="{FF2B5EF4-FFF2-40B4-BE49-F238E27FC236}">
                  <a16:creationId xmlns:a16="http://schemas.microsoft.com/office/drawing/2014/main" id="{64A7B4BF-98BE-4782-9B5C-93C60E6949C3}"/>
                </a:ext>
              </a:extLst>
            </p:cNvPr>
            <p:cNvSpPr>
              <a:spLocks/>
            </p:cNvSpPr>
            <p:nvPr/>
          </p:nvSpPr>
          <p:spPr bwMode="auto">
            <a:xfrm>
              <a:off x="4613275" y="2711451"/>
              <a:ext cx="104775" cy="176213"/>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4"/>
                  </a:cubicBezTo>
                  <a:cubicBezTo>
                    <a:pt x="1" y="401"/>
                    <a:pt x="0" y="380"/>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5" name="Freeform 219">
              <a:extLst>
                <a:ext uri="{FF2B5EF4-FFF2-40B4-BE49-F238E27FC236}">
                  <a16:creationId xmlns:a16="http://schemas.microsoft.com/office/drawing/2014/main" id="{39EEF5DC-22FA-49BF-8C48-CE828BE5B98E}"/>
                </a:ext>
              </a:extLst>
            </p:cNvPr>
            <p:cNvSpPr>
              <a:spLocks/>
            </p:cNvSpPr>
            <p:nvPr/>
          </p:nvSpPr>
          <p:spPr bwMode="auto">
            <a:xfrm>
              <a:off x="4292600" y="2786063"/>
              <a:ext cx="423863" cy="28575"/>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6" name="Freeform 220">
              <a:extLst>
                <a:ext uri="{FF2B5EF4-FFF2-40B4-BE49-F238E27FC236}">
                  <a16:creationId xmlns:a16="http://schemas.microsoft.com/office/drawing/2014/main" id="{374846D8-299B-4A90-B3FF-0B349671DE4A}"/>
                </a:ext>
              </a:extLst>
            </p:cNvPr>
            <p:cNvSpPr>
              <a:spLocks/>
            </p:cNvSpPr>
            <p:nvPr/>
          </p:nvSpPr>
          <p:spPr bwMode="auto">
            <a:xfrm>
              <a:off x="4613275" y="2443163"/>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37" y="423"/>
                  </a:moveTo>
                  <a:lnTo>
                    <a:pt x="37" y="423"/>
                  </a:lnTo>
                  <a:cubicBezTo>
                    <a:pt x="29" y="423"/>
                    <a:pt x="20" y="420"/>
                    <a:pt x="14" y="413"/>
                  </a:cubicBezTo>
                  <a:cubicBezTo>
                    <a:pt x="1" y="400"/>
                    <a:pt x="0" y="379"/>
                    <a:pt x="13" y="366"/>
                  </a:cubicBezTo>
                  <a:lnTo>
                    <a:pt x="165" y="213"/>
                  </a:lnTo>
                  <a:lnTo>
                    <a:pt x="13" y="60"/>
                  </a:lnTo>
                  <a:cubicBezTo>
                    <a:pt x="0" y="47"/>
                    <a:pt x="1" y="26"/>
                    <a:pt x="14" y="13"/>
                  </a:cubicBezTo>
                  <a:cubicBezTo>
                    <a:pt x="27" y="0"/>
                    <a:pt x="48" y="0"/>
                    <a:pt x="61" y="13"/>
                  </a:cubicBezTo>
                  <a:lnTo>
                    <a:pt x="236" y="190"/>
                  </a:lnTo>
                  <a:cubicBezTo>
                    <a:pt x="248" y="203"/>
                    <a:pt x="248" y="224"/>
                    <a:pt x="236" y="237"/>
                  </a:cubicBezTo>
                  <a:lnTo>
                    <a:pt x="61" y="413"/>
                  </a:lnTo>
                  <a:cubicBezTo>
                    <a:pt x="54" y="420"/>
                    <a:pt x="46" y="423"/>
                    <a:pt x="37"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7" name="Freeform 221">
              <a:extLst>
                <a:ext uri="{FF2B5EF4-FFF2-40B4-BE49-F238E27FC236}">
                  <a16:creationId xmlns:a16="http://schemas.microsoft.com/office/drawing/2014/main" id="{7A0F2EAE-94B6-453E-B48E-569A8F0ED34B}"/>
                </a:ext>
              </a:extLst>
            </p:cNvPr>
            <p:cNvSpPr>
              <a:spLocks/>
            </p:cNvSpPr>
            <p:nvPr/>
          </p:nvSpPr>
          <p:spPr bwMode="auto">
            <a:xfrm>
              <a:off x="4292600" y="2519363"/>
              <a:ext cx="423863" cy="26988"/>
            </a:xfrm>
            <a:custGeom>
              <a:avLst/>
              <a:gdLst>
                <a:gd name="T0" fmla="*/ 2147483646 w 1010"/>
                <a:gd name="T1" fmla="*/ 2147483646 h 66"/>
                <a:gd name="T2" fmla="*/ 2147483646 w 1010"/>
                <a:gd name="T3" fmla="*/ 2147483646 h 66"/>
                <a:gd name="T4" fmla="*/ 2147483646 w 1010"/>
                <a:gd name="T5" fmla="*/ 2147483646 h 66"/>
                <a:gd name="T6" fmla="*/ 0 w 1010"/>
                <a:gd name="T7" fmla="*/ 2147483646 h 66"/>
                <a:gd name="T8" fmla="*/ 2147483646 w 1010"/>
                <a:gd name="T9" fmla="*/ 0 h 66"/>
                <a:gd name="T10" fmla="*/ 2147483646 w 1010"/>
                <a:gd name="T11" fmla="*/ 0 h 66"/>
                <a:gd name="T12" fmla="*/ 2147483646 w 1010"/>
                <a:gd name="T13" fmla="*/ 2147483646 h 66"/>
                <a:gd name="T14" fmla="*/ 2147483646 w 1010"/>
                <a:gd name="T15" fmla="*/ 2147483646 h 66"/>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6"/>
                <a:gd name="T26" fmla="*/ 1010 w 1010"/>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6">
                  <a:moveTo>
                    <a:pt x="977" y="66"/>
                  </a:moveTo>
                  <a:lnTo>
                    <a:pt x="977" y="66"/>
                  </a:lnTo>
                  <a:lnTo>
                    <a:pt x="33" y="66"/>
                  </a:lnTo>
                  <a:cubicBezTo>
                    <a:pt x="15" y="66"/>
                    <a:pt x="0" y="52"/>
                    <a:pt x="0" y="33"/>
                  </a:cubicBezTo>
                  <a:cubicBezTo>
                    <a:pt x="0" y="15"/>
                    <a:pt x="15" y="0"/>
                    <a:pt x="33" y="0"/>
                  </a:cubicBezTo>
                  <a:lnTo>
                    <a:pt x="977" y="0"/>
                  </a:lnTo>
                  <a:cubicBezTo>
                    <a:pt x="995" y="0"/>
                    <a:pt x="1010" y="15"/>
                    <a:pt x="1010" y="33"/>
                  </a:cubicBezTo>
                  <a:cubicBezTo>
                    <a:pt x="1010" y="52"/>
                    <a:pt x="995" y="66"/>
                    <a:pt x="977" y="6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8" name="Freeform 222">
              <a:extLst>
                <a:ext uri="{FF2B5EF4-FFF2-40B4-BE49-F238E27FC236}">
                  <a16:creationId xmlns:a16="http://schemas.microsoft.com/office/drawing/2014/main" id="{2BB47D02-B056-4BDF-82DF-D8F9657965F0}"/>
                </a:ext>
              </a:extLst>
            </p:cNvPr>
            <p:cNvSpPr>
              <a:spLocks/>
            </p:cNvSpPr>
            <p:nvPr/>
          </p:nvSpPr>
          <p:spPr bwMode="auto">
            <a:xfrm>
              <a:off x="4291013" y="2581276"/>
              <a:ext cx="104775" cy="177800"/>
            </a:xfrm>
            <a:custGeom>
              <a:avLst/>
              <a:gdLst>
                <a:gd name="T0" fmla="*/ 2147483646 w 248"/>
                <a:gd name="T1" fmla="*/ 2147483646 h 423"/>
                <a:gd name="T2" fmla="*/ 2147483646 w 248"/>
                <a:gd name="T3" fmla="*/ 2147483646 h 423"/>
                <a:gd name="T4" fmla="*/ 2147483646 w 248"/>
                <a:gd name="T5" fmla="*/ 2147483646 h 423"/>
                <a:gd name="T6" fmla="*/ 2147483646 w 248"/>
                <a:gd name="T7" fmla="*/ 2147483646 h 423"/>
                <a:gd name="T8" fmla="*/ 2147483646 w 248"/>
                <a:gd name="T9" fmla="*/ 2147483646 h 423"/>
                <a:gd name="T10" fmla="*/ 2147483646 w 248"/>
                <a:gd name="T11" fmla="*/ 2147483646 h 423"/>
                <a:gd name="T12" fmla="*/ 2147483646 w 248"/>
                <a:gd name="T13" fmla="*/ 2147483646 h 423"/>
                <a:gd name="T14" fmla="*/ 2147483646 w 248"/>
                <a:gd name="T15" fmla="*/ 2147483646 h 423"/>
                <a:gd name="T16" fmla="*/ 2147483646 w 248"/>
                <a:gd name="T17" fmla="*/ 2147483646 h 423"/>
                <a:gd name="T18" fmla="*/ 2147483646 w 248"/>
                <a:gd name="T19" fmla="*/ 2147483646 h 423"/>
                <a:gd name="T20" fmla="*/ 2147483646 w 248"/>
                <a:gd name="T21" fmla="*/ 2147483646 h 423"/>
                <a:gd name="T22" fmla="*/ 2147483646 w 248"/>
                <a:gd name="T23" fmla="*/ 2147483646 h 4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423"/>
                <a:gd name="T38" fmla="*/ 248 w 248"/>
                <a:gd name="T39" fmla="*/ 423 h 4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423">
                  <a:moveTo>
                    <a:pt x="211" y="423"/>
                  </a:moveTo>
                  <a:lnTo>
                    <a:pt x="211" y="423"/>
                  </a:lnTo>
                  <a:cubicBezTo>
                    <a:pt x="202" y="423"/>
                    <a:pt x="194" y="420"/>
                    <a:pt x="187" y="413"/>
                  </a:cubicBezTo>
                  <a:lnTo>
                    <a:pt x="13" y="237"/>
                  </a:lnTo>
                  <a:cubicBezTo>
                    <a:pt x="0" y="224"/>
                    <a:pt x="0" y="203"/>
                    <a:pt x="13" y="190"/>
                  </a:cubicBezTo>
                  <a:lnTo>
                    <a:pt x="187" y="13"/>
                  </a:lnTo>
                  <a:cubicBezTo>
                    <a:pt x="200" y="0"/>
                    <a:pt x="221" y="0"/>
                    <a:pt x="234" y="13"/>
                  </a:cubicBezTo>
                  <a:cubicBezTo>
                    <a:pt x="248" y="26"/>
                    <a:pt x="248" y="47"/>
                    <a:pt x="235" y="60"/>
                  </a:cubicBezTo>
                  <a:lnTo>
                    <a:pt x="83" y="213"/>
                  </a:lnTo>
                  <a:lnTo>
                    <a:pt x="235" y="366"/>
                  </a:lnTo>
                  <a:cubicBezTo>
                    <a:pt x="248" y="379"/>
                    <a:pt x="248" y="400"/>
                    <a:pt x="234" y="413"/>
                  </a:cubicBezTo>
                  <a:cubicBezTo>
                    <a:pt x="228" y="420"/>
                    <a:pt x="220" y="423"/>
                    <a:pt x="211" y="42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29" name="Freeform 223">
              <a:extLst>
                <a:ext uri="{FF2B5EF4-FFF2-40B4-BE49-F238E27FC236}">
                  <a16:creationId xmlns:a16="http://schemas.microsoft.com/office/drawing/2014/main" id="{F4294DCF-5E16-4DB3-B5EA-F4AB4FCC17AA}"/>
                </a:ext>
              </a:extLst>
            </p:cNvPr>
            <p:cNvSpPr>
              <a:spLocks/>
            </p:cNvSpPr>
            <p:nvPr/>
          </p:nvSpPr>
          <p:spPr bwMode="auto">
            <a:xfrm>
              <a:off x="4292600" y="2657476"/>
              <a:ext cx="423863" cy="26988"/>
            </a:xfrm>
            <a:custGeom>
              <a:avLst/>
              <a:gdLst>
                <a:gd name="T0" fmla="*/ 2147483646 w 1010"/>
                <a:gd name="T1" fmla="*/ 2147483646 h 67"/>
                <a:gd name="T2" fmla="*/ 2147483646 w 1010"/>
                <a:gd name="T3" fmla="*/ 2147483646 h 67"/>
                <a:gd name="T4" fmla="*/ 2147483646 w 1010"/>
                <a:gd name="T5" fmla="*/ 2147483646 h 67"/>
                <a:gd name="T6" fmla="*/ 0 w 1010"/>
                <a:gd name="T7" fmla="*/ 2147483646 h 67"/>
                <a:gd name="T8" fmla="*/ 2147483646 w 1010"/>
                <a:gd name="T9" fmla="*/ 0 h 67"/>
                <a:gd name="T10" fmla="*/ 2147483646 w 1010"/>
                <a:gd name="T11" fmla="*/ 0 h 67"/>
                <a:gd name="T12" fmla="*/ 2147483646 w 1010"/>
                <a:gd name="T13" fmla="*/ 2147483646 h 67"/>
                <a:gd name="T14" fmla="*/ 2147483646 w 1010"/>
                <a:gd name="T15" fmla="*/ 2147483646 h 67"/>
                <a:gd name="T16" fmla="*/ 0 60000 65536"/>
                <a:gd name="T17" fmla="*/ 0 60000 65536"/>
                <a:gd name="T18" fmla="*/ 0 60000 65536"/>
                <a:gd name="T19" fmla="*/ 0 60000 65536"/>
                <a:gd name="T20" fmla="*/ 0 60000 65536"/>
                <a:gd name="T21" fmla="*/ 0 60000 65536"/>
                <a:gd name="T22" fmla="*/ 0 60000 65536"/>
                <a:gd name="T23" fmla="*/ 0 60000 65536"/>
                <a:gd name="T24" fmla="*/ 0 w 1010"/>
                <a:gd name="T25" fmla="*/ 0 h 67"/>
                <a:gd name="T26" fmla="*/ 1010 w 1010"/>
                <a:gd name="T27" fmla="*/ 67 h 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0" h="67">
                  <a:moveTo>
                    <a:pt x="977" y="67"/>
                  </a:moveTo>
                  <a:lnTo>
                    <a:pt x="977" y="67"/>
                  </a:lnTo>
                  <a:lnTo>
                    <a:pt x="33" y="67"/>
                  </a:lnTo>
                  <a:cubicBezTo>
                    <a:pt x="15" y="67"/>
                    <a:pt x="0" y="52"/>
                    <a:pt x="0" y="33"/>
                  </a:cubicBezTo>
                  <a:cubicBezTo>
                    <a:pt x="0" y="15"/>
                    <a:pt x="15" y="0"/>
                    <a:pt x="33" y="0"/>
                  </a:cubicBezTo>
                  <a:lnTo>
                    <a:pt x="977" y="0"/>
                  </a:lnTo>
                  <a:cubicBezTo>
                    <a:pt x="995" y="0"/>
                    <a:pt x="1010" y="15"/>
                    <a:pt x="1010" y="33"/>
                  </a:cubicBezTo>
                  <a:cubicBezTo>
                    <a:pt x="1010" y="52"/>
                    <a:pt x="995" y="67"/>
                    <a:pt x="977" y="67"/>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0" name="Freeform 224">
              <a:extLst>
                <a:ext uri="{FF2B5EF4-FFF2-40B4-BE49-F238E27FC236}">
                  <a16:creationId xmlns:a16="http://schemas.microsoft.com/office/drawing/2014/main" id="{A00DACB4-67F4-4D05-9914-9723092238E2}"/>
                </a:ext>
              </a:extLst>
            </p:cNvPr>
            <p:cNvSpPr>
              <a:spLocks/>
            </p:cNvSpPr>
            <p:nvPr/>
          </p:nvSpPr>
          <p:spPr bwMode="auto">
            <a:xfrm>
              <a:off x="4189413" y="2351088"/>
              <a:ext cx="630238" cy="630238"/>
            </a:xfrm>
            <a:custGeom>
              <a:avLst/>
              <a:gdLst>
                <a:gd name="T0" fmla="*/ 2147483646 w 1503"/>
                <a:gd name="T1" fmla="*/ 2147483646 h 1503"/>
                <a:gd name="T2" fmla="*/ 2147483646 w 1503"/>
                <a:gd name="T3" fmla="*/ 2147483646 h 1503"/>
                <a:gd name="T4" fmla="*/ 2147483646 w 1503"/>
                <a:gd name="T5" fmla="*/ 2147483646 h 1503"/>
                <a:gd name="T6" fmla="*/ 2147483646 w 1503"/>
                <a:gd name="T7" fmla="*/ 2147483646 h 1503"/>
                <a:gd name="T8" fmla="*/ 2147483646 w 1503"/>
                <a:gd name="T9" fmla="*/ 2147483646 h 1503"/>
                <a:gd name="T10" fmla="*/ 2147483646 w 1503"/>
                <a:gd name="T11" fmla="*/ 2147483646 h 1503"/>
                <a:gd name="T12" fmla="*/ 2147483646 w 1503"/>
                <a:gd name="T13" fmla="*/ 2147483646 h 1503"/>
                <a:gd name="T14" fmla="*/ 2147483646 w 1503"/>
                <a:gd name="T15" fmla="*/ 2147483646 h 1503"/>
                <a:gd name="T16" fmla="*/ 2147483646 w 1503"/>
                <a:gd name="T17" fmla="*/ 2147483646 h 1503"/>
                <a:gd name="T18" fmla="*/ 2147483646 w 1503"/>
                <a:gd name="T19" fmla="*/ 2147483646 h 1503"/>
                <a:gd name="T20" fmla="*/ 2147483646 w 1503"/>
                <a:gd name="T21" fmla="*/ 2147483646 h 1503"/>
                <a:gd name="T22" fmla="*/ 2147483646 w 1503"/>
                <a:gd name="T23" fmla="*/ 2147483646 h 1503"/>
                <a:gd name="T24" fmla="*/ 2147483646 w 1503"/>
                <a:gd name="T25" fmla="*/ 2147483646 h 1503"/>
                <a:gd name="T26" fmla="*/ 2147483646 w 1503"/>
                <a:gd name="T27" fmla="*/ 2147483646 h 1503"/>
                <a:gd name="T28" fmla="*/ 2147483646 w 1503"/>
                <a:gd name="T29" fmla="*/ 2147483646 h 1503"/>
                <a:gd name="T30" fmla="*/ 0 w 1503"/>
                <a:gd name="T31" fmla="*/ 2147483646 h 1503"/>
                <a:gd name="T32" fmla="*/ 0 w 1503"/>
                <a:gd name="T33" fmla="*/ 2147483646 h 1503"/>
                <a:gd name="T34" fmla="*/ 2147483646 w 1503"/>
                <a:gd name="T35" fmla="*/ 0 h 1503"/>
                <a:gd name="T36" fmla="*/ 2147483646 w 1503"/>
                <a:gd name="T37" fmla="*/ 0 h 1503"/>
                <a:gd name="T38" fmla="*/ 2147483646 w 1503"/>
                <a:gd name="T39" fmla="*/ 2147483646 h 1503"/>
                <a:gd name="T40" fmla="*/ 2147483646 w 1503"/>
                <a:gd name="T41" fmla="*/ 2147483646 h 1503"/>
                <a:gd name="T42" fmla="*/ 2147483646 w 1503"/>
                <a:gd name="T43" fmla="*/ 2147483646 h 15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03"/>
                <a:gd name="T67" fmla="*/ 0 h 1503"/>
                <a:gd name="T68" fmla="*/ 1503 w 1503"/>
                <a:gd name="T69" fmla="*/ 1503 h 15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03" h="1503">
                  <a:moveTo>
                    <a:pt x="1385" y="1503"/>
                  </a:moveTo>
                  <a:lnTo>
                    <a:pt x="1385" y="1503"/>
                  </a:lnTo>
                  <a:lnTo>
                    <a:pt x="1211" y="1503"/>
                  </a:lnTo>
                  <a:lnTo>
                    <a:pt x="1211" y="1437"/>
                  </a:lnTo>
                  <a:lnTo>
                    <a:pt x="1385" y="1437"/>
                  </a:lnTo>
                  <a:cubicBezTo>
                    <a:pt x="1413" y="1437"/>
                    <a:pt x="1436" y="1414"/>
                    <a:pt x="1436" y="1385"/>
                  </a:cubicBezTo>
                  <a:lnTo>
                    <a:pt x="1436" y="118"/>
                  </a:lnTo>
                  <a:cubicBezTo>
                    <a:pt x="1436" y="90"/>
                    <a:pt x="1413" y="67"/>
                    <a:pt x="1385" y="67"/>
                  </a:cubicBezTo>
                  <a:lnTo>
                    <a:pt x="117" y="67"/>
                  </a:lnTo>
                  <a:cubicBezTo>
                    <a:pt x="89" y="67"/>
                    <a:pt x="66" y="90"/>
                    <a:pt x="66" y="118"/>
                  </a:cubicBezTo>
                  <a:lnTo>
                    <a:pt x="66" y="1385"/>
                  </a:lnTo>
                  <a:cubicBezTo>
                    <a:pt x="66" y="1414"/>
                    <a:pt x="89" y="1437"/>
                    <a:pt x="117" y="1437"/>
                  </a:cubicBezTo>
                  <a:lnTo>
                    <a:pt x="1045" y="1437"/>
                  </a:lnTo>
                  <a:lnTo>
                    <a:pt x="1045" y="1503"/>
                  </a:lnTo>
                  <a:lnTo>
                    <a:pt x="117" y="1503"/>
                  </a:lnTo>
                  <a:cubicBezTo>
                    <a:pt x="52" y="1503"/>
                    <a:pt x="0" y="1450"/>
                    <a:pt x="0" y="1385"/>
                  </a:cubicBezTo>
                  <a:lnTo>
                    <a:pt x="0" y="118"/>
                  </a:lnTo>
                  <a:cubicBezTo>
                    <a:pt x="0" y="53"/>
                    <a:pt x="52" y="0"/>
                    <a:pt x="117" y="0"/>
                  </a:cubicBezTo>
                  <a:lnTo>
                    <a:pt x="1385" y="0"/>
                  </a:lnTo>
                  <a:cubicBezTo>
                    <a:pt x="1450" y="0"/>
                    <a:pt x="1503" y="53"/>
                    <a:pt x="1503" y="118"/>
                  </a:cubicBezTo>
                  <a:lnTo>
                    <a:pt x="1503" y="1385"/>
                  </a:lnTo>
                  <a:cubicBezTo>
                    <a:pt x="1503" y="1450"/>
                    <a:pt x="1450" y="1503"/>
                    <a:pt x="1385" y="150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1" name="Freeform 225">
              <a:extLst>
                <a:ext uri="{FF2B5EF4-FFF2-40B4-BE49-F238E27FC236}">
                  <a16:creationId xmlns:a16="http://schemas.microsoft.com/office/drawing/2014/main" id="{FEA47A99-DA20-4413-AA9B-D5990747B2A9}"/>
                </a:ext>
              </a:extLst>
            </p:cNvPr>
            <p:cNvSpPr>
              <a:spLocks/>
            </p:cNvSpPr>
            <p:nvPr/>
          </p:nvSpPr>
          <p:spPr bwMode="auto">
            <a:xfrm>
              <a:off x="4592638" y="2938463"/>
              <a:ext cx="57150"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32" name="Freeform 226">
              <a:extLst>
                <a:ext uri="{FF2B5EF4-FFF2-40B4-BE49-F238E27FC236}">
                  <a16:creationId xmlns:a16="http://schemas.microsoft.com/office/drawing/2014/main" id="{A5F9BCCE-D6D1-40AB-938B-1FBA1B4F861B}"/>
                </a:ext>
              </a:extLst>
            </p:cNvPr>
            <p:cNvSpPr>
              <a:spLocks/>
            </p:cNvSpPr>
            <p:nvPr/>
          </p:nvSpPr>
          <p:spPr bwMode="auto">
            <a:xfrm>
              <a:off x="4681538" y="2938463"/>
              <a:ext cx="58738" cy="58738"/>
            </a:xfrm>
            <a:custGeom>
              <a:avLst/>
              <a:gdLst>
                <a:gd name="T0" fmla="*/ 2147483646 w 138"/>
                <a:gd name="T1" fmla="*/ 2147483646 h 139"/>
                <a:gd name="T2" fmla="*/ 2147483646 w 138"/>
                <a:gd name="T3" fmla="*/ 2147483646 h 139"/>
                <a:gd name="T4" fmla="*/ 0 w 138"/>
                <a:gd name="T5" fmla="*/ 2147483646 h 139"/>
                <a:gd name="T6" fmla="*/ 2147483646 w 138"/>
                <a:gd name="T7" fmla="*/ 0 h 139"/>
                <a:gd name="T8" fmla="*/ 2147483646 w 138"/>
                <a:gd name="T9" fmla="*/ 2147483646 h 139"/>
                <a:gd name="T10" fmla="*/ 2147483646 w 138"/>
                <a:gd name="T11" fmla="*/ 2147483646 h 139"/>
                <a:gd name="T12" fmla="*/ 0 60000 65536"/>
                <a:gd name="T13" fmla="*/ 0 60000 65536"/>
                <a:gd name="T14" fmla="*/ 0 60000 65536"/>
                <a:gd name="T15" fmla="*/ 0 60000 65536"/>
                <a:gd name="T16" fmla="*/ 0 60000 65536"/>
                <a:gd name="T17" fmla="*/ 0 60000 65536"/>
                <a:gd name="T18" fmla="*/ 0 w 138"/>
                <a:gd name="T19" fmla="*/ 0 h 139"/>
                <a:gd name="T20" fmla="*/ 138 w 138"/>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138" h="139">
                  <a:moveTo>
                    <a:pt x="69" y="139"/>
                  </a:moveTo>
                  <a:lnTo>
                    <a:pt x="69" y="139"/>
                  </a:lnTo>
                  <a:cubicBezTo>
                    <a:pt x="30" y="139"/>
                    <a:pt x="0" y="108"/>
                    <a:pt x="0" y="70"/>
                  </a:cubicBezTo>
                  <a:cubicBezTo>
                    <a:pt x="0" y="32"/>
                    <a:pt x="30" y="0"/>
                    <a:pt x="69" y="0"/>
                  </a:cubicBezTo>
                  <a:cubicBezTo>
                    <a:pt x="107" y="0"/>
                    <a:pt x="138" y="32"/>
                    <a:pt x="138" y="70"/>
                  </a:cubicBezTo>
                  <a:cubicBezTo>
                    <a:pt x="138" y="108"/>
                    <a:pt x="107" y="139"/>
                    <a:pt x="69" y="139"/>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158" name="组合 157">
            <a:extLst>
              <a:ext uri="{FF2B5EF4-FFF2-40B4-BE49-F238E27FC236}">
                <a16:creationId xmlns:a16="http://schemas.microsoft.com/office/drawing/2014/main" id="{E243F95C-DB13-4EBE-B57C-F3B66F5BB284}"/>
              </a:ext>
            </a:extLst>
          </p:cNvPr>
          <p:cNvGrpSpPr/>
          <p:nvPr/>
        </p:nvGrpSpPr>
        <p:grpSpPr>
          <a:xfrm>
            <a:off x="9167879" y="4253451"/>
            <a:ext cx="2167986" cy="646317"/>
            <a:chOff x="7757525" y="3736318"/>
            <a:chExt cx="2167986" cy="918979"/>
          </a:xfrm>
        </p:grpSpPr>
        <p:cxnSp>
          <p:nvCxnSpPr>
            <p:cNvPr id="133" name="直接连接符 132">
              <a:extLst>
                <a:ext uri="{FF2B5EF4-FFF2-40B4-BE49-F238E27FC236}">
                  <a16:creationId xmlns:a16="http://schemas.microsoft.com/office/drawing/2014/main" id="{5344F78C-E649-43B5-BA9F-3B9AF17511C6}"/>
                </a:ext>
              </a:extLst>
            </p:cNvPr>
            <p:cNvCxnSpPr>
              <a:cxnSpLocks/>
            </p:cNvCxnSpPr>
            <p:nvPr/>
          </p:nvCxnSpPr>
          <p:spPr>
            <a:xfrm flipH="1">
              <a:off x="7757525" y="3741178"/>
              <a:ext cx="724261" cy="899179"/>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A6D47619-D668-4BB1-8BE5-446E9B4E3D8F}"/>
                </a:ext>
              </a:extLst>
            </p:cNvPr>
            <p:cNvCxnSpPr>
              <a:cxnSpLocks/>
            </p:cNvCxnSpPr>
            <p:nvPr/>
          </p:nvCxnSpPr>
          <p:spPr>
            <a:xfrm flipH="1">
              <a:off x="7770916" y="3748057"/>
              <a:ext cx="1435128" cy="899238"/>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06AC8FFB-74F8-4CBA-8DDE-92838562FA4A}"/>
                </a:ext>
              </a:extLst>
            </p:cNvPr>
            <p:cNvCxnSpPr>
              <a:cxnSpLocks/>
            </p:cNvCxnSpPr>
            <p:nvPr/>
          </p:nvCxnSpPr>
          <p:spPr>
            <a:xfrm>
              <a:off x="8480136" y="3747997"/>
              <a:ext cx="0" cy="90730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91914313-51FA-4BB8-8358-F1F7CA2A0FA5}"/>
                </a:ext>
              </a:extLst>
            </p:cNvPr>
            <p:cNvCxnSpPr>
              <a:cxnSpLocks/>
            </p:cNvCxnSpPr>
            <p:nvPr/>
          </p:nvCxnSpPr>
          <p:spPr>
            <a:xfrm flipH="1">
              <a:off x="8480136" y="3756595"/>
              <a:ext cx="721650" cy="892241"/>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490BD850-4613-4F9D-BB11-537C8E9E3281}"/>
                </a:ext>
              </a:extLst>
            </p:cNvPr>
            <p:cNvCxnSpPr>
              <a:cxnSpLocks/>
            </p:cNvCxnSpPr>
            <p:nvPr/>
          </p:nvCxnSpPr>
          <p:spPr>
            <a:xfrm flipH="1">
              <a:off x="9206577" y="3752326"/>
              <a:ext cx="10247" cy="889632"/>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80FF945A-DF4F-495E-ADD8-B257ABEAAA1F}"/>
                </a:ext>
              </a:extLst>
            </p:cNvPr>
            <p:cNvCxnSpPr>
              <a:cxnSpLocks/>
            </p:cNvCxnSpPr>
            <p:nvPr/>
          </p:nvCxnSpPr>
          <p:spPr>
            <a:xfrm>
              <a:off x="8480135" y="3736318"/>
              <a:ext cx="726443" cy="90564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ADC8DF0F-C599-4C26-9918-5CC18B727EB4}"/>
                </a:ext>
              </a:extLst>
            </p:cNvPr>
            <p:cNvCxnSpPr>
              <a:cxnSpLocks/>
            </p:cNvCxnSpPr>
            <p:nvPr/>
          </p:nvCxnSpPr>
          <p:spPr>
            <a:xfrm>
              <a:off x="9206578" y="3746990"/>
              <a:ext cx="718933" cy="908307"/>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10883620-6A18-463F-9460-76610427C1F9}"/>
                </a:ext>
              </a:extLst>
            </p:cNvPr>
            <p:cNvCxnSpPr>
              <a:cxnSpLocks/>
            </p:cNvCxnSpPr>
            <p:nvPr/>
          </p:nvCxnSpPr>
          <p:spPr>
            <a:xfrm>
              <a:off x="8478487" y="3736318"/>
              <a:ext cx="1447024" cy="918445"/>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63" name="组合 162">
            <a:extLst>
              <a:ext uri="{FF2B5EF4-FFF2-40B4-BE49-F238E27FC236}">
                <a16:creationId xmlns:a16="http://schemas.microsoft.com/office/drawing/2014/main" id="{A9667174-AB41-4A11-A218-D7CEC7F34838}"/>
              </a:ext>
            </a:extLst>
          </p:cNvPr>
          <p:cNvGrpSpPr/>
          <p:nvPr/>
        </p:nvGrpSpPr>
        <p:grpSpPr>
          <a:xfrm>
            <a:off x="8817188" y="5919312"/>
            <a:ext cx="290815" cy="202182"/>
            <a:chOff x="7551629" y="5063067"/>
            <a:chExt cx="424816" cy="299180"/>
          </a:xfrm>
        </p:grpSpPr>
        <p:sp>
          <p:nvSpPr>
            <p:cNvPr id="159" name="矩形 158">
              <a:extLst>
                <a:ext uri="{FF2B5EF4-FFF2-40B4-BE49-F238E27FC236}">
                  <a16:creationId xmlns:a16="http://schemas.microsoft.com/office/drawing/2014/main" id="{CC3FB437-7CBA-4C67-8C7B-934614B5F611}"/>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62" name="直接连接符 161">
              <a:extLst>
                <a:ext uri="{FF2B5EF4-FFF2-40B4-BE49-F238E27FC236}">
                  <a16:creationId xmlns:a16="http://schemas.microsoft.com/office/drawing/2014/main" id="{B3DF3676-32F1-499A-A5B6-38FDAAECDFA6}"/>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64" name="组合 163">
            <a:extLst>
              <a:ext uri="{FF2B5EF4-FFF2-40B4-BE49-F238E27FC236}">
                <a16:creationId xmlns:a16="http://schemas.microsoft.com/office/drawing/2014/main" id="{F17E5853-5981-45D3-9185-072CDE8AA124}"/>
              </a:ext>
            </a:extLst>
          </p:cNvPr>
          <p:cNvGrpSpPr/>
          <p:nvPr/>
        </p:nvGrpSpPr>
        <p:grpSpPr>
          <a:xfrm>
            <a:off x="9183111" y="5919312"/>
            <a:ext cx="290815" cy="202182"/>
            <a:chOff x="7551629" y="5063067"/>
            <a:chExt cx="424816" cy="299180"/>
          </a:xfrm>
        </p:grpSpPr>
        <p:sp>
          <p:nvSpPr>
            <p:cNvPr id="165" name="矩形 164">
              <a:extLst>
                <a:ext uri="{FF2B5EF4-FFF2-40B4-BE49-F238E27FC236}">
                  <a16:creationId xmlns:a16="http://schemas.microsoft.com/office/drawing/2014/main" id="{BF23E77C-1771-461C-B674-325F0C6232D7}"/>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66" name="直接连接符 165">
              <a:extLst>
                <a:ext uri="{FF2B5EF4-FFF2-40B4-BE49-F238E27FC236}">
                  <a16:creationId xmlns:a16="http://schemas.microsoft.com/office/drawing/2014/main" id="{772D7895-2712-4B22-B888-225948FE8E1F}"/>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5" name="组合 174">
            <a:extLst>
              <a:ext uri="{FF2B5EF4-FFF2-40B4-BE49-F238E27FC236}">
                <a16:creationId xmlns:a16="http://schemas.microsoft.com/office/drawing/2014/main" id="{F06E3686-6086-4BFD-9CDB-B4E6A02339AF}"/>
              </a:ext>
            </a:extLst>
          </p:cNvPr>
          <p:cNvGrpSpPr/>
          <p:nvPr/>
        </p:nvGrpSpPr>
        <p:grpSpPr>
          <a:xfrm>
            <a:off x="9558841" y="5917968"/>
            <a:ext cx="290815" cy="202182"/>
            <a:chOff x="7551629" y="5063067"/>
            <a:chExt cx="424816" cy="299180"/>
          </a:xfrm>
        </p:grpSpPr>
        <p:sp>
          <p:nvSpPr>
            <p:cNvPr id="179" name="矩形 178">
              <a:extLst>
                <a:ext uri="{FF2B5EF4-FFF2-40B4-BE49-F238E27FC236}">
                  <a16:creationId xmlns:a16="http://schemas.microsoft.com/office/drawing/2014/main" id="{2C4A8D9D-84A7-4A1B-B7B6-80655BB860F1}"/>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0" name="直接连接符 179">
              <a:extLst>
                <a:ext uri="{FF2B5EF4-FFF2-40B4-BE49-F238E27FC236}">
                  <a16:creationId xmlns:a16="http://schemas.microsoft.com/office/drawing/2014/main" id="{E99F4DC0-F126-407D-9F29-F401555C3F01}"/>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6" name="组合 175">
            <a:extLst>
              <a:ext uri="{FF2B5EF4-FFF2-40B4-BE49-F238E27FC236}">
                <a16:creationId xmlns:a16="http://schemas.microsoft.com/office/drawing/2014/main" id="{F77D51B3-FF7A-4D89-966A-9C91E06A59DB}"/>
              </a:ext>
            </a:extLst>
          </p:cNvPr>
          <p:cNvGrpSpPr/>
          <p:nvPr/>
        </p:nvGrpSpPr>
        <p:grpSpPr>
          <a:xfrm>
            <a:off x="9924764" y="5917968"/>
            <a:ext cx="290815" cy="202182"/>
            <a:chOff x="7551629" y="5063067"/>
            <a:chExt cx="424816" cy="299180"/>
          </a:xfrm>
        </p:grpSpPr>
        <p:sp>
          <p:nvSpPr>
            <p:cNvPr id="177" name="矩形 176">
              <a:extLst>
                <a:ext uri="{FF2B5EF4-FFF2-40B4-BE49-F238E27FC236}">
                  <a16:creationId xmlns:a16="http://schemas.microsoft.com/office/drawing/2014/main" id="{6369C4B1-AA0F-437B-89AE-86FB33891005}"/>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78" name="直接连接符 177">
              <a:extLst>
                <a:ext uri="{FF2B5EF4-FFF2-40B4-BE49-F238E27FC236}">
                  <a16:creationId xmlns:a16="http://schemas.microsoft.com/office/drawing/2014/main" id="{7A272E1E-1853-47A5-95CE-822AAE48379E}"/>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2" name="组合 181">
            <a:extLst>
              <a:ext uri="{FF2B5EF4-FFF2-40B4-BE49-F238E27FC236}">
                <a16:creationId xmlns:a16="http://schemas.microsoft.com/office/drawing/2014/main" id="{68439F60-3CBA-4604-8DDC-7D9DAFE59149}"/>
              </a:ext>
            </a:extLst>
          </p:cNvPr>
          <p:cNvGrpSpPr/>
          <p:nvPr/>
        </p:nvGrpSpPr>
        <p:grpSpPr>
          <a:xfrm>
            <a:off x="10287051" y="5921429"/>
            <a:ext cx="290815" cy="202182"/>
            <a:chOff x="7551629" y="5063067"/>
            <a:chExt cx="424816" cy="299180"/>
          </a:xfrm>
        </p:grpSpPr>
        <p:sp>
          <p:nvSpPr>
            <p:cNvPr id="186" name="矩形 185">
              <a:extLst>
                <a:ext uri="{FF2B5EF4-FFF2-40B4-BE49-F238E27FC236}">
                  <a16:creationId xmlns:a16="http://schemas.microsoft.com/office/drawing/2014/main" id="{51A39CCC-4730-4D27-9B35-2F70C3F61F95}"/>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7" name="直接连接符 186">
              <a:extLst>
                <a:ext uri="{FF2B5EF4-FFF2-40B4-BE49-F238E27FC236}">
                  <a16:creationId xmlns:a16="http://schemas.microsoft.com/office/drawing/2014/main" id="{50478740-6643-4F27-B4C8-E1A813FD7FFA}"/>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3" name="组合 182">
            <a:extLst>
              <a:ext uri="{FF2B5EF4-FFF2-40B4-BE49-F238E27FC236}">
                <a16:creationId xmlns:a16="http://schemas.microsoft.com/office/drawing/2014/main" id="{08983745-6AF9-4B07-9000-F11A67579AE2}"/>
              </a:ext>
            </a:extLst>
          </p:cNvPr>
          <p:cNvGrpSpPr/>
          <p:nvPr/>
        </p:nvGrpSpPr>
        <p:grpSpPr>
          <a:xfrm>
            <a:off x="10652974" y="5921429"/>
            <a:ext cx="290815" cy="202182"/>
            <a:chOff x="7551629" y="5063067"/>
            <a:chExt cx="424816" cy="299180"/>
          </a:xfrm>
        </p:grpSpPr>
        <p:sp>
          <p:nvSpPr>
            <p:cNvPr id="184" name="矩形 183">
              <a:extLst>
                <a:ext uri="{FF2B5EF4-FFF2-40B4-BE49-F238E27FC236}">
                  <a16:creationId xmlns:a16="http://schemas.microsoft.com/office/drawing/2014/main" id="{65C28A45-298C-49F4-9540-A04A61ECA362}"/>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85" name="直接连接符 184">
              <a:extLst>
                <a:ext uri="{FF2B5EF4-FFF2-40B4-BE49-F238E27FC236}">
                  <a16:creationId xmlns:a16="http://schemas.microsoft.com/office/drawing/2014/main" id="{64FE1FD5-BC4A-4359-B160-A4AB9DE9478C}"/>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9" name="组合 188">
            <a:extLst>
              <a:ext uri="{FF2B5EF4-FFF2-40B4-BE49-F238E27FC236}">
                <a16:creationId xmlns:a16="http://schemas.microsoft.com/office/drawing/2014/main" id="{36A6E782-59A4-4370-BDE1-8A4566285654}"/>
              </a:ext>
            </a:extLst>
          </p:cNvPr>
          <p:cNvGrpSpPr/>
          <p:nvPr/>
        </p:nvGrpSpPr>
        <p:grpSpPr>
          <a:xfrm>
            <a:off x="11028704" y="5920085"/>
            <a:ext cx="290815" cy="202182"/>
            <a:chOff x="7551629" y="5063067"/>
            <a:chExt cx="424816" cy="299180"/>
          </a:xfrm>
        </p:grpSpPr>
        <p:sp>
          <p:nvSpPr>
            <p:cNvPr id="193" name="矩形 192">
              <a:extLst>
                <a:ext uri="{FF2B5EF4-FFF2-40B4-BE49-F238E27FC236}">
                  <a16:creationId xmlns:a16="http://schemas.microsoft.com/office/drawing/2014/main" id="{7AC3FC86-0A5D-4ABD-91F8-2FB627E75A86}"/>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94" name="直接连接符 193">
              <a:extLst>
                <a:ext uri="{FF2B5EF4-FFF2-40B4-BE49-F238E27FC236}">
                  <a16:creationId xmlns:a16="http://schemas.microsoft.com/office/drawing/2014/main" id="{4C452C25-A489-4D6F-A8EB-17C2A979B52E}"/>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90" name="组合 189">
            <a:extLst>
              <a:ext uri="{FF2B5EF4-FFF2-40B4-BE49-F238E27FC236}">
                <a16:creationId xmlns:a16="http://schemas.microsoft.com/office/drawing/2014/main" id="{AFBAAE2F-A580-41EE-9E1D-B35449B18E11}"/>
              </a:ext>
            </a:extLst>
          </p:cNvPr>
          <p:cNvGrpSpPr/>
          <p:nvPr/>
        </p:nvGrpSpPr>
        <p:grpSpPr>
          <a:xfrm>
            <a:off x="11394627" y="5920085"/>
            <a:ext cx="290815" cy="202182"/>
            <a:chOff x="7551629" y="5063067"/>
            <a:chExt cx="424816" cy="299180"/>
          </a:xfrm>
        </p:grpSpPr>
        <p:sp>
          <p:nvSpPr>
            <p:cNvPr id="191" name="矩形 190">
              <a:extLst>
                <a:ext uri="{FF2B5EF4-FFF2-40B4-BE49-F238E27FC236}">
                  <a16:creationId xmlns:a16="http://schemas.microsoft.com/office/drawing/2014/main" id="{74039BF7-EC8F-41B2-8611-2B0CB93438F7}"/>
                </a:ext>
              </a:extLst>
            </p:cNvPr>
            <p:cNvSpPr/>
            <p:nvPr/>
          </p:nvSpPr>
          <p:spPr>
            <a:xfrm>
              <a:off x="7551629" y="5063067"/>
              <a:ext cx="424816" cy="29918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92" name="直接连接符 191">
              <a:extLst>
                <a:ext uri="{FF2B5EF4-FFF2-40B4-BE49-F238E27FC236}">
                  <a16:creationId xmlns:a16="http://schemas.microsoft.com/office/drawing/2014/main" id="{AD35C884-EC52-4C80-BCE4-11537A393490}"/>
                </a:ext>
              </a:extLst>
            </p:cNvPr>
            <p:cNvCxnSpPr>
              <a:cxnSpLocks/>
            </p:cNvCxnSpPr>
            <p:nvPr/>
          </p:nvCxnSpPr>
          <p:spPr>
            <a:xfrm>
              <a:off x="7677296" y="5063067"/>
              <a:ext cx="0" cy="29918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97" name="直接连接符 196">
            <a:extLst>
              <a:ext uri="{FF2B5EF4-FFF2-40B4-BE49-F238E27FC236}">
                <a16:creationId xmlns:a16="http://schemas.microsoft.com/office/drawing/2014/main" id="{0642AB73-637E-4037-99DD-1834FBD40D45}"/>
              </a:ext>
            </a:extLst>
          </p:cNvPr>
          <p:cNvCxnSpPr>
            <a:cxnSpLocks/>
            <a:endCxn id="159" idx="0"/>
          </p:cNvCxnSpPr>
          <p:nvPr/>
        </p:nvCxnSpPr>
        <p:spPr>
          <a:xfrm flipH="1">
            <a:off x="8962596" y="5316219"/>
            <a:ext cx="204782" cy="603093"/>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3" name="直接连接符 212">
            <a:extLst>
              <a:ext uri="{FF2B5EF4-FFF2-40B4-BE49-F238E27FC236}">
                <a16:creationId xmlns:a16="http://schemas.microsoft.com/office/drawing/2014/main" id="{47EF76AE-C1AE-494C-8661-3A56F31C4E23}"/>
              </a:ext>
            </a:extLst>
          </p:cNvPr>
          <p:cNvCxnSpPr>
            <a:cxnSpLocks/>
            <a:endCxn id="165" idx="0"/>
          </p:cNvCxnSpPr>
          <p:nvPr/>
        </p:nvCxnSpPr>
        <p:spPr>
          <a:xfrm>
            <a:off x="9176346" y="5310883"/>
            <a:ext cx="152173" cy="608429"/>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6" name="直接连接符 215">
            <a:extLst>
              <a:ext uri="{FF2B5EF4-FFF2-40B4-BE49-F238E27FC236}">
                <a16:creationId xmlns:a16="http://schemas.microsoft.com/office/drawing/2014/main" id="{DDF3AEB9-DDFD-4060-B2C5-5A6E8701194A}"/>
              </a:ext>
            </a:extLst>
          </p:cNvPr>
          <p:cNvCxnSpPr>
            <a:cxnSpLocks/>
            <a:endCxn id="179" idx="0"/>
          </p:cNvCxnSpPr>
          <p:nvPr/>
        </p:nvCxnSpPr>
        <p:spPr>
          <a:xfrm flipH="1">
            <a:off x="9704249" y="5303414"/>
            <a:ext cx="183574" cy="614554"/>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19" name="直接连接符 218">
            <a:extLst>
              <a:ext uri="{FF2B5EF4-FFF2-40B4-BE49-F238E27FC236}">
                <a16:creationId xmlns:a16="http://schemas.microsoft.com/office/drawing/2014/main" id="{4F411DAC-BE97-4E8D-AA2A-D4503E44EE02}"/>
              </a:ext>
            </a:extLst>
          </p:cNvPr>
          <p:cNvCxnSpPr>
            <a:cxnSpLocks/>
            <a:endCxn id="177" idx="0"/>
          </p:cNvCxnSpPr>
          <p:nvPr/>
        </p:nvCxnSpPr>
        <p:spPr>
          <a:xfrm>
            <a:off x="9886598" y="5310883"/>
            <a:ext cx="183574" cy="607085"/>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2" name="直接连接符 221">
            <a:extLst>
              <a:ext uri="{FF2B5EF4-FFF2-40B4-BE49-F238E27FC236}">
                <a16:creationId xmlns:a16="http://schemas.microsoft.com/office/drawing/2014/main" id="{DB54B304-B397-496A-B2AE-2B1D2C19B134}"/>
              </a:ext>
            </a:extLst>
          </p:cNvPr>
          <p:cNvCxnSpPr>
            <a:cxnSpLocks/>
            <a:endCxn id="186" idx="0"/>
          </p:cNvCxnSpPr>
          <p:nvPr/>
        </p:nvCxnSpPr>
        <p:spPr>
          <a:xfrm flipH="1">
            <a:off x="10432459" y="5303414"/>
            <a:ext cx="194552" cy="618015"/>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5" name="直接连接符 224">
            <a:extLst>
              <a:ext uri="{FF2B5EF4-FFF2-40B4-BE49-F238E27FC236}">
                <a16:creationId xmlns:a16="http://schemas.microsoft.com/office/drawing/2014/main" id="{AFF77576-4712-46E0-A735-45A8F41626A5}"/>
              </a:ext>
            </a:extLst>
          </p:cNvPr>
          <p:cNvCxnSpPr>
            <a:cxnSpLocks/>
            <a:endCxn id="184" idx="0"/>
          </p:cNvCxnSpPr>
          <p:nvPr/>
        </p:nvCxnSpPr>
        <p:spPr>
          <a:xfrm>
            <a:off x="10627010" y="5310883"/>
            <a:ext cx="171372" cy="610546"/>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28" name="直接连接符 227">
            <a:extLst>
              <a:ext uri="{FF2B5EF4-FFF2-40B4-BE49-F238E27FC236}">
                <a16:creationId xmlns:a16="http://schemas.microsoft.com/office/drawing/2014/main" id="{5003E99A-0499-41DE-A990-DAAAE89CB295}"/>
              </a:ext>
            </a:extLst>
          </p:cNvPr>
          <p:cNvCxnSpPr>
            <a:cxnSpLocks/>
            <a:endCxn id="193" idx="0"/>
          </p:cNvCxnSpPr>
          <p:nvPr/>
        </p:nvCxnSpPr>
        <p:spPr>
          <a:xfrm flipH="1">
            <a:off x="11174112" y="5303414"/>
            <a:ext cx="172898" cy="616671"/>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31" name="直接连接符 230">
            <a:extLst>
              <a:ext uri="{FF2B5EF4-FFF2-40B4-BE49-F238E27FC236}">
                <a16:creationId xmlns:a16="http://schemas.microsoft.com/office/drawing/2014/main" id="{A7F11DC2-8B06-4F24-9A74-E2EF3DBF7B87}"/>
              </a:ext>
            </a:extLst>
          </p:cNvPr>
          <p:cNvCxnSpPr>
            <a:cxnSpLocks/>
            <a:endCxn id="191" idx="0"/>
          </p:cNvCxnSpPr>
          <p:nvPr/>
        </p:nvCxnSpPr>
        <p:spPr>
          <a:xfrm>
            <a:off x="11345055" y="5303414"/>
            <a:ext cx="194980" cy="616671"/>
          </a:xfrm>
          <a:prstGeom prst="line">
            <a:avLst/>
          </a:prstGeom>
          <a:ln w="9525">
            <a:solidFill>
              <a:schemeClr val="tx1">
                <a:lumMod val="65000"/>
                <a:lumOff val="35000"/>
              </a:schemeClr>
            </a:solidFill>
          </a:ln>
        </p:spPr>
        <p:style>
          <a:lnRef idx="1">
            <a:schemeClr val="accent3"/>
          </a:lnRef>
          <a:fillRef idx="0">
            <a:schemeClr val="accent3"/>
          </a:fillRef>
          <a:effectRef idx="0">
            <a:schemeClr val="accent3"/>
          </a:effectRef>
          <a:fontRef idx="minor">
            <a:schemeClr val="tx1"/>
          </a:fontRef>
        </p:style>
      </p:cxnSp>
      <p:cxnSp>
        <p:nvCxnSpPr>
          <p:cNvPr id="235" name="直接箭头连接符 234">
            <a:extLst>
              <a:ext uri="{FF2B5EF4-FFF2-40B4-BE49-F238E27FC236}">
                <a16:creationId xmlns:a16="http://schemas.microsoft.com/office/drawing/2014/main" id="{E89AAC3D-93D6-45C4-99D2-92687E7C644F}"/>
              </a:ext>
            </a:extLst>
          </p:cNvPr>
          <p:cNvCxnSpPr/>
          <p:nvPr/>
        </p:nvCxnSpPr>
        <p:spPr>
          <a:xfrm flipV="1">
            <a:off x="8903215" y="5389604"/>
            <a:ext cx="161772" cy="46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a:extLst>
              <a:ext uri="{FF2B5EF4-FFF2-40B4-BE49-F238E27FC236}">
                <a16:creationId xmlns:a16="http://schemas.microsoft.com/office/drawing/2014/main" id="{C063CAA5-5167-4F90-8EBA-85DDF7AFE9EB}"/>
              </a:ext>
            </a:extLst>
          </p:cNvPr>
          <p:cNvCxnSpPr>
            <a:cxnSpLocks/>
          </p:cNvCxnSpPr>
          <p:nvPr/>
        </p:nvCxnSpPr>
        <p:spPr>
          <a:xfrm flipV="1">
            <a:off x="9168867" y="4336226"/>
            <a:ext cx="568414" cy="49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a:extLst>
              <a:ext uri="{FF2B5EF4-FFF2-40B4-BE49-F238E27FC236}">
                <a16:creationId xmlns:a16="http://schemas.microsoft.com/office/drawing/2014/main" id="{3FD86B4B-A252-4492-A89A-9C47812F09D8}"/>
              </a:ext>
            </a:extLst>
          </p:cNvPr>
          <p:cNvCxnSpPr>
            <a:cxnSpLocks/>
          </p:cNvCxnSpPr>
          <p:nvPr/>
        </p:nvCxnSpPr>
        <p:spPr>
          <a:xfrm flipH="1" flipV="1">
            <a:off x="9151194" y="5404351"/>
            <a:ext cx="101760" cy="454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直接箭头连接符 240">
            <a:extLst>
              <a:ext uri="{FF2B5EF4-FFF2-40B4-BE49-F238E27FC236}">
                <a16:creationId xmlns:a16="http://schemas.microsoft.com/office/drawing/2014/main" id="{044D707F-8E1C-44C4-8A2C-56E146D67716}"/>
              </a:ext>
            </a:extLst>
          </p:cNvPr>
          <p:cNvCxnSpPr>
            <a:cxnSpLocks/>
          </p:cNvCxnSpPr>
          <p:nvPr/>
        </p:nvCxnSpPr>
        <p:spPr>
          <a:xfrm flipV="1">
            <a:off x="9841564" y="4379378"/>
            <a:ext cx="0" cy="483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直接箭头连接符 243">
            <a:extLst>
              <a:ext uri="{FF2B5EF4-FFF2-40B4-BE49-F238E27FC236}">
                <a16:creationId xmlns:a16="http://schemas.microsoft.com/office/drawing/2014/main" id="{14D8B39C-28C8-4C21-86E2-D18097B9EC57}"/>
              </a:ext>
            </a:extLst>
          </p:cNvPr>
          <p:cNvCxnSpPr>
            <a:cxnSpLocks/>
          </p:cNvCxnSpPr>
          <p:nvPr/>
        </p:nvCxnSpPr>
        <p:spPr>
          <a:xfrm flipV="1">
            <a:off x="9668332" y="5350545"/>
            <a:ext cx="146622" cy="47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E5B8A0DB-628A-4F95-A12A-B36FEEEFA435}"/>
              </a:ext>
            </a:extLst>
          </p:cNvPr>
          <p:cNvCxnSpPr>
            <a:cxnSpLocks/>
          </p:cNvCxnSpPr>
          <p:nvPr/>
        </p:nvCxnSpPr>
        <p:spPr>
          <a:xfrm flipH="1" flipV="1">
            <a:off x="10043700" y="4405945"/>
            <a:ext cx="1078094" cy="472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9" name="直接箭头连接符 248">
            <a:extLst>
              <a:ext uri="{FF2B5EF4-FFF2-40B4-BE49-F238E27FC236}">
                <a16:creationId xmlns:a16="http://schemas.microsoft.com/office/drawing/2014/main" id="{517EACCE-4964-452D-A41E-DEF168330C77}"/>
              </a:ext>
            </a:extLst>
          </p:cNvPr>
          <p:cNvCxnSpPr>
            <a:cxnSpLocks/>
          </p:cNvCxnSpPr>
          <p:nvPr/>
        </p:nvCxnSpPr>
        <p:spPr>
          <a:xfrm flipV="1">
            <a:off x="11139656" y="5350367"/>
            <a:ext cx="150238" cy="53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1" name="直接箭头连接符 250">
            <a:extLst>
              <a:ext uri="{FF2B5EF4-FFF2-40B4-BE49-F238E27FC236}">
                <a16:creationId xmlns:a16="http://schemas.microsoft.com/office/drawing/2014/main" id="{C280F136-5B11-4C88-A3F6-40101FB5B0DD}"/>
              </a:ext>
            </a:extLst>
          </p:cNvPr>
          <p:cNvCxnSpPr>
            <a:cxnSpLocks/>
          </p:cNvCxnSpPr>
          <p:nvPr/>
        </p:nvCxnSpPr>
        <p:spPr>
          <a:xfrm flipH="1" flipV="1">
            <a:off x="11420309" y="5350367"/>
            <a:ext cx="174887" cy="506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任意多边形: 形状 133">
            <a:extLst>
              <a:ext uri="{FF2B5EF4-FFF2-40B4-BE49-F238E27FC236}">
                <a16:creationId xmlns:a16="http://schemas.microsoft.com/office/drawing/2014/main" id="{60D798E3-3714-40C0-817C-63E82EC7175E}"/>
              </a:ext>
            </a:extLst>
          </p:cNvPr>
          <p:cNvSpPr/>
          <p:nvPr/>
        </p:nvSpPr>
        <p:spPr>
          <a:xfrm rot="7056198">
            <a:off x="8031131" y="4608483"/>
            <a:ext cx="1852111" cy="658025"/>
          </a:xfrm>
          <a:custGeom>
            <a:avLst/>
            <a:gdLst>
              <a:gd name="connsiteX0" fmla="*/ 4126992 w 4126992"/>
              <a:gd name="connsiteY0" fmla="*/ 36576 h 615789"/>
              <a:gd name="connsiteX1" fmla="*/ 2328672 w 4126992"/>
              <a:gd name="connsiteY1" fmla="*/ 615696 h 615789"/>
              <a:gd name="connsiteX2" fmla="*/ 0 w 4126992"/>
              <a:gd name="connsiteY2" fmla="*/ 0 h 615789"/>
            </a:gdLst>
            <a:ahLst/>
            <a:cxnLst>
              <a:cxn ang="0">
                <a:pos x="connsiteX0" y="connsiteY0"/>
              </a:cxn>
              <a:cxn ang="0">
                <a:pos x="connsiteX1" y="connsiteY1"/>
              </a:cxn>
              <a:cxn ang="0">
                <a:pos x="connsiteX2" y="connsiteY2"/>
              </a:cxn>
            </a:cxnLst>
            <a:rect l="l" t="t" r="r" b="b"/>
            <a:pathLst>
              <a:path w="4126992" h="615789">
                <a:moveTo>
                  <a:pt x="4126992" y="36576"/>
                </a:moveTo>
                <a:cubicBezTo>
                  <a:pt x="3571748" y="329184"/>
                  <a:pt x="3016504" y="621792"/>
                  <a:pt x="2328672" y="615696"/>
                </a:cubicBezTo>
                <a:cubicBezTo>
                  <a:pt x="1640840" y="609600"/>
                  <a:pt x="820420" y="30480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DD58F6F4-53EC-41E0-873E-8965529E192A}"/>
              </a:ext>
            </a:extLst>
          </p:cNvPr>
          <p:cNvSpPr/>
          <p:nvPr/>
        </p:nvSpPr>
        <p:spPr>
          <a:xfrm>
            <a:off x="568756" y="2225788"/>
            <a:ext cx="10634330" cy="2129044"/>
          </a:xfrm>
          <a:prstGeom prst="rect">
            <a:avLst/>
          </a:prstGeom>
        </p:spPr>
        <p:txBody>
          <a:bodyPr wrap="square">
            <a:spAutoFit/>
          </a:bodyPr>
          <a:lstStyle/>
          <a:p>
            <a:pPr lvl="0">
              <a:lnSpc>
                <a:spcPct val="150000"/>
              </a:lnSpc>
              <a:defRPr/>
            </a:pPr>
            <a:r>
              <a:rPr lang="en-US" altLang="zh-CN" sz="1500" b="1" dirty="0">
                <a:solidFill>
                  <a:prstClr val="black"/>
                </a:solidFill>
                <a:latin typeface="等线" panose="02010600030101010101" pitchFamily="2" charset="-122"/>
                <a:ea typeface="等线" panose="02010600030101010101" pitchFamily="2" charset="-122"/>
              </a:rPr>
              <a:t>Current in-network computing method:</a:t>
            </a:r>
          </a:p>
          <a:p>
            <a:pPr marL="285750" lvl="0" indent="-285750">
              <a:lnSpc>
                <a:spcPct val="150000"/>
              </a:lnSpc>
              <a:buFont typeface="Arial" panose="020B0604020202020204" pitchFamily="34" charset="0"/>
              <a:buChar char="•"/>
              <a:defRPr/>
            </a:pP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 that need to perform a communication operation send request to switches or controller; </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Switches or controller build an aggregation tree based on the request(s) and allocate resources;</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Root switch or controller notify the </a:t>
            </a: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 to send data;</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INC switches aggregate data from child nodes and send to parent node.</a:t>
            </a:r>
          </a:p>
          <a:p>
            <a:pPr marL="285750" lvl="0" indent="-285750">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Root switch distribute the aggregated result to all relevant </a:t>
            </a:r>
            <a:r>
              <a:rPr lang="en-US" altLang="zh-CN" sz="1500" dirty="0" err="1">
                <a:solidFill>
                  <a:prstClr val="black"/>
                </a:solidFill>
                <a:latin typeface="等线" panose="02010600030101010101" pitchFamily="2" charset="-122"/>
                <a:ea typeface="等线" panose="02010600030101010101" pitchFamily="2" charset="-122"/>
              </a:rPr>
              <a:t>xPUs</a:t>
            </a:r>
            <a:r>
              <a:rPr lang="en-US" altLang="zh-CN" sz="1500" dirty="0">
                <a:solidFill>
                  <a:prstClr val="black"/>
                </a:solidFill>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43437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527C5-E8D9-4AC6-9622-44580A6851EF}"/>
              </a:ext>
            </a:extLst>
          </p:cNvPr>
          <p:cNvSpPr>
            <a:spLocks noGrp="1"/>
          </p:cNvSpPr>
          <p:nvPr>
            <p:ph type="title"/>
          </p:nvPr>
        </p:nvSpPr>
        <p:spPr>
          <a:xfrm>
            <a:off x="575913" y="187846"/>
            <a:ext cx="11374264" cy="858194"/>
          </a:xfrm>
        </p:spPr>
        <p:txBody>
          <a:bodyPr>
            <a:normAutofit/>
          </a:bodyPr>
          <a:lstStyle/>
          <a:p>
            <a:pPr lvl="0">
              <a:lnSpc>
                <a:spcPct val="100000"/>
              </a:lnSpc>
              <a:spcBef>
                <a:spcPts val="0"/>
              </a:spcBef>
            </a:pPr>
            <a:r>
              <a:rPr lang="en-US" altLang="zh-CN" sz="2800" b="1" dirty="0">
                <a:latin typeface="等线" panose="02010600030101010101" pitchFamily="2" charset="-122"/>
                <a:ea typeface="等线" panose="02010600030101010101" pitchFamily="2" charset="-122"/>
              </a:rPr>
              <a:t>Use Case 4</a:t>
            </a:r>
            <a:r>
              <a:rPr lang="zh-CN" altLang="en-US" sz="2800" b="1" dirty="0">
                <a:latin typeface="等线" panose="02010600030101010101" pitchFamily="2" charset="-122"/>
                <a:ea typeface="等线" panose="02010600030101010101" pitchFamily="2" charset="-122"/>
              </a:rPr>
              <a:t>：</a:t>
            </a:r>
            <a:r>
              <a:rPr lang="en-US" altLang="zh-CN" sz="2800" b="1" dirty="0">
                <a:latin typeface="等线" panose="02010600030101010101" pitchFamily="2" charset="-122"/>
                <a:ea typeface="等线" panose="02010600030101010101" pitchFamily="2" charset="-122"/>
              </a:rPr>
              <a:t>Service Awareness for Routing method differentiation</a:t>
            </a:r>
            <a:endParaRPr lang="zh-CN" altLang="en-US" sz="2800" b="1" dirty="0">
              <a:latin typeface="等线" panose="02010600030101010101" pitchFamily="2" charset="-122"/>
              <a:ea typeface="等线" panose="02010600030101010101" pitchFamily="2" charset="-122"/>
            </a:endParaRPr>
          </a:p>
        </p:txBody>
      </p:sp>
      <p:sp>
        <p:nvSpPr>
          <p:cNvPr id="5" name="矩形 4">
            <a:extLst>
              <a:ext uri="{FF2B5EF4-FFF2-40B4-BE49-F238E27FC236}">
                <a16:creationId xmlns:a16="http://schemas.microsoft.com/office/drawing/2014/main" id="{FCA15EB5-FE1B-4421-9CC8-877C29815193}"/>
              </a:ext>
            </a:extLst>
          </p:cNvPr>
          <p:cNvSpPr/>
          <p:nvPr/>
        </p:nvSpPr>
        <p:spPr>
          <a:xfrm>
            <a:off x="410270" y="1151746"/>
            <a:ext cx="11420271" cy="1436547"/>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UC:</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 network could use multiple strategies to send a flow. For example, the network could use packet spraying to achieve better load balance at the cost of reordering; Or the network could send all packets of a flow on the same path to preserve packet order. For different types of flows, the optimal strategy may be different. However, network clusters usually could only employ one routing strategy at a time, as the strategy need to be configured on each device.</a:t>
            </a:r>
          </a:p>
        </p:txBody>
      </p:sp>
      <p:sp>
        <p:nvSpPr>
          <p:cNvPr id="6" name="圆角矩形 40">
            <a:extLst>
              <a:ext uri="{FF2B5EF4-FFF2-40B4-BE49-F238E27FC236}">
                <a16:creationId xmlns:a16="http://schemas.microsoft.com/office/drawing/2014/main" id="{A0B1FC57-F960-464F-AB52-3AFC853CD3E7}"/>
              </a:ext>
            </a:extLst>
          </p:cNvPr>
          <p:cNvSpPr/>
          <p:nvPr/>
        </p:nvSpPr>
        <p:spPr bwMode="auto">
          <a:xfrm>
            <a:off x="7706026" y="3576703"/>
            <a:ext cx="586642" cy="350889"/>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99BFF0C-97C0-43B5-9856-D09882D8E1B7}"/>
              </a:ext>
            </a:extLst>
          </p:cNvPr>
          <p:cNvSpPr/>
          <p:nvPr/>
        </p:nvSpPr>
        <p:spPr bwMode="auto">
          <a:xfrm>
            <a:off x="10993884" y="3081866"/>
            <a:ext cx="956293" cy="1118943"/>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B4998325-2A87-43EF-8A7A-C4498A2C0BD5}"/>
              </a:ext>
            </a:extLst>
          </p:cNvPr>
          <p:cNvSpPr/>
          <p:nvPr/>
        </p:nvSpPr>
        <p:spPr bwMode="auto">
          <a:xfrm>
            <a:off x="5936290" y="3067832"/>
            <a:ext cx="1007684" cy="1146814"/>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 name="文本框 40">
            <a:extLst>
              <a:ext uri="{FF2B5EF4-FFF2-40B4-BE49-F238E27FC236}">
                <a16:creationId xmlns:a16="http://schemas.microsoft.com/office/drawing/2014/main" id="{542164C8-1605-4E48-B61B-15B2F376A8F1}"/>
              </a:ext>
            </a:extLst>
          </p:cNvPr>
          <p:cNvSpPr txBox="1"/>
          <p:nvPr/>
        </p:nvSpPr>
        <p:spPr>
          <a:xfrm>
            <a:off x="6032707" y="308166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sender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 name="文本框 41">
            <a:extLst>
              <a:ext uri="{FF2B5EF4-FFF2-40B4-BE49-F238E27FC236}">
                <a16:creationId xmlns:a16="http://schemas.microsoft.com/office/drawing/2014/main" id="{351BABBC-B189-43BB-A0D2-60CF8DFF6B25}"/>
              </a:ext>
            </a:extLst>
          </p:cNvPr>
          <p:cNvSpPr txBox="1"/>
          <p:nvPr/>
        </p:nvSpPr>
        <p:spPr>
          <a:xfrm>
            <a:off x="11030936" y="3067832"/>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receiver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CF007A2E-8F6B-439B-9886-5133BE071F62}"/>
              </a:ext>
            </a:extLst>
          </p:cNvPr>
          <p:cNvSpPr/>
          <p:nvPr/>
        </p:nvSpPr>
        <p:spPr bwMode="auto">
          <a:xfrm>
            <a:off x="6263010" y="3495868"/>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圆角矩形 81">
            <a:extLst>
              <a:ext uri="{FF2B5EF4-FFF2-40B4-BE49-F238E27FC236}">
                <a16:creationId xmlns:a16="http://schemas.microsoft.com/office/drawing/2014/main" id="{BF2361E5-988F-4683-8758-AFABCDC3A358}"/>
              </a:ext>
            </a:extLst>
          </p:cNvPr>
          <p:cNvSpPr/>
          <p:nvPr/>
        </p:nvSpPr>
        <p:spPr bwMode="auto">
          <a:xfrm>
            <a:off x="8831393" y="3578079"/>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s1</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5" name="圆角矩形 82">
            <a:extLst>
              <a:ext uri="{FF2B5EF4-FFF2-40B4-BE49-F238E27FC236}">
                <a16:creationId xmlns:a16="http://schemas.microsoft.com/office/drawing/2014/main" id="{51C175E2-F47F-45D6-B626-2C3C5A1DD1C6}"/>
              </a:ext>
            </a:extLst>
          </p:cNvPr>
          <p:cNvSpPr/>
          <p:nvPr/>
        </p:nvSpPr>
        <p:spPr bwMode="auto">
          <a:xfrm>
            <a:off x="8821376" y="3987544"/>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s2</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6" name="任意多边形 54">
            <a:extLst>
              <a:ext uri="{FF2B5EF4-FFF2-40B4-BE49-F238E27FC236}">
                <a16:creationId xmlns:a16="http://schemas.microsoft.com/office/drawing/2014/main" id="{E030F887-E94C-4B73-BED8-8578C5886691}"/>
              </a:ext>
            </a:extLst>
          </p:cNvPr>
          <p:cNvSpPr/>
          <p:nvPr/>
        </p:nvSpPr>
        <p:spPr bwMode="auto">
          <a:xfrm>
            <a:off x="6883820" y="4909253"/>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7" name="直接箭头连接符 16">
            <a:extLst>
              <a:ext uri="{FF2B5EF4-FFF2-40B4-BE49-F238E27FC236}">
                <a16:creationId xmlns:a16="http://schemas.microsoft.com/office/drawing/2014/main" id="{A877B012-4FE4-408C-9785-5AA58714E7A0}"/>
              </a:ext>
            </a:extLst>
          </p:cNvPr>
          <p:cNvCxnSpPr>
            <a:cxnSpLocks/>
            <a:stCxn id="12" idx="6"/>
            <a:endCxn id="6" idx="1"/>
          </p:cNvCxnSpPr>
          <p:nvPr/>
        </p:nvCxnSpPr>
        <p:spPr>
          <a:xfrm>
            <a:off x="6721743" y="3743415"/>
            <a:ext cx="984283" cy="873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EDA8301-6D9A-4538-98BE-C387478F8A3E}"/>
              </a:ext>
            </a:extLst>
          </p:cNvPr>
          <p:cNvCxnSpPr>
            <a:cxnSpLocks/>
            <a:stCxn id="6" idx="3"/>
            <a:endCxn id="14" idx="1"/>
          </p:cNvCxnSpPr>
          <p:nvPr/>
        </p:nvCxnSpPr>
        <p:spPr>
          <a:xfrm>
            <a:off x="8292668" y="3752148"/>
            <a:ext cx="538725" cy="277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F634ADF-C5A9-4E07-AF89-2443C798C107}"/>
              </a:ext>
            </a:extLst>
          </p:cNvPr>
          <p:cNvCxnSpPr>
            <a:cxnSpLocks/>
            <a:stCxn id="6" idx="3"/>
            <a:endCxn id="15" idx="1"/>
          </p:cNvCxnSpPr>
          <p:nvPr/>
        </p:nvCxnSpPr>
        <p:spPr>
          <a:xfrm>
            <a:off x="8292668" y="3752148"/>
            <a:ext cx="528708" cy="41223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82">
            <a:extLst>
              <a:ext uri="{FF2B5EF4-FFF2-40B4-BE49-F238E27FC236}">
                <a16:creationId xmlns:a16="http://schemas.microsoft.com/office/drawing/2014/main" id="{5F434F2B-15D5-4FDA-89EA-A79E871CD17D}"/>
              </a:ext>
            </a:extLst>
          </p:cNvPr>
          <p:cNvSpPr/>
          <p:nvPr/>
        </p:nvSpPr>
        <p:spPr bwMode="auto">
          <a:xfrm>
            <a:off x="8826772" y="4391024"/>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s3</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 name="圆角矩形 82">
            <a:extLst>
              <a:ext uri="{FF2B5EF4-FFF2-40B4-BE49-F238E27FC236}">
                <a16:creationId xmlns:a16="http://schemas.microsoft.com/office/drawing/2014/main" id="{124A3314-8C02-475E-A04F-A37F1CD0206C}"/>
              </a:ext>
            </a:extLst>
          </p:cNvPr>
          <p:cNvSpPr/>
          <p:nvPr/>
        </p:nvSpPr>
        <p:spPr bwMode="auto">
          <a:xfrm>
            <a:off x="8830796" y="4807711"/>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s4</a:t>
            </a:r>
            <a:endParaRPr kumimoji="0" lang="zh-CN" altLang="en-US" sz="1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D609FFC3-C71A-4CF9-8D54-A72ABA96ED4F}"/>
              </a:ext>
            </a:extLst>
          </p:cNvPr>
          <p:cNvCxnSpPr>
            <a:cxnSpLocks/>
            <a:stCxn id="6" idx="3"/>
            <a:endCxn id="20" idx="1"/>
          </p:cNvCxnSpPr>
          <p:nvPr/>
        </p:nvCxnSpPr>
        <p:spPr>
          <a:xfrm>
            <a:off x="8292668" y="3752148"/>
            <a:ext cx="534104" cy="8157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D387BA6-0F61-4FF8-A34E-9D69E2BF350E}"/>
              </a:ext>
            </a:extLst>
          </p:cNvPr>
          <p:cNvCxnSpPr>
            <a:cxnSpLocks/>
            <a:stCxn id="6" idx="3"/>
            <a:endCxn id="21" idx="1"/>
          </p:cNvCxnSpPr>
          <p:nvPr/>
        </p:nvCxnSpPr>
        <p:spPr>
          <a:xfrm>
            <a:off x="8292668" y="3752148"/>
            <a:ext cx="538128" cy="12324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40">
            <a:extLst>
              <a:ext uri="{FF2B5EF4-FFF2-40B4-BE49-F238E27FC236}">
                <a16:creationId xmlns:a16="http://schemas.microsoft.com/office/drawing/2014/main" id="{92DBC886-809B-4F51-9591-C3F82F2F3A30}"/>
              </a:ext>
            </a:extLst>
          </p:cNvPr>
          <p:cNvSpPr/>
          <p:nvPr/>
        </p:nvSpPr>
        <p:spPr bwMode="auto">
          <a:xfrm>
            <a:off x="9887225" y="3578078"/>
            <a:ext cx="586642" cy="353681"/>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26" name="直接箭头连接符 25">
            <a:extLst>
              <a:ext uri="{FF2B5EF4-FFF2-40B4-BE49-F238E27FC236}">
                <a16:creationId xmlns:a16="http://schemas.microsoft.com/office/drawing/2014/main" id="{35192ABE-D68A-439B-8EA5-E62935833A9C}"/>
              </a:ext>
            </a:extLst>
          </p:cNvPr>
          <p:cNvCxnSpPr>
            <a:cxnSpLocks/>
            <a:endCxn id="33" idx="2"/>
          </p:cNvCxnSpPr>
          <p:nvPr/>
        </p:nvCxnSpPr>
        <p:spPr>
          <a:xfrm>
            <a:off x="10457525" y="3732917"/>
            <a:ext cx="686264" cy="122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40">
            <a:extLst>
              <a:ext uri="{FF2B5EF4-FFF2-40B4-BE49-F238E27FC236}">
                <a16:creationId xmlns:a16="http://schemas.microsoft.com/office/drawing/2014/main" id="{1CC148A7-FF54-46A3-8EC7-D482D32A2F96}"/>
              </a:ext>
            </a:extLst>
          </p:cNvPr>
          <p:cNvSpPr txBox="1"/>
          <p:nvPr/>
        </p:nvSpPr>
        <p:spPr>
          <a:xfrm>
            <a:off x="7755252" y="3324734"/>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1" name="文本框 40">
            <a:extLst>
              <a:ext uri="{FF2B5EF4-FFF2-40B4-BE49-F238E27FC236}">
                <a16:creationId xmlns:a16="http://schemas.microsoft.com/office/drawing/2014/main" id="{E6CF38D8-F1F7-44D0-A38C-A2DEDD8A09BB}"/>
              </a:ext>
            </a:extLst>
          </p:cNvPr>
          <p:cNvSpPr txBox="1"/>
          <p:nvPr/>
        </p:nvSpPr>
        <p:spPr>
          <a:xfrm>
            <a:off x="8773987" y="3299045"/>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spines</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2" name="文本框 40">
            <a:extLst>
              <a:ext uri="{FF2B5EF4-FFF2-40B4-BE49-F238E27FC236}">
                <a16:creationId xmlns:a16="http://schemas.microsoft.com/office/drawing/2014/main" id="{7BEE4E34-6B61-401D-94CA-D7E3BD364D77}"/>
              </a:ext>
            </a:extLst>
          </p:cNvPr>
          <p:cNvSpPr txBox="1"/>
          <p:nvPr/>
        </p:nvSpPr>
        <p:spPr>
          <a:xfrm>
            <a:off x="9923513" y="3311136"/>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9796A827-E26B-409B-9D55-525CDF26B7C1}"/>
              </a:ext>
            </a:extLst>
          </p:cNvPr>
          <p:cNvSpPr/>
          <p:nvPr/>
        </p:nvSpPr>
        <p:spPr bwMode="auto">
          <a:xfrm>
            <a:off x="11143789" y="3486593"/>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1" name="文本框 70">
            <a:extLst>
              <a:ext uri="{FF2B5EF4-FFF2-40B4-BE49-F238E27FC236}">
                <a16:creationId xmlns:a16="http://schemas.microsoft.com/office/drawing/2014/main" id="{799E23F2-DB66-4506-BFF5-7314299E1FAD}"/>
              </a:ext>
            </a:extLst>
          </p:cNvPr>
          <p:cNvSpPr txBox="1"/>
          <p:nvPr/>
        </p:nvSpPr>
        <p:spPr>
          <a:xfrm>
            <a:off x="5936290" y="2759280"/>
            <a:ext cx="817262"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 Sense</a:t>
            </a:r>
          </a:p>
        </p:txBody>
      </p:sp>
      <p:sp>
        <p:nvSpPr>
          <p:cNvPr id="72" name="文本框 71">
            <a:extLst>
              <a:ext uri="{FF2B5EF4-FFF2-40B4-BE49-F238E27FC236}">
                <a16:creationId xmlns:a16="http://schemas.microsoft.com/office/drawing/2014/main" id="{0B412D6A-C835-4F51-8333-2AE713718FA0}"/>
              </a:ext>
            </a:extLst>
          </p:cNvPr>
          <p:cNvSpPr txBox="1"/>
          <p:nvPr/>
        </p:nvSpPr>
        <p:spPr>
          <a:xfrm>
            <a:off x="8808679" y="2768308"/>
            <a:ext cx="956293" cy="2616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 </a:t>
            </a:r>
            <a:r>
              <a:rPr kumimoji="0" lang="en-US" altLang="zh-CN"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Route</a:t>
            </a:r>
            <a:endParaRPr kumimoji="0" 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CCC0DF4A-45CB-4F9B-A027-58A2281778A9}"/>
              </a:ext>
            </a:extLst>
          </p:cNvPr>
          <p:cNvSpPr txBox="1"/>
          <p:nvPr/>
        </p:nvSpPr>
        <p:spPr>
          <a:xfrm>
            <a:off x="7272423" y="2887680"/>
            <a:ext cx="1276248"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zh-CN"/>
            </a:defPPr>
            <a:lvl1pPr algn="ctr">
              <a:defRPr sz="1100">
                <a:latin typeface="微软雅黑" panose="020B0503020204020204" pitchFamily="34" charset="-122"/>
                <a:ea typeface="微软雅黑" panose="020B0503020204020204" pitchFamily="34" charset="-122"/>
              </a:defRPr>
            </a:lvl1pPr>
          </a:lstStyle>
          <a:p>
            <a:r>
              <a:rPr lang="en-US" dirty="0"/>
              <a:t>2. Notification</a:t>
            </a:r>
          </a:p>
        </p:txBody>
      </p:sp>
      <p:sp>
        <p:nvSpPr>
          <p:cNvPr id="85" name="矩形 84">
            <a:extLst>
              <a:ext uri="{FF2B5EF4-FFF2-40B4-BE49-F238E27FC236}">
                <a16:creationId xmlns:a16="http://schemas.microsoft.com/office/drawing/2014/main" id="{63F22AC3-D0DC-4145-9175-B1DEC21A0659}"/>
              </a:ext>
            </a:extLst>
          </p:cNvPr>
          <p:cNvSpPr/>
          <p:nvPr/>
        </p:nvSpPr>
        <p:spPr>
          <a:xfrm>
            <a:off x="369997" y="3877135"/>
            <a:ext cx="5300518" cy="282718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Procedure</a:t>
            </a:r>
            <a:r>
              <a:rPr kumimoji="0" lang="zh-CN" altLang="en-US"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a:t>
            </a:r>
            <a:endPar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Sense: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Sender or TOR senses the characteristics of a flow and decide the best routing strategy.</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Notification: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Routing strategy info is carried in data packets throughout the network path.</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1500" b="1"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Route: </a:t>
            </a:r>
            <a:r>
              <a:rPr kumimoji="0" lang="en-US" altLang="zh-CN" sz="15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rPr>
              <a:t>Network devices then route packets based on the routing strategy information, allowing the network to employ different strategies for different types of flows. </a:t>
            </a:r>
          </a:p>
        </p:txBody>
      </p:sp>
      <p:cxnSp>
        <p:nvCxnSpPr>
          <p:cNvPr id="107" name="直接箭头连接符 106">
            <a:extLst>
              <a:ext uri="{FF2B5EF4-FFF2-40B4-BE49-F238E27FC236}">
                <a16:creationId xmlns:a16="http://schemas.microsoft.com/office/drawing/2014/main" id="{DE95400A-63D1-4689-AC63-CCA0A82B0882}"/>
              </a:ext>
            </a:extLst>
          </p:cNvPr>
          <p:cNvCxnSpPr>
            <a:cxnSpLocks/>
            <a:stCxn id="14" idx="3"/>
            <a:endCxn id="24" idx="1"/>
          </p:cNvCxnSpPr>
          <p:nvPr/>
        </p:nvCxnSpPr>
        <p:spPr>
          <a:xfrm>
            <a:off x="9418035" y="3754919"/>
            <a:ext cx="46919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77D54A6E-A387-4DD9-AF3E-475626B07E2E}"/>
              </a:ext>
            </a:extLst>
          </p:cNvPr>
          <p:cNvCxnSpPr>
            <a:cxnSpLocks/>
            <a:stCxn id="15" idx="3"/>
            <a:endCxn id="24" idx="1"/>
          </p:cNvCxnSpPr>
          <p:nvPr/>
        </p:nvCxnSpPr>
        <p:spPr>
          <a:xfrm flipV="1">
            <a:off x="9408018" y="3754919"/>
            <a:ext cx="479207" cy="40946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86407D4D-064B-450E-B03F-15E5931E9217}"/>
              </a:ext>
            </a:extLst>
          </p:cNvPr>
          <p:cNvCxnSpPr>
            <a:cxnSpLocks/>
            <a:stCxn id="20" idx="3"/>
            <a:endCxn id="24" idx="1"/>
          </p:cNvCxnSpPr>
          <p:nvPr/>
        </p:nvCxnSpPr>
        <p:spPr>
          <a:xfrm flipV="1">
            <a:off x="9413414" y="3754919"/>
            <a:ext cx="473811" cy="812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4BAE9571-6825-4E22-AB95-B5AC900F5399}"/>
              </a:ext>
            </a:extLst>
          </p:cNvPr>
          <p:cNvCxnSpPr>
            <a:cxnSpLocks/>
            <a:stCxn id="21" idx="3"/>
            <a:endCxn id="24" idx="1"/>
          </p:cNvCxnSpPr>
          <p:nvPr/>
        </p:nvCxnSpPr>
        <p:spPr>
          <a:xfrm flipV="1">
            <a:off x="9417438" y="3754919"/>
            <a:ext cx="469787" cy="12296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id="{9381FFDC-B190-4B7F-A532-C4812646749A}"/>
              </a:ext>
            </a:extLst>
          </p:cNvPr>
          <p:cNvGrpSpPr/>
          <p:nvPr/>
        </p:nvGrpSpPr>
        <p:grpSpPr>
          <a:xfrm>
            <a:off x="6976118" y="3867231"/>
            <a:ext cx="811072" cy="218484"/>
            <a:chOff x="7275525" y="2685602"/>
            <a:chExt cx="811072" cy="218484"/>
          </a:xfrm>
        </p:grpSpPr>
        <p:sp>
          <p:nvSpPr>
            <p:cNvPr id="76" name="矩形 75">
              <a:extLst>
                <a:ext uri="{FF2B5EF4-FFF2-40B4-BE49-F238E27FC236}">
                  <a16:creationId xmlns:a16="http://schemas.microsoft.com/office/drawing/2014/main" id="{4D93403A-4C95-4B43-8975-C0EC4129880D}"/>
                </a:ext>
              </a:extLst>
            </p:cNvPr>
            <p:cNvSpPr/>
            <p:nvPr/>
          </p:nvSpPr>
          <p:spPr>
            <a:xfrm>
              <a:off x="7615701" y="2685602"/>
              <a:ext cx="470896" cy="218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payload</a:t>
              </a:r>
            </a:p>
          </p:txBody>
        </p:sp>
        <p:sp>
          <p:nvSpPr>
            <p:cNvPr id="77" name="矩形 76">
              <a:extLst>
                <a:ext uri="{FF2B5EF4-FFF2-40B4-BE49-F238E27FC236}">
                  <a16:creationId xmlns:a16="http://schemas.microsoft.com/office/drawing/2014/main" id="{7B9B4F18-5C03-42E8-BD92-5EC1D4A6F823}"/>
                </a:ext>
              </a:extLst>
            </p:cNvPr>
            <p:cNvSpPr/>
            <p:nvPr/>
          </p:nvSpPr>
          <p:spPr>
            <a:xfrm>
              <a:off x="7275525" y="2685602"/>
              <a:ext cx="345745" cy="218484"/>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spray</a:t>
              </a:r>
            </a:p>
          </p:txBody>
        </p:sp>
      </p:grpSp>
      <p:cxnSp>
        <p:nvCxnSpPr>
          <p:cNvPr id="80" name="直接箭头连接符 79">
            <a:extLst>
              <a:ext uri="{FF2B5EF4-FFF2-40B4-BE49-F238E27FC236}">
                <a16:creationId xmlns:a16="http://schemas.microsoft.com/office/drawing/2014/main" id="{32A9EA31-6EFE-4DE7-BE72-FB3E49B02C8E}"/>
              </a:ext>
            </a:extLst>
          </p:cNvPr>
          <p:cNvCxnSpPr>
            <a:cxnSpLocks/>
            <a:stCxn id="72" idx="2"/>
            <a:endCxn id="6" idx="0"/>
          </p:cNvCxnSpPr>
          <p:nvPr/>
        </p:nvCxnSpPr>
        <p:spPr>
          <a:xfrm flipH="1">
            <a:off x="7999347" y="3029918"/>
            <a:ext cx="1287479" cy="546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A86E223E-22BD-410B-B5AB-BF12763F3DC6}"/>
              </a:ext>
            </a:extLst>
          </p:cNvPr>
          <p:cNvCxnSpPr>
            <a:cxnSpLocks/>
            <a:stCxn id="72" idx="2"/>
            <a:endCxn id="14" idx="0"/>
          </p:cNvCxnSpPr>
          <p:nvPr/>
        </p:nvCxnSpPr>
        <p:spPr>
          <a:xfrm flipH="1">
            <a:off x="9124714" y="3029918"/>
            <a:ext cx="162112" cy="54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DF64526D-34F5-4F1A-A090-F2F5942FEE74}"/>
              </a:ext>
            </a:extLst>
          </p:cNvPr>
          <p:cNvCxnSpPr>
            <a:cxnSpLocks/>
            <a:stCxn id="72" idx="2"/>
            <a:endCxn id="24" idx="0"/>
          </p:cNvCxnSpPr>
          <p:nvPr/>
        </p:nvCxnSpPr>
        <p:spPr>
          <a:xfrm>
            <a:off x="9286826" y="3029918"/>
            <a:ext cx="893720" cy="548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圆角矩形 40">
            <a:extLst>
              <a:ext uri="{FF2B5EF4-FFF2-40B4-BE49-F238E27FC236}">
                <a16:creationId xmlns:a16="http://schemas.microsoft.com/office/drawing/2014/main" id="{904AEC7B-625D-4D6A-8670-975BFD7E6492}"/>
              </a:ext>
            </a:extLst>
          </p:cNvPr>
          <p:cNvSpPr/>
          <p:nvPr/>
        </p:nvSpPr>
        <p:spPr bwMode="auto">
          <a:xfrm>
            <a:off x="7706026" y="5771025"/>
            <a:ext cx="586642" cy="350889"/>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7B2AE661-A470-4338-8065-99F75CDF1E5A}"/>
              </a:ext>
            </a:extLst>
          </p:cNvPr>
          <p:cNvSpPr/>
          <p:nvPr/>
        </p:nvSpPr>
        <p:spPr bwMode="auto">
          <a:xfrm>
            <a:off x="10993884" y="5276188"/>
            <a:ext cx="956293" cy="1118943"/>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0" name="矩形 89">
            <a:extLst>
              <a:ext uri="{FF2B5EF4-FFF2-40B4-BE49-F238E27FC236}">
                <a16:creationId xmlns:a16="http://schemas.microsoft.com/office/drawing/2014/main" id="{E907F6BA-E3E9-49FF-B797-9AAB18306C89}"/>
              </a:ext>
            </a:extLst>
          </p:cNvPr>
          <p:cNvSpPr/>
          <p:nvPr/>
        </p:nvSpPr>
        <p:spPr bwMode="auto">
          <a:xfrm>
            <a:off x="5936290" y="5262154"/>
            <a:ext cx="1007684" cy="1146814"/>
          </a:xfrm>
          <a:prstGeom prst="rect">
            <a:avLst/>
          </a:prstGeom>
          <a:solidFill>
            <a:srgbClr val="FFFFFF">
              <a:lumMod val="85000"/>
            </a:srgbClr>
          </a:solidFill>
          <a:ln>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1" name="文本框 40">
            <a:extLst>
              <a:ext uri="{FF2B5EF4-FFF2-40B4-BE49-F238E27FC236}">
                <a16:creationId xmlns:a16="http://schemas.microsoft.com/office/drawing/2014/main" id="{67948A39-BCD6-4210-A4DF-F1491050A911}"/>
              </a:ext>
            </a:extLst>
          </p:cNvPr>
          <p:cNvSpPr txBox="1"/>
          <p:nvPr/>
        </p:nvSpPr>
        <p:spPr>
          <a:xfrm>
            <a:off x="6032707" y="5275990"/>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sender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2" name="文本框 41">
            <a:extLst>
              <a:ext uri="{FF2B5EF4-FFF2-40B4-BE49-F238E27FC236}">
                <a16:creationId xmlns:a16="http://schemas.microsoft.com/office/drawing/2014/main" id="{BA6BBD2C-D03B-44F7-BA57-D5C63CABB0C2}"/>
              </a:ext>
            </a:extLst>
          </p:cNvPr>
          <p:cNvSpPr txBox="1"/>
          <p:nvPr/>
        </p:nvSpPr>
        <p:spPr>
          <a:xfrm>
            <a:off x="11030936" y="5262154"/>
            <a:ext cx="8072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receiver</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3" name="椭圆 92">
            <a:extLst>
              <a:ext uri="{FF2B5EF4-FFF2-40B4-BE49-F238E27FC236}">
                <a16:creationId xmlns:a16="http://schemas.microsoft.com/office/drawing/2014/main" id="{6D8D4ACC-57B6-42F1-A48C-50346DD4FD40}"/>
              </a:ext>
            </a:extLst>
          </p:cNvPr>
          <p:cNvSpPr/>
          <p:nvPr/>
        </p:nvSpPr>
        <p:spPr bwMode="auto">
          <a:xfrm>
            <a:off x="6263010" y="5690190"/>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4" name="圆角矩形 81">
            <a:extLst>
              <a:ext uri="{FF2B5EF4-FFF2-40B4-BE49-F238E27FC236}">
                <a16:creationId xmlns:a16="http://schemas.microsoft.com/office/drawing/2014/main" id="{2A54F255-0309-4B23-BB1A-4501AC872EFB}"/>
              </a:ext>
            </a:extLst>
          </p:cNvPr>
          <p:cNvSpPr/>
          <p:nvPr/>
        </p:nvSpPr>
        <p:spPr bwMode="auto">
          <a:xfrm>
            <a:off x="8831393" y="5772401"/>
            <a:ext cx="586642" cy="353680"/>
          </a:xfrm>
          <a:prstGeom prst="roundRect">
            <a:avLst/>
          </a:prstGeom>
          <a:solidFill>
            <a:schemeClr val="accent2">
              <a:lumMod val="40000"/>
              <a:lumOff val="60000"/>
            </a:scheme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s1</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96" name="任意多边形 54">
            <a:extLst>
              <a:ext uri="{FF2B5EF4-FFF2-40B4-BE49-F238E27FC236}">
                <a16:creationId xmlns:a16="http://schemas.microsoft.com/office/drawing/2014/main" id="{41994798-3F0D-410C-AA5A-9202B3318FDD}"/>
              </a:ext>
            </a:extLst>
          </p:cNvPr>
          <p:cNvSpPr/>
          <p:nvPr/>
        </p:nvSpPr>
        <p:spPr bwMode="auto">
          <a:xfrm>
            <a:off x="6867478" y="6996028"/>
            <a:ext cx="0" cy="0"/>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97" name="直接箭头连接符 96">
            <a:extLst>
              <a:ext uri="{FF2B5EF4-FFF2-40B4-BE49-F238E27FC236}">
                <a16:creationId xmlns:a16="http://schemas.microsoft.com/office/drawing/2014/main" id="{DF802CDF-6913-4EFB-B5A4-983A3E2A73EF}"/>
              </a:ext>
            </a:extLst>
          </p:cNvPr>
          <p:cNvCxnSpPr>
            <a:cxnSpLocks/>
            <a:stCxn id="93" idx="6"/>
            <a:endCxn id="88" idx="1"/>
          </p:cNvCxnSpPr>
          <p:nvPr/>
        </p:nvCxnSpPr>
        <p:spPr>
          <a:xfrm>
            <a:off x="6721743" y="5937737"/>
            <a:ext cx="984283" cy="873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42CA2F64-29BA-46E8-B0FF-4FE606517485}"/>
              </a:ext>
            </a:extLst>
          </p:cNvPr>
          <p:cNvCxnSpPr>
            <a:cxnSpLocks/>
            <a:stCxn id="88" idx="3"/>
            <a:endCxn id="94" idx="1"/>
          </p:cNvCxnSpPr>
          <p:nvPr/>
        </p:nvCxnSpPr>
        <p:spPr>
          <a:xfrm>
            <a:off x="8292668" y="5946470"/>
            <a:ext cx="538725" cy="277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4" name="圆角矩形 40">
            <a:extLst>
              <a:ext uri="{FF2B5EF4-FFF2-40B4-BE49-F238E27FC236}">
                <a16:creationId xmlns:a16="http://schemas.microsoft.com/office/drawing/2014/main" id="{AF00ACBE-A68C-4C0A-B1E1-F0749DB50A9B}"/>
              </a:ext>
            </a:extLst>
          </p:cNvPr>
          <p:cNvSpPr/>
          <p:nvPr/>
        </p:nvSpPr>
        <p:spPr bwMode="auto">
          <a:xfrm>
            <a:off x="9887225" y="5772400"/>
            <a:ext cx="586642" cy="353681"/>
          </a:xfrm>
          <a:prstGeom prst="roundRect">
            <a:avLst/>
          </a:prstGeom>
          <a:solidFill>
            <a:srgbClr val="FFFFFF">
              <a:lumMod val="95000"/>
            </a:srgbClr>
          </a:solidFill>
          <a:ln w="9525">
            <a:solidFill>
              <a:srgbClr val="000000"/>
            </a:solidFill>
          </a:ln>
          <a:effec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a:pPr>
            <a:endParaRPr kumimoji="0" lang="zh-CN" altLang="en-US" sz="1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05" name="直接箭头连接符 104">
            <a:extLst>
              <a:ext uri="{FF2B5EF4-FFF2-40B4-BE49-F238E27FC236}">
                <a16:creationId xmlns:a16="http://schemas.microsoft.com/office/drawing/2014/main" id="{B3ACC361-8452-48C6-A58D-DB6B1A7DE8F4}"/>
              </a:ext>
            </a:extLst>
          </p:cNvPr>
          <p:cNvCxnSpPr>
            <a:cxnSpLocks/>
            <a:endCxn id="111" idx="2"/>
          </p:cNvCxnSpPr>
          <p:nvPr/>
        </p:nvCxnSpPr>
        <p:spPr>
          <a:xfrm>
            <a:off x="10457525" y="5927239"/>
            <a:ext cx="686264" cy="1223"/>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6" name="文本框 40">
            <a:extLst>
              <a:ext uri="{FF2B5EF4-FFF2-40B4-BE49-F238E27FC236}">
                <a16:creationId xmlns:a16="http://schemas.microsoft.com/office/drawing/2014/main" id="{D466FD17-7EAA-4B21-A1E9-B425B12A15B8}"/>
              </a:ext>
            </a:extLst>
          </p:cNvPr>
          <p:cNvSpPr txBox="1"/>
          <p:nvPr/>
        </p:nvSpPr>
        <p:spPr>
          <a:xfrm>
            <a:off x="7755252" y="5519056"/>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8" name="文本框 40">
            <a:extLst>
              <a:ext uri="{FF2B5EF4-FFF2-40B4-BE49-F238E27FC236}">
                <a16:creationId xmlns:a16="http://schemas.microsoft.com/office/drawing/2014/main" id="{082797FC-C8B8-4542-89AC-687A1C662FF6}"/>
              </a:ext>
            </a:extLst>
          </p:cNvPr>
          <p:cNvSpPr txBox="1"/>
          <p:nvPr/>
        </p:nvSpPr>
        <p:spPr>
          <a:xfrm>
            <a:off x="8773987" y="5493367"/>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spines</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9" name="文本框 40">
            <a:extLst>
              <a:ext uri="{FF2B5EF4-FFF2-40B4-BE49-F238E27FC236}">
                <a16:creationId xmlns:a16="http://schemas.microsoft.com/office/drawing/2014/main" id="{4100B6E0-724A-47E0-B4DF-64B17081B696}"/>
              </a:ext>
            </a:extLst>
          </p:cNvPr>
          <p:cNvSpPr txBox="1"/>
          <p:nvPr/>
        </p:nvSpPr>
        <p:spPr>
          <a:xfrm>
            <a:off x="9923513" y="5505458"/>
            <a:ext cx="70025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leaf</a:t>
            </a:r>
            <a:endPar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1" name="椭圆 110">
            <a:extLst>
              <a:ext uri="{FF2B5EF4-FFF2-40B4-BE49-F238E27FC236}">
                <a16:creationId xmlns:a16="http://schemas.microsoft.com/office/drawing/2014/main" id="{5F4D809A-9EE3-4062-A1D5-A8DC22510CEA}"/>
              </a:ext>
            </a:extLst>
          </p:cNvPr>
          <p:cNvSpPr/>
          <p:nvPr/>
        </p:nvSpPr>
        <p:spPr bwMode="auto">
          <a:xfrm>
            <a:off x="11143789" y="5680915"/>
            <a:ext cx="458733" cy="495093"/>
          </a:xfrm>
          <a:prstGeom prst="ellipse">
            <a:avLst/>
          </a:prstGeom>
          <a:noFill/>
          <a:ln w="19050">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QP</a:t>
            </a:r>
            <a:endParaRPr kumimoji="0" lang="zh-CN" altLang="en-US" sz="7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8" name="直接箭头连接符 117">
            <a:extLst>
              <a:ext uri="{FF2B5EF4-FFF2-40B4-BE49-F238E27FC236}">
                <a16:creationId xmlns:a16="http://schemas.microsoft.com/office/drawing/2014/main" id="{24515E61-2466-4DED-A8C8-9DB9ACD39D4D}"/>
              </a:ext>
            </a:extLst>
          </p:cNvPr>
          <p:cNvCxnSpPr>
            <a:cxnSpLocks/>
            <a:stCxn id="94" idx="3"/>
            <a:endCxn id="104" idx="1"/>
          </p:cNvCxnSpPr>
          <p:nvPr/>
        </p:nvCxnSpPr>
        <p:spPr>
          <a:xfrm>
            <a:off x="9418035" y="5949241"/>
            <a:ext cx="46919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21272DEA-9305-42A1-B1F6-6D9BF47E8788}"/>
              </a:ext>
            </a:extLst>
          </p:cNvPr>
          <p:cNvSpPr/>
          <p:nvPr/>
        </p:nvSpPr>
        <p:spPr>
          <a:xfrm>
            <a:off x="7306725" y="5578810"/>
            <a:ext cx="470896" cy="218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payload</a:t>
            </a:r>
          </a:p>
        </p:txBody>
      </p:sp>
      <p:sp>
        <p:nvSpPr>
          <p:cNvPr id="126" name="矩形 125">
            <a:extLst>
              <a:ext uri="{FF2B5EF4-FFF2-40B4-BE49-F238E27FC236}">
                <a16:creationId xmlns:a16="http://schemas.microsoft.com/office/drawing/2014/main" id="{FE0F31CA-540E-428A-9CD6-D9DA4BBFB37F}"/>
              </a:ext>
            </a:extLst>
          </p:cNvPr>
          <p:cNvSpPr/>
          <p:nvPr/>
        </p:nvSpPr>
        <p:spPr>
          <a:xfrm>
            <a:off x="6837535" y="5578810"/>
            <a:ext cx="474759" cy="218484"/>
          </a:xfrm>
          <a:prstGeom prst="rect">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No-spray</a:t>
            </a:r>
          </a:p>
        </p:txBody>
      </p:sp>
      <p:sp>
        <p:nvSpPr>
          <p:cNvPr id="65" name="任意多边形: 形状 64">
            <a:extLst>
              <a:ext uri="{FF2B5EF4-FFF2-40B4-BE49-F238E27FC236}">
                <a16:creationId xmlns:a16="http://schemas.microsoft.com/office/drawing/2014/main" id="{6372F1A0-F421-48D6-B347-270EE73E032F}"/>
              </a:ext>
            </a:extLst>
          </p:cNvPr>
          <p:cNvSpPr/>
          <p:nvPr/>
        </p:nvSpPr>
        <p:spPr>
          <a:xfrm flipH="1">
            <a:off x="6955717" y="3290739"/>
            <a:ext cx="902616"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6" name="任意多边形: 形状 65">
            <a:extLst>
              <a:ext uri="{FF2B5EF4-FFF2-40B4-BE49-F238E27FC236}">
                <a16:creationId xmlns:a16="http://schemas.microsoft.com/office/drawing/2014/main" id="{0AE5FE0F-9DB9-468C-A756-FD2B53B8EDC7}"/>
              </a:ext>
            </a:extLst>
          </p:cNvPr>
          <p:cNvSpPr/>
          <p:nvPr/>
        </p:nvSpPr>
        <p:spPr>
          <a:xfrm flipH="1">
            <a:off x="7026287" y="3258713"/>
            <a:ext cx="2065911"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8" name="任意多边形: 形状 67">
            <a:extLst>
              <a:ext uri="{FF2B5EF4-FFF2-40B4-BE49-F238E27FC236}">
                <a16:creationId xmlns:a16="http://schemas.microsoft.com/office/drawing/2014/main" id="{3D2E7D60-86F7-4B19-A477-78B6DC6070EB}"/>
              </a:ext>
            </a:extLst>
          </p:cNvPr>
          <p:cNvSpPr/>
          <p:nvPr/>
        </p:nvSpPr>
        <p:spPr>
          <a:xfrm flipH="1">
            <a:off x="6976356" y="3275387"/>
            <a:ext cx="3109438" cy="307719"/>
          </a:xfrm>
          <a:custGeom>
            <a:avLst/>
            <a:gdLst>
              <a:gd name="connsiteX0" fmla="*/ 1147863 w 1147863"/>
              <a:gd name="connsiteY0" fmla="*/ 304822 h 317792"/>
              <a:gd name="connsiteX1" fmla="*/ 499353 w 1147863"/>
              <a:gd name="connsiteY1" fmla="*/ 22 h 317792"/>
              <a:gd name="connsiteX2" fmla="*/ 0 w 1147863"/>
              <a:gd name="connsiteY2" fmla="*/ 317792 h 317792"/>
            </a:gdLst>
            <a:ahLst/>
            <a:cxnLst>
              <a:cxn ang="0">
                <a:pos x="connsiteX0" y="connsiteY0"/>
              </a:cxn>
              <a:cxn ang="0">
                <a:pos x="connsiteX1" y="connsiteY1"/>
              </a:cxn>
              <a:cxn ang="0">
                <a:pos x="connsiteX2" y="connsiteY2"/>
              </a:cxn>
            </a:cxnLst>
            <a:rect l="l" t="t" r="r" b="b"/>
            <a:pathLst>
              <a:path w="1147863" h="317792">
                <a:moveTo>
                  <a:pt x="1147863" y="304822"/>
                </a:moveTo>
                <a:cubicBezTo>
                  <a:pt x="919263" y="151341"/>
                  <a:pt x="690663" y="-2140"/>
                  <a:pt x="499353" y="22"/>
                </a:cubicBezTo>
                <a:cubicBezTo>
                  <a:pt x="308043" y="2184"/>
                  <a:pt x="154021" y="159988"/>
                  <a:pt x="0" y="317792"/>
                </a:cubicBezTo>
              </a:path>
            </a:pathLst>
          </a:custGeom>
          <a:noFill/>
          <a:ln w="28575">
            <a:solidFill>
              <a:schemeClr val="accent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9711AF8-4088-47D4-952F-9823A7D396E6}"/>
              </a:ext>
            </a:extLst>
          </p:cNvPr>
          <p:cNvSpPr/>
          <p:nvPr/>
        </p:nvSpPr>
        <p:spPr>
          <a:xfrm>
            <a:off x="410270" y="2687565"/>
            <a:ext cx="6096000" cy="1090298"/>
          </a:xfrm>
          <a:prstGeom prst="rect">
            <a:avLst/>
          </a:prstGeom>
        </p:spPr>
        <p:txBody>
          <a:bodyPr>
            <a:spAutoFit/>
          </a:bodyPr>
          <a:lstStyle/>
          <a:p>
            <a:pPr lvl="0" algn="just">
              <a:lnSpc>
                <a:spcPct val="150000"/>
              </a:lnSpc>
              <a:defRPr/>
            </a:pPr>
            <a:r>
              <a:rPr lang="en-US" altLang="zh-CN" sz="1500" b="1" dirty="0">
                <a:solidFill>
                  <a:prstClr val="black"/>
                </a:solidFill>
                <a:latin typeface="等线" panose="02010600030101010101" pitchFamily="2" charset="-122"/>
                <a:ea typeface="等线" panose="02010600030101010101" pitchFamily="2" charset="-122"/>
              </a:rPr>
              <a:t>Proposal:</a:t>
            </a:r>
          </a:p>
          <a:p>
            <a:pPr marL="285750" lvl="0" indent="-285750" algn="just">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Packets carry info of preferred routing strategy</a:t>
            </a:r>
          </a:p>
          <a:p>
            <a:pPr marL="285750" lvl="0" indent="-285750" algn="just">
              <a:lnSpc>
                <a:spcPct val="150000"/>
              </a:lnSpc>
              <a:buFont typeface="Arial" panose="020B0604020202020204" pitchFamily="34" charset="0"/>
              <a:buChar char="•"/>
              <a:defRPr/>
            </a:pPr>
            <a:r>
              <a:rPr lang="en-US" altLang="zh-CN" sz="1500" dirty="0">
                <a:solidFill>
                  <a:prstClr val="black"/>
                </a:solidFill>
                <a:latin typeface="等线" panose="02010600030101010101" pitchFamily="2" charset="-122"/>
                <a:ea typeface="等线" panose="02010600030101010101" pitchFamily="2" charset="-122"/>
              </a:rPr>
              <a:t>Network devices employ corresponding strategy</a:t>
            </a:r>
          </a:p>
        </p:txBody>
      </p:sp>
    </p:spTree>
    <p:extLst>
      <p:ext uri="{BB962C8B-B14F-4D97-AF65-F5344CB8AC3E}">
        <p14:creationId xmlns:p14="http://schemas.microsoft.com/office/powerpoint/2010/main" val="3647478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B811-1FEE-E76E-A41B-A0C253FCE59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FE4844B-73D7-A56F-72AE-DFA241330C8A}"/>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sz="5400" dirty="0"/>
              <a:t>Open Discussion</a:t>
            </a:r>
          </a:p>
        </p:txBody>
      </p:sp>
    </p:spTree>
    <p:extLst>
      <p:ext uri="{BB962C8B-B14F-4D97-AF65-F5344CB8AC3E}">
        <p14:creationId xmlns:p14="http://schemas.microsoft.com/office/powerpoint/2010/main" val="105411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3CD4-0D72-9DB4-77A8-86CD4AA9BD1D}"/>
              </a:ext>
            </a:extLst>
          </p:cNvPr>
          <p:cNvSpPr>
            <a:spLocks noGrp="1"/>
          </p:cNvSpPr>
          <p:nvPr>
            <p:ph type="title"/>
          </p:nvPr>
        </p:nvSpPr>
        <p:spPr/>
        <p:txBody>
          <a:bodyPr/>
          <a:lstStyle/>
          <a:p>
            <a:r>
              <a:rPr lang="en-GB" dirty="0"/>
              <a:t>Questions to Think About</a:t>
            </a:r>
          </a:p>
        </p:txBody>
      </p:sp>
      <p:sp>
        <p:nvSpPr>
          <p:cNvPr id="3" name="Content Placeholder 2">
            <a:extLst>
              <a:ext uri="{FF2B5EF4-FFF2-40B4-BE49-F238E27FC236}">
                <a16:creationId xmlns:a16="http://schemas.microsoft.com/office/drawing/2014/main" id="{3DA463EB-6284-3E98-58EE-EA9262E0DCDE}"/>
              </a:ext>
            </a:extLst>
          </p:cNvPr>
          <p:cNvSpPr>
            <a:spLocks noGrp="1"/>
          </p:cNvSpPr>
          <p:nvPr>
            <p:ph idx="1"/>
          </p:nvPr>
        </p:nvSpPr>
        <p:spPr/>
        <p:txBody>
          <a:bodyPr>
            <a:normAutofit fontScale="92500" lnSpcReduction="10000"/>
          </a:bodyPr>
          <a:lstStyle/>
          <a:p>
            <a:pPr marL="514350" indent="-514350">
              <a:buFont typeface="+mj-lt"/>
              <a:buAutoNum type="alphaLcParenR"/>
            </a:pPr>
            <a:r>
              <a:rPr lang="en-GB" dirty="0"/>
              <a:t>Do we agree on the problem space?</a:t>
            </a:r>
          </a:p>
          <a:p>
            <a:pPr marL="514350" indent="-514350">
              <a:buFont typeface="+mj-lt"/>
              <a:buAutoNum type="alphaLcParenR"/>
            </a:pPr>
            <a:r>
              <a:rPr lang="en-GB" dirty="0"/>
              <a:t>Is there IETF work to be done?</a:t>
            </a:r>
          </a:p>
          <a:p>
            <a:pPr marL="514350" indent="-514350">
              <a:buFont typeface="+mj-lt"/>
              <a:buAutoNum type="alphaLcParenR"/>
            </a:pPr>
            <a:r>
              <a:rPr lang="en-GB" dirty="0"/>
              <a:t>Why/how is this different from RFC 3286 (https://datatracker.ietf.org/doc/rfc2386/)?</a:t>
            </a:r>
          </a:p>
          <a:p>
            <a:pPr marL="514350" indent="-514350">
              <a:buFont typeface="+mj-lt"/>
              <a:buAutoNum type="alphaLcParenR"/>
            </a:pPr>
            <a:r>
              <a:rPr lang="en-GB" dirty="0"/>
              <a:t>Do implementations in the data centre care about interop or is this secret sauce?</a:t>
            </a:r>
          </a:p>
          <a:p>
            <a:pPr marL="514350" indent="-514350">
              <a:buFont typeface="+mj-lt"/>
              <a:buAutoNum type="alphaLcParenR"/>
            </a:pPr>
            <a:r>
              <a:rPr lang="en-GB" dirty="0"/>
              <a:t>What might be the deliverables?</a:t>
            </a:r>
          </a:p>
          <a:p>
            <a:pPr marL="514350" indent="-514350">
              <a:buFont typeface="+mj-lt"/>
              <a:buAutoNum type="alphaLcParenR"/>
            </a:pPr>
            <a:r>
              <a:rPr lang="en-GB" dirty="0"/>
              <a:t>Is it "just" tweaking existing protocols?</a:t>
            </a:r>
          </a:p>
          <a:p>
            <a:pPr marL="514350" indent="-514350">
              <a:buFont typeface="+mj-lt"/>
              <a:buAutoNum type="alphaLcParenR"/>
            </a:pPr>
            <a:r>
              <a:rPr lang="en-GB" dirty="0"/>
              <a:t>Does it need a new place (working group) to do the work?</a:t>
            </a:r>
          </a:p>
          <a:p>
            <a:pPr marL="514350" indent="-514350">
              <a:buFont typeface="+mj-lt"/>
              <a:buAutoNum type="alphaLcParenR"/>
            </a:pPr>
            <a:r>
              <a:rPr lang="en-GB" dirty="0"/>
              <a:t>Who else should be involved in these discussions?</a:t>
            </a:r>
          </a:p>
        </p:txBody>
      </p:sp>
    </p:spTree>
    <p:extLst>
      <p:ext uri="{BB962C8B-B14F-4D97-AF65-F5344CB8AC3E}">
        <p14:creationId xmlns:p14="http://schemas.microsoft.com/office/powerpoint/2010/main" val="350103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DAB8-E92B-60BC-CA16-174F8B74151F}"/>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14A66B8A-318E-545B-E383-80DA31445CC8}"/>
              </a:ext>
            </a:extLst>
          </p:cNvPr>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sz="4800" dirty="0"/>
              <a:t>Next Steps?</a:t>
            </a:r>
          </a:p>
        </p:txBody>
      </p:sp>
    </p:spTree>
    <p:extLst>
      <p:ext uri="{BB962C8B-B14F-4D97-AF65-F5344CB8AC3E}">
        <p14:creationId xmlns:p14="http://schemas.microsoft.com/office/powerpoint/2010/main" val="337632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A457-A9EA-5DA8-7D0F-761823408D63}"/>
              </a:ext>
            </a:extLst>
          </p:cNvPr>
          <p:cNvSpPr>
            <a:spLocks noGrp="1"/>
          </p:cNvSpPr>
          <p:nvPr>
            <p:ph type="title"/>
          </p:nvPr>
        </p:nvSpPr>
        <p:spPr/>
        <p:txBody>
          <a:bodyPr/>
          <a:lstStyle/>
          <a:p>
            <a:r>
              <a:rPr lang="en-GB" dirty="0"/>
              <a:t>Possible Next Steps</a:t>
            </a:r>
          </a:p>
        </p:txBody>
      </p:sp>
      <p:sp>
        <p:nvSpPr>
          <p:cNvPr id="3" name="Content Placeholder 2">
            <a:extLst>
              <a:ext uri="{FF2B5EF4-FFF2-40B4-BE49-F238E27FC236}">
                <a16:creationId xmlns:a16="http://schemas.microsoft.com/office/drawing/2014/main" id="{326EC88A-468E-3879-5A30-45B21EA19A08}"/>
              </a:ext>
            </a:extLst>
          </p:cNvPr>
          <p:cNvSpPr>
            <a:spLocks noGrp="1"/>
          </p:cNvSpPr>
          <p:nvPr>
            <p:ph idx="1"/>
          </p:nvPr>
        </p:nvSpPr>
        <p:spPr/>
        <p:txBody>
          <a:bodyPr>
            <a:normAutofit/>
          </a:bodyPr>
          <a:lstStyle/>
          <a:p>
            <a:r>
              <a:rPr lang="en-GB" dirty="0"/>
              <a:t>Post some notes from this meeting</a:t>
            </a:r>
          </a:p>
          <a:p>
            <a:r>
              <a:rPr lang="en-GB" dirty="0"/>
              <a:t>Post the link to the recording</a:t>
            </a:r>
          </a:p>
          <a:p>
            <a:r>
              <a:rPr lang="en-GB" dirty="0"/>
              <a:t>If there is enough interest to discuss this further…</a:t>
            </a:r>
          </a:p>
          <a:p>
            <a:pPr lvl="1"/>
            <a:r>
              <a:rPr lang="en-GB" dirty="0"/>
              <a:t>Ask for a mailing list</a:t>
            </a:r>
          </a:p>
          <a:p>
            <a:r>
              <a:rPr lang="en-GB" dirty="0"/>
              <a:t> If the document authors have shared ideas…</a:t>
            </a:r>
          </a:p>
          <a:p>
            <a:pPr lvl="1"/>
            <a:r>
              <a:rPr lang="en-GB" dirty="0"/>
              <a:t>Consolidate and advance the drafts</a:t>
            </a:r>
          </a:p>
          <a:p>
            <a:pPr lvl="2"/>
            <a:r>
              <a:rPr lang="en-GB" dirty="0"/>
              <a:t>Multiple and overlapping drafts are not very helpful </a:t>
            </a:r>
          </a:p>
          <a:p>
            <a:r>
              <a:rPr lang="en-GB" dirty="0"/>
              <a:t>If there is potential work to do </a:t>
            </a:r>
            <a:r>
              <a:rPr lang="en-GB" i="1" u="sng" dirty="0"/>
              <a:t>and</a:t>
            </a:r>
            <a:r>
              <a:rPr lang="en-GB" dirty="0"/>
              <a:t> we can find focus</a:t>
            </a:r>
          </a:p>
          <a:p>
            <a:pPr lvl="1"/>
            <a:r>
              <a:rPr lang="en-GB"/>
              <a:t>Plan </a:t>
            </a:r>
            <a:r>
              <a:rPr lang="en-GB" dirty="0"/>
              <a:t>for a </a:t>
            </a:r>
            <a:r>
              <a:rPr lang="en-GB" dirty="0" err="1"/>
              <a:t>BoF</a:t>
            </a:r>
            <a:r>
              <a:rPr lang="en-GB" dirty="0"/>
              <a:t> in Bangkok</a:t>
            </a:r>
          </a:p>
        </p:txBody>
      </p:sp>
    </p:spTree>
    <p:extLst>
      <p:ext uri="{BB962C8B-B14F-4D97-AF65-F5344CB8AC3E}">
        <p14:creationId xmlns:p14="http://schemas.microsoft.com/office/powerpoint/2010/main" val="62646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1D4F-EA2F-E8D1-0463-DA4555F57C98}"/>
              </a:ext>
            </a:extLst>
          </p:cNvPr>
          <p:cNvSpPr>
            <a:spLocks noGrp="1"/>
          </p:cNvSpPr>
          <p:nvPr>
            <p:ph type="title"/>
          </p:nvPr>
        </p:nvSpPr>
        <p:spPr/>
        <p:txBody>
          <a:bodyPr/>
          <a:lstStyle/>
          <a:p>
            <a:r>
              <a:rPr lang="en-GB" dirty="0"/>
              <a:t>IETF Rules Apply</a:t>
            </a:r>
          </a:p>
        </p:txBody>
      </p:sp>
      <p:sp>
        <p:nvSpPr>
          <p:cNvPr id="3" name="Content Placeholder 2">
            <a:extLst>
              <a:ext uri="{FF2B5EF4-FFF2-40B4-BE49-F238E27FC236}">
                <a16:creationId xmlns:a16="http://schemas.microsoft.com/office/drawing/2014/main" id="{8E4CD6ED-7173-E842-A199-8F83DAF5DECF}"/>
              </a:ext>
            </a:extLst>
          </p:cNvPr>
          <p:cNvSpPr>
            <a:spLocks noGrp="1"/>
          </p:cNvSpPr>
          <p:nvPr>
            <p:ph idx="1"/>
          </p:nvPr>
        </p:nvSpPr>
        <p:spPr/>
        <p:txBody>
          <a:bodyPr/>
          <a:lstStyle/>
          <a:p>
            <a:r>
              <a:rPr lang="en-GB" dirty="0"/>
              <a:t>This is a side meeting, but IETF rules apply</a:t>
            </a:r>
          </a:p>
          <a:p>
            <a:pPr lvl="1"/>
            <a:r>
              <a:rPr lang="en-GB" dirty="0"/>
              <a:t>IETF Note Well</a:t>
            </a:r>
          </a:p>
          <a:p>
            <a:pPr lvl="2"/>
            <a:r>
              <a:rPr lang="en-GB" dirty="0"/>
              <a:t>You are contributing to IETF work</a:t>
            </a:r>
          </a:p>
          <a:p>
            <a:pPr lvl="2"/>
            <a:r>
              <a:rPr lang="en-GB" dirty="0"/>
              <a:t>Policies on patents and code of conduct apply</a:t>
            </a:r>
          </a:p>
          <a:p>
            <a:pPr lvl="3"/>
            <a:r>
              <a:rPr lang="en-GB" dirty="0"/>
              <a:t>Disclose relevant IPR or do not make contributions</a:t>
            </a:r>
          </a:p>
          <a:p>
            <a:pPr lvl="3"/>
            <a:r>
              <a:rPr lang="en-GB" dirty="0"/>
              <a:t>Be respectful and courteous even/especially when you disagree</a:t>
            </a:r>
          </a:p>
          <a:p>
            <a:r>
              <a:rPr lang="en-GB" dirty="0"/>
              <a:t>This meeting will be recorded!</a:t>
            </a:r>
          </a:p>
          <a:p>
            <a:pPr lvl="3"/>
            <a:endParaRPr lang="en-GB" dirty="0"/>
          </a:p>
          <a:p>
            <a:endParaRPr lang="en-GB" dirty="0"/>
          </a:p>
        </p:txBody>
      </p:sp>
    </p:spTree>
    <p:extLst>
      <p:ext uri="{BB962C8B-B14F-4D97-AF65-F5344CB8AC3E}">
        <p14:creationId xmlns:p14="http://schemas.microsoft.com/office/powerpoint/2010/main" val="16599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0499-7967-CCA4-3BE9-518C6A73A4FC}"/>
              </a:ext>
            </a:extLst>
          </p:cNvPr>
          <p:cNvSpPr>
            <a:spLocks noGrp="1"/>
          </p:cNvSpPr>
          <p:nvPr>
            <p:ph type="title"/>
          </p:nvPr>
        </p:nvSpPr>
        <p:spPr/>
        <p:txBody>
          <a:bodyPr/>
          <a:lstStyle/>
          <a:p>
            <a:r>
              <a:rPr lang="en-GB" dirty="0"/>
              <a:t>Administrivia</a:t>
            </a:r>
          </a:p>
        </p:txBody>
      </p:sp>
      <p:sp>
        <p:nvSpPr>
          <p:cNvPr id="3" name="Content Placeholder 2">
            <a:extLst>
              <a:ext uri="{FF2B5EF4-FFF2-40B4-BE49-F238E27FC236}">
                <a16:creationId xmlns:a16="http://schemas.microsoft.com/office/drawing/2014/main" id="{9CF956AD-1A26-DA29-FC1E-386CD3AC56A3}"/>
              </a:ext>
            </a:extLst>
          </p:cNvPr>
          <p:cNvSpPr>
            <a:spLocks noGrp="1"/>
          </p:cNvSpPr>
          <p:nvPr>
            <p:ph idx="1"/>
          </p:nvPr>
        </p:nvSpPr>
        <p:spPr/>
        <p:txBody>
          <a:bodyPr/>
          <a:lstStyle/>
          <a:p>
            <a:r>
              <a:rPr lang="en-GB" dirty="0"/>
              <a:t>Remote access via side meeting Webex</a:t>
            </a:r>
          </a:p>
          <a:p>
            <a:pPr lvl="1"/>
            <a:r>
              <a:rPr lang="en-GB" dirty="0">
                <a:hlinkClick r:id="rId2"/>
              </a:rPr>
              <a:t>https://ietf.webex.com/meet/ietfsidemeeting2</a:t>
            </a:r>
            <a:endParaRPr lang="en-GB" dirty="0"/>
          </a:p>
          <a:p>
            <a:pPr lvl="1"/>
            <a:r>
              <a:rPr lang="en-GB" dirty="0"/>
              <a:t>Please stay on mute unless you are addressing the meeting</a:t>
            </a:r>
          </a:p>
          <a:p>
            <a:pPr lvl="1"/>
            <a:r>
              <a:rPr lang="en-GB" dirty="0"/>
              <a:t>Please you the “hand raise” function to queue to speak</a:t>
            </a:r>
          </a:p>
          <a:p>
            <a:pPr lvl="1"/>
            <a:r>
              <a:rPr lang="en-GB" dirty="0"/>
              <a:t>We are recording and will post a link when it is available</a:t>
            </a:r>
          </a:p>
          <a:p>
            <a:r>
              <a:rPr lang="en-GB" dirty="0"/>
              <a:t>Meeting materials</a:t>
            </a:r>
          </a:p>
          <a:p>
            <a:pPr lvl="1"/>
            <a:r>
              <a:rPr lang="en-GB" dirty="0"/>
              <a:t>Agenda and slides at </a:t>
            </a:r>
            <a:br>
              <a:rPr lang="en-GB" dirty="0"/>
            </a:br>
            <a:r>
              <a:rPr lang="en-GB" sz="1800" dirty="0">
                <a:hlinkClick r:id="rId3"/>
              </a:rPr>
              <a:t>https://github.com/danielkinguk/adaptive-perceptive-routing/blob/main/ietf-121-agenda.md</a:t>
            </a:r>
            <a:endParaRPr lang="en-GB" sz="1800" dirty="0"/>
          </a:p>
          <a:p>
            <a:r>
              <a:rPr lang="en-GB" dirty="0"/>
              <a:t>Minutes</a:t>
            </a:r>
          </a:p>
          <a:p>
            <a:pPr lvl="1"/>
            <a:r>
              <a:rPr lang="en-GB" dirty="0"/>
              <a:t>We are taking notes and will post to the github after the meeting</a:t>
            </a:r>
          </a:p>
        </p:txBody>
      </p:sp>
    </p:spTree>
    <p:extLst>
      <p:ext uri="{BB962C8B-B14F-4D97-AF65-F5344CB8AC3E}">
        <p14:creationId xmlns:p14="http://schemas.microsoft.com/office/powerpoint/2010/main" val="257986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FE1D-DC9C-6A47-8947-9BBDCEB7D5FF}"/>
              </a:ext>
            </a:extLst>
          </p:cNvPr>
          <p:cNvSpPr>
            <a:spLocks noGrp="1"/>
          </p:cNvSpPr>
          <p:nvPr>
            <p:ph type="title"/>
          </p:nvPr>
        </p:nvSpPr>
        <p:spPr/>
        <p:txBody>
          <a:bodyPr/>
          <a:lstStyle/>
          <a:p>
            <a:r>
              <a:rPr lang="en-GB" dirty="0"/>
              <a:t>Objectives of This Meeting</a:t>
            </a:r>
          </a:p>
        </p:txBody>
      </p:sp>
      <p:sp>
        <p:nvSpPr>
          <p:cNvPr id="3" name="Content Placeholder 2">
            <a:extLst>
              <a:ext uri="{FF2B5EF4-FFF2-40B4-BE49-F238E27FC236}">
                <a16:creationId xmlns:a16="http://schemas.microsoft.com/office/drawing/2014/main" id="{1111B8FB-D3E4-B95A-0A8B-00CF93160F2C}"/>
              </a:ext>
            </a:extLst>
          </p:cNvPr>
          <p:cNvSpPr>
            <a:spLocks noGrp="1"/>
          </p:cNvSpPr>
          <p:nvPr>
            <p:ph idx="1"/>
          </p:nvPr>
        </p:nvSpPr>
        <p:spPr/>
        <p:txBody>
          <a:bodyPr>
            <a:normAutofit fontScale="77500" lnSpcReduction="20000"/>
          </a:bodyPr>
          <a:lstStyle/>
          <a:p>
            <a:r>
              <a:rPr lang="en-GB" dirty="0"/>
              <a:t>We want to investigate the problem space</a:t>
            </a:r>
          </a:p>
          <a:p>
            <a:pPr lvl="1"/>
            <a:r>
              <a:rPr lang="en-GB" dirty="0"/>
              <a:t>Highly redundant networks with varying traffic demands</a:t>
            </a:r>
          </a:p>
          <a:p>
            <a:r>
              <a:rPr lang="en-GB" dirty="0"/>
              <a:t>What are the use cases?</a:t>
            </a:r>
          </a:p>
          <a:p>
            <a:r>
              <a:rPr lang="en-GB" dirty="0"/>
              <a:t>What are the desired </a:t>
            </a:r>
            <a:r>
              <a:rPr lang="en-GB" dirty="0" err="1"/>
              <a:t>behaviors</a:t>
            </a:r>
            <a:r>
              <a:rPr lang="en-GB" dirty="0"/>
              <a:t>?</a:t>
            </a:r>
          </a:p>
          <a:p>
            <a:r>
              <a:rPr lang="en-GB" dirty="0"/>
              <a:t>What thought has been given to this before, and what is new?</a:t>
            </a:r>
          </a:p>
          <a:p>
            <a:r>
              <a:rPr lang="en-GB" dirty="0"/>
              <a:t>Is there work for the IETF?</a:t>
            </a:r>
          </a:p>
          <a:p>
            <a:endParaRPr lang="en-GB" dirty="0"/>
          </a:p>
          <a:p>
            <a:r>
              <a:rPr lang="en-GB" dirty="0"/>
              <a:t>We </a:t>
            </a:r>
            <a:r>
              <a:rPr lang="en-GB" b="1" i="1" dirty="0">
                <a:solidFill>
                  <a:srgbClr val="FF0000"/>
                </a:solidFill>
              </a:rPr>
              <a:t>Do Not</a:t>
            </a:r>
            <a:r>
              <a:rPr lang="en-GB" dirty="0"/>
              <a:t> want to spend time on detailed discussions of solutions!</a:t>
            </a:r>
          </a:p>
          <a:p>
            <a:pPr lvl="1"/>
            <a:r>
              <a:rPr lang="en-GB" dirty="0"/>
              <a:t>We do want to work on solutions…</a:t>
            </a:r>
          </a:p>
          <a:p>
            <a:pPr lvl="2"/>
            <a:r>
              <a:rPr lang="en-GB" dirty="0"/>
              <a:t>Later</a:t>
            </a:r>
          </a:p>
          <a:p>
            <a:pPr lvl="2"/>
            <a:r>
              <a:rPr lang="en-GB" dirty="0"/>
              <a:t>If there is a problem to be solved</a:t>
            </a:r>
          </a:p>
          <a:p>
            <a:pPr lvl="2"/>
            <a:r>
              <a:rPr lang="en-GB" dirty="0"/>
              <a:t>If it is in scope for the IETF</a:t>
            </a:r>
          </a:p>
          <a:p>
            <a:pPr lvl="2"/>
            <a:endParaRPr lang="en-GB" dirty="0"/>
          </a:p>
          <a:p>
            <a:r>
              <a:rPr lang="en-GB" dirty="0"/>
              <a:t>The primary purpose of the meeting is for open discussion</a:t>
            </a:r>
          </a:p>
        </p:txBody>
      </p:sp>
    </p:spTree>
    <p:extLst>
      <p:ext uri="{BB962C8B-B14F-4D97-AF65-F5344CB8AC3E}">
        <p14:creationId xmlns:p14="http://schemas.microsoft.com/office/powerpoint/2010/main" val="12375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71D0-1C78-669A-20CC-11A4A9AC8FFF}"/>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71677D13-8B52-08AF-904C-16EF1B32FC9B}"/>
              </a:ext>
            </a:extLst>
          </p:cNvPr>
          <p:cNvSpPr>
            <a:spLocks noGrp="1"/>
          </p:cNvSpPr>
          <p:nvPr>
            <p:ph idx="1"/>
          </p:nvPr>
        </p:nvSpPr>
        <p:spPr/>
        <p:txBody>
          <a:bodyPr>
            <a:normAutofit/>
          </a:bodyPr>
          <a:lstStyle/>
          <a:p>
            <a:r>
              <a:rPr lang="en-GB" dirty="0"/>
              <a:t>Introduction (Xuesong and Adrian) : 5 minutes  </a:t>
            </a:r>
          </a:p>
          <a:p>
            <a:pPr lvl="1"/>
            <a:r>
              <a:rPr lang="en-GB" dirty="0"/>
              <a:t>Administrivia  </a:t>
            </a:r>
          </a:p>
          <a:p>
            <a:pPr lvl="1"/>
            <a:r>
              <a:rPr lang="en-GB" dirty="0"/>
              <a:t>Objectives of this meeting </a:t>
            </a:r>
          </a:p>
          <a:p>
            <a:r>
              <a:rPr lang="en-GB" dirty="0"/>
              <a:t>Background  (Xuesong and Adrian) : 15 minutes  </a:t>
            </a:r>
          </a:p>
          <a:p>
            <a:r>
              <a:rPr lang="en-GB" dirty="0"/>
              <a:t>Discussion of what the IETF might do (everyone) : 40 minutes</a:t>
            </a:r>
          </a:p>
          <a:p>
            <a:r>
              <a:rPr lang="en-GB" dirty="0"/>
              <a:t>Next steps</a:t>
            </a:r>
          </a:p>
        </p:txBody>
      </p:sp>
    </p:spTree>
    <p:extLst>
      <p:ext uri="{BB962C8B-B14F-4D97-AF65-F5344CB8AC3E}">
        <p14:creationId xmlns:p14="http://schemas.microsoft.com/office/powerpoint/2010/main" val="157170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ormAutofit/>
          </a:bodyPr>
          <a:lstStyle/>
          <a:p>
            <a:r>
              <a:rPr lang="it-IT" altLang="zh-CN" sz="4500" b="1" dirty="0">
                <a:latin typeface="等线" panose="02010600030101010101" pitchFamily="2" charset="-122"/>
                <a:ea typeface="等线" panose="02010600030101010101" pitchFamily="2" charset="-122"/>
              </a:rPr>
              <a:t>Adaptive/Perceptive Routing</a:t>
            </a:r>
            <a:br>
              <a:rPr lang="it-IT" altLang="zh-CN" sz="4500" b="1" dirty="0">
                <a:latin typeface="等线" panose="02010600030101010101" pitchFamily="2" charset="-122"/>
                <a:ea typeface="等线" panose="02010600030101010101" pitchFamily="2" charset="-122"/>
              </a:rPr>
            </a:br>
            <a:r>
              <a:rPr lang="it-IT" altLang="zh-CN" sz="4500" b="1" dirty="0">
                <a:latin typeface="等线" panose="02010600030101010101" pitchFamily="2" charset="-122"/>
                <a:ea typeface="等线" panose="02010600030101010101" pitchFamily="2" charset="-122"/>
              </a:rPr>
              <a:t>Background</a:t>
            </a:r>
            <a:endParaRPr lang="zh-CN" altLang="en-US" sz="45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8712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0DFF8-586B-4E1F-BE63-8499BB26BE5F}"/>
              </a:ext>
            </a:extLst>
          </p:cNvPr>
          <p:cNvSpPr>
            <a:spLocks noGrp="1"/>
          </p:cNvSpPr>
          <p:nvPr>
            <p:ph type="title"/>
          </p:nvPr>
        </p:nvSpPr>
        <p:spPr>
          <a:xfrm>
            <a:off x="519701" y="0"/>
            <a:ext cx="10515600" cy="1325563"/>
          </a:xfrm>
        </p:spPr>
        <p:txBody>
          <a:bodyPr>
            <a:normAutofit/>
          </a:bodyPr>
          <a:lstStyle/>
          <a:p>
            <a:r>
              <a:rPr lang="en-US" altLang="zh-CN" sz="3200" b="1" dirty="0">
                <a:latin typeface="等线" panose="02010600030101010101" pitchFamily="2" charset="-122"/>
                <a:ea typeface="等线" panose="02010600030101010101" pitchFamily="2" charset="-122"/>
              </a:rPr>
              <a:t>Background</a:t>
            </a:r>
            <a:endParaRPr lang="zh-CN" altLang="en-US" sz="3200" b="1" dirty="0">
              <a:latin typeface="等线" panose="02010600030101010101" pitchFamily="2" charset="-122"/>
              <a:ea typeface="等线" panose="02010600030101010101" pitchFamily="2" charset="-122"/>
            </a:endParaRPr>
          </a:p>
        </p:txBody>
      </p:sp>
      <p:sp>
        <p:nvSpPr>
          <p:cNvPr id="4" name="内容占位符 2">
            <a:extLst>
              <a:ext uri="{FF2B5EF4-FFF2-40B4-BE49-F238E27FC236}">
                <a16:creationId xmlns:a16="http://schemas.microsoft.com/office/drawing/2014/main" id="{ACA7DBD3-78AE-4DEB-8F10-4E04190A7169}"/>
              </a:ext>
            </a:extLst>
          </p:cNvPr>
          <p:cNvSpPr>
            <a:spLocks noGrp="1"/>
          </p:cNvSpPr>
          <p:nvPr>
            <p:ph idx="1"/>
          </p:nvPr>
        </p:nvSpPr>
        <p:spPr>
          <a:xfrm>
            <a:off x="176499" y="960351"/>
            <a:ext cx="11672299" cy="5725338"/>
          </a:xfrm>
        </p:spPr>
        <p:txBody>
          <a:bodyPr>
            <a:normAutofit fontScale="85000" lnSpcReduction="20000"/>
          </a:bodyPr>
          <a:lstStyle/>
          <a:p>
            <a:pPr marL="0" indent="0">
              <a:lnSpc>
                <a:spcPct val="150000"/>
              </a:lnSpc>
              <a:buNone/>
            </a:pPr>
            <a:r>
              <a:rPr lang="en-US" altLang="zh-CN" sz="1600" b="1" dirty="0">
                <a:latin typeface="等线" panose="02010600030101010101" pitchFamily="2" charset="-122"/>
                <a:ea typeface="等线" panose="02010600030101010101" pitchFamily="2" charset="-122"/>
              </a:rPr>
              <a:t>Advances in DC topologies being made all the time</a:t>
            </a:r>
          </a:p>
          <a:p>
            <a:pPr lvl="1">
              <a:lnSpc>
                <a:spcPct val="150000"/>
              </a:lnSpc>
            </a:pPr>
            <a:r>
              <a:rPr lang="en-US" altLang="zh-CN" sz="1600" dirty="0">
                <a:latin typeface="等线" panose="02010600030101010101" pitchFamily="2" charset="-122"/>
                <a:ea typeface="等线" panose="02010600030101010101" pitchFamily="2" charset="-122"/>
              </a:rPr>
              <a:t>Enable greater resiliency and robustness</a:t>
            </a:r>
          </a:p>
          <a:p>
            <a:pPr lvl="1">
              <a:lnSpc>
                <a:spcPct val="150000"/>
              </a:lnSpc>
            </a:pPr>
            <a:r>
              <a:rPr lang="en-US" altLang="zh-CN" sz="1600" dirty="0">
                <a:latin typeface="等线" panose="02010600030101010101" pitchFamily="2" charset="-122"/>
                <a:ea typeface="等线" panose="02010600030101010101" pitchFamily="2" charset="-122"/>
              </a:rPr>
              <a:t>Facilitates more parallelism in complex processing tasks</a:t>
            </a:r>
          </a:p>
          <a:p>
            <a:pPr>
              <a:lnSpc>
                <a:spcPct val="150000"/>
              </a:lnSpc>
            </a:pPr>
            <a:r>
              <a:rPr lang="en-US" altLang="zh-CN" sz="1600" b="1" dirty="0">
                <a:latin typeface="等线" panose="02010600030101010101" pitchFamily="2" charset="-122"/>
                <a:ea typeface="等线" panose="02010600030101010101" pitchFamily="2" charset="-122"/>
              </a:rPr>
              <a:t>Various New Network Topologies to are Introduced to the DC that could enable</a:t>
            </a:r>
            <a:br>
              <a:rPr lang="en-US" altLang="zh-CN" sz="1600" b="1" dirty="0">
                <a:latin typeface="等线" panose="02010600030101010101" pitchFamily="2" charset="-122"/>
                <a:ea typeface="等线" panose="02010600030101010101" pitchFamily="2" charset="-122"/>
              </a:rPr>
            </a:br>
            <a:r>
              <a:rPr lang="en-US" altLang="zh-CN" sz="1600" b="1" dirty="0">
                <a:latin typeface="等线" panose="02010600030101010101" pitchFamily="2" charset="-122"/>
                <a:ea typeface="等线" panose="02010600030101010101" pitchFamily="2" charset="-122"/>
              </a:rPr>
              <a:t>new applications such as AI Training</a:t>
            </a:r>
          </a:p>
          <a:p>
            <a:pPr lvl="1">
              <a:lnSpc>
                <a:spcPct val="150000"/>
              </a:lnSpc>
            </a:pPr>
            <a:r>
              <a:rPr lang="en-US" altLang="zh-CN" sz="1600" dirty="0">
                <a:latin typeface="等线" panose="02010600030101010101" pitchFamily="2" charset="-122"/>
                <a:ea typeface="等线" panose="02010600030101010101" pitchFamily="2" charset="-122"/>
              </a:rPr>
              <a:t>Dragonfly+</a:t>
            </a:r>
            <a:endParaRPr lang="zh-CN" altLang="en-US"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Multi-rail fat tree</a:t>
            </a:r>
            <a:endParaRPr lang="zh-CN" altLang="en-US" sz="1600" dirty="0">
              <a:latin typeface="等线" panose="02010600030101010101" pitchFamily="2" charset="-122"/>
              <a:ea typeface="等线" panose="02010600030101010101" pitchFamily="2" charset="-122"/>
            </a:endParaRPr>
          </a:p>
          <a:p>
            <a:pPr lvl="1">
              <a:lnSpc>
                <a:spcPct val="150000"/>
              </a:lnSpc>
            </a:pPr>
            <a:r>
              <a:rPr lang="en-US" altLang="zh-CN" sz="1600" dirty="0">
                <a:latin typeface="等线" panose="02010600030101010101" pitchFamily="2" charset="-122"/>
                <a:ea typeface="等线" panose="02010600030101010101" pitchFamily="2" charset="-122"/>
              </a:rPr>
              <a:t>3D Torus</a:t>
            </a:r>
            <a:endParaRPr lang="en-US" altLang="zh-CN" sz="1600" b="1" dirty="0">
              <a:latin typeface="等线" panose="02010600030101010101" pitchFamily="2" charset="-122"/>
              <a:ea typeface="等线" panose="02010600030101010101" pitchFamily="2" charset="-122"/>
            </a:endParaRPr>
          </a:p>
          <a:p>
            <a:pPr>
              <a:lnSpc>
                <a:spcPct val="150000"/>
              </a:lnSpc>
            </a:pPr>
            <a:r>
              <a:rPr lang="en-US" altLang="zh-CN" sz="1600" b="1" dirty="0">
                <a:latin typeface="等线" panose="02010600030101010101" pitchFamily="2" charset="-122"/>
                <a:ea typeface="等线" panose="02010600030101010101" pitchFamily="2" charset="-122"/>
              </a:rPr>
              <a:t>Changes to Traffic Models (for example, for AI training)</a:t>
            </a:r>
            <a:endParaRPr lang="en-US" sz="1600" b="1"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Large Packets</a:t>
            </a:r>
            <a:r>
              <a:rPr lang="en-US" sz="1600" dirty="0">
                <a:latin typeface="等线" panose="02010600030101010101" pitchFamily="2" charset="-122"/>
                <a:ea typeface="等线" panose="02010600030101010101" pitchFamily="2" charset="-122"/>
              </a:rPr>
              <a:t>: Some workloads may involve the transmission of </a:t>
            </a:r>
            <a:r>
              <a:rPr lang="en-US" sz="1600" dirty="0">
                <a:solidFill>
                  <a:srgbClr val="FF0000"/>
                </a:solidFill>
                <a:latin typeface="等线" panose="02010600030101010101" pitchFamily="2" charset="-122"/>
                <a:ea typeface="等线" panose="02010600030101010101" pitchFamily="2" charset="-122"/>
              </a:rPr>
              <a:t>large data packets</a:t>
            </a:r>
            <a:r>
              <a:rPr lang="zh-CN" altLang="en-US" sz="1600" dirty="0">
                <a:solidFill>
                  <a:srgbClr val="FF0000"/>
                </a:solidFill>
                <a:latin typeface="等线" panose="02010600030101010101" pitchFamily="2" charset="-122"/>
                <a:ea typeface="等线" panose="02010600030101010101" pitchFamily="2" charset="-122"/>
              </a:rPr>
              <a:t> </a:t>
            </a:r>
            <a:r>
              <a:rPr lang="en-US" altLang="zh-CN" sz="1600" dirty="0">
                <a:solidFill>
                  <a:srgbClr val="FF0000"/>
                </a:solidFill>
                <a:latin typeface="等线" panose="02010600030101010101" pitchFamily="2" charset="-122"/>
                <a:ea typeface="等线" panose="02010600030101010101" pitchFamily="2" charset="-122"/>
              </a:rPr>
              <a:t>(4KB)</a:t>
            </a:r>
            <a:r>
              <a:rPr lang="en-US" sz="1600" dirty="0">
                <a:latin typeface="等线" panose="02010600030101010101" pitchFamily="2" charset="-122"/>
                <a:ea typeface="等线" panose="02010600030101010101" pitchFamily="2" charset="-122"/>
              </a:rPr>
              <a:t>, unlike ordinary data center traffic which may consist of smaller, more frequent packets.</a:t>
            </a:r>
          </a:p>
          <a:p>
            <a:pPr lvl="1">
              <a:lnSpc>
                <a:spcPct val="150000"/>
              </a:lnSpc>
            </a:pPr>
            <a:r>
              <a:rPr lang="en-US" sz="1600" b="1" dirty="0">
                <a:latin typeface="等线" panose="02010600030101010101" pitchFamily="2" charset="-122"/>
                <a:ea typeface="等线" panose="02010600030101010101" pitchFamily="2" charset="-122"/>
              </a:rPr>
              <a:t>High Volume Traffic</a:t>
            </a:r>
            <a:r>
              <a:rPr lang="en-US" sz="1600" dirty="0">
                <a:latin typeface="等线" panose="02010600030101010101" pitchFamily="2" charset="-122"/>
                <a:ea typeface="等线" panose="02010600030101010101" pitchFamily="2" charset="-122"/>
              </a:rPr>
              <a:t>: Some applications (such as AI training) generates </a:t>
            </a:r>
            <a:r>
              <a:rPr lang="en-US" sz="1600" dirty="0">
                <a:solidFill>
                  <a:srgbClr val="FF0000"/>
                </a:solidFill>
                <a:latin typeface="等线" panose="02010600030101010101" pitchFamily="2" charset="-122"/>
                <a:ea typeface="等线" panose="02010600030101010101" pitchFamily="2" charset="-122"/>
              </a:rPr>
              <a:t>significant amounts of data (X GB data), </a:t>
            </a:r>
            <a:r>
              <a:rPr lang="en-US" sz="1600" dirty="0">
                <a:latin typeface="等线" panose="02010600030101010101" pitchFamily="2" charset="-122"/>
                <a:ea typeface="等线" panose="02010600030101010101" pitchFamily="2" charset="-122"/>
              </a:rPr>
              <a:t>resulting in high traffic volumes.</a:t>
            </a:r>
          </a:p>
          <a:p>
            <a:pPr lvl="1">
              <a:lnSpc>
                <a:spcPct val="150000"/>
              </a:lnSpc>
            </a:pPr>
            <a:r>
              <a:rPr lang="en-US" sz="1600" b="1" dirty="0">
                <a:latin typeface="等线" panose="02010600030101010101" pitchFamily="2" charset="-122"/>
                <a:ea typeface="等线" panose="02010600030101010101" pitchFamily="2" charset="-122"/>
              </a:rPr>
              <a:t>Fewer Flows</a:t>
            </a:r>
            <a:r>
              <a:rPr lang="en-US" sz="1600" dirty="0">
                <a:latin typeface="等线" panose="02010600030101010101" pitchFamily="2" charset="-122"/>
                <a:ea typeface="等线" panose="02010600030101010101" pitchFamily="2" charset="-122"/>
              </a:rPr>
              <a:t>: Specialist data centers (e.g., those built for AI) handle </a:t>
            </a:r>
            <a:r>
              <a:rPr lang="en-US" sz="1600" dirty="0">
                <a:solidFill>
                  <a:srgbClr val="FF0000"/>
                </a:solidFill>
                <a:latin typeface="等线" panose="02010600030101010101" pitchFamily="2" charset="-122"/>
                <a:ea typeface="等线" panose="02010600030101010101" pitchFamily="2" charset="-122"/>
              </a:rPr>
              <a:t>fewer but larger data flows</a:t>
            </a:r>
            <a:r>
              <a:rPr lang="en-US" sz="1600" dirty="0">
                <a:latin typeface="等线" panose="02010600030101010101" pitchFamily="2" charset="-122"/>
                <a:ea typeface="等线" panose="02010600030101010101" pitchFamily="2" charset="-122"/>
              </a:rPr>
              <a:t>, reflecting the intensive and concentrated data transfer needs of the applications.</a:t>
            </a:r>
          </a:p>
          <a:p>
            <a:pPr>
              <a:lnSpc>
                <a:spcPct val="150000"/>
              </a:lnSpc>
            </a:pPr>
            <a:r>
              <a:rPr lang="en-US" altLang="zh-CN" sz="1600" b="1" dirty="0">
                <a:latin typeface="等线" panose="02010600030101010101" pitchFamily="2" charset="-122"/>
                <a:ea typeface="等线" panose="02010600030101010101" pitchFamily="2" charset="-122"/>
              </a:rPr>
              <a:t>Parallelism and Collective Communication are Powerful Tools</a:t>
            </a:r>
          </a:p>
          <a:p>
            <a:pPr lvl="1">
              <a:lnSpc>
                <a:spcPct val="150000"/>
              </a:lnSpc>
            </a:pPr>
            <a:r>
              <a:rPr lang="en-US" sz="1500" dirty="0">
                <a:effectLst/>
                <a:latin typeface="DengXian" panose="02010600030101010101" pitchFamily="2" charset="-122"/>
                <a:ea typeface="DengXian" panose="02010600030101010101" pitchFamily="2" charset="-122"/>
                <a:cs typeface="Calibri" panose="020F0502020204030204" pitchFamily="34" charset="0"/>
              </a:rPr>
              <a:t>It also could be applicable beyond data center to inter-data center collaboration scenarios.</a:t>
            </a:r>
            <a:endParaRPr lang="en-GB" sz="1500" dirty="0">
              <a:effectLst/>
              <a:latin typeface="DengXian" panose="02010600030101010101" pitchFamily="2" charset="-122"/>
              <a:ea typeface="DengXian" panose="02010600030101010101" pitchFamily="2" charset="-122"/>
              <a:cs typeface="Calibri" panose="020F0502020204030204" pitchFamily="34" charset="0"/>
            </a:endParaRPr>
          </a:p>
        </p:txBody>
      </p:sp>
      <p:pic>
        <p:nvPicPr>
          <p:cNvPr id="6" name="图片 5">
            <a:extLst>
              <a:ext uri="{FF2B5EF4-FFF2-40B4-BE49-F238E27FC236}">
                <a16:creationId xmlns:a16="http://schemas.microsoft.com/office/drawing/2014/main" id="{647B80CF-8E8E-4976-8B24-8F8CFEE59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297" y="876695"/>
            <a:ext cx="4167210" cy="1507649"/>
          </a:xfrm>
          <a:prstGeom prst="rect">
            <a:avLst/>
          </a:prstGeom>
        </p:spPr>
      </p:pic>
      <p:grpSp>
        <p:nvGrpSpPr>
          <p:cNvPr id="7" name="组合 6">
            <a:extLst>
              <a:ext uri="{FF2B5EF4-FFF2-40B4-BE49-F238E27FC236}">
                <a16:creationId xmlns:a16="http://schemas.microsoft.com/office/drawing/2014/main" id="{0B544BA6-277F-40A0-92D7-4E282654A022}"/>
              </a:ext>
            </a:extLst>
          </p:cNvPr>
          <p:cNvGrpSpPr/>
          <p:nvPr/>
        </p:nvGrpSpPr>
        <p:grpSpPr>
          <a:xfrm>
            <a:off x="7864288" y="2424290"/>
            <a:ext cx="3976813" cy="1507649"/>
            <a:chOff x="1039608" y="3429000"/>
            <a:chExt cx="5117455" cy="2166294"/>
          </a:xfrm>
        </p:grpSpPr>
        <p:pic>
          <p:nvPicPr>
            <p:cNvPr id="8" name="Picture 1">
              <a:extLst>
                <a:ext uri="{FF2B5EF4-FFF2-40B4-BE49-F238E27FC236}">
                  <a16:creationId xmlns:a16="http://schemas.microsoft.com/office/drawing/2014/main" id="{D056C1BE-D83C-4608-B102-0BE8A2A006F4}"/>
                </a:ext>
              </a:extLst>
            </p:cNvPr>
            <p:cNvPicPr>
              <a:picLocks noChangeAspect="1"/>
            </p:cNvPicPr>
            <p:nvPr/>
          </p:nvPicPr>
          <p:blipFill rotWithShape="1">
            <a:blip r:embed="rId3"/>
            <a:srcRect l="-780"/>
            <a:stretch/>
          </p:blipFill>
          <p:spPr>
            <a:xfrm>
              <a:off x="1039608" y="3429000"/>
              <a:ext cx="2565727" cy="2166294"/>
            </a:xfrm>
            <a:prstGeom prst="rect">
              <a:avLst/>
            </a:prstGeom>
            <a:ln>
              <a:noFill/>
            </a:ln>
          </p:spPr>
        </p:pic>
        <p:pic>
          <p:nvPicPr>
            <p:cNvPr id="9" name="Picture 2">
              <a:extLst>
                <a:ext uri="{FF2B5EF4-FFF2-40B4-BE49-F238E27FC236}">
                  <a16:creationId xmlns:a16="http://schemas.microsoft.com/office/drawing/2014/main" id="{B551B0E4-62F9-4351-AC30-BE52594900FF}"/>
                </a:ext>
              </a:extLst>
            </p:cNvPr>
            <p:cNvPicPr>
              <a:picLocks noChangeAspect="1"/>
            </p:cNvPicPr>
            <p:nvPr/>
          </p:nvPicPr>
          <p:blipFill>
            <a:blip r:embed="rId4"/>
            <a:stretch>
              <a:fillRect/>
            </a:stretch>
          </p:blipFill>
          <p:spPr>
            <a:xfrm>
              <a:off x="3443494" y="3429001"/>
              <a:ext cx="2713569" cy="2166293"/>
            </a:xfrm>
            <a:prstGeom prst="rect">
              <a:avLst/>
            </a:prstGeom>
            <a:ln>
              <a:noFill/>
            </a:ln>
          </p:spPr>
        </p:pic>
      </p:grpSp>
    </p:spTree>
    <p:extLst>
      <p:ext uri="{BB962C8B-B14F-4D97-AF65-F5344CB8AC3E}">
        <p14:creationId xmlns:p14="http://schemas.microsoft.com/office/powerpoint/2010/main" val="25867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4B2847C-4B7D-4258-A108-D7004C069CE3}"/>
              </a:ext>
            </a:extLst>
          </p:cNvPr>
          <p:cNvSpPr>
            <a:spLocks noGrp="1"/>
          </p:cNvSpPr>
          <p:nvPr>
            <p:ph idx="1"/>
          </p:nvPr>
        </p:nvSpPr>
        <p:spPr>
          <a:xfrm>
            <a:off x="774357" y="1344247"/>
            <a:ext cx="10799806" cy="5276153"/>
          </a:xfrm>
        </p:spPr>
        <p:txBody>
          <a:bodyPr>
            <a:normAutofit fontScale="92500" lnSpcReduction="20000"/>
          </a:bodyPr>
          <a:lstStyle/>
          <a:p>
            <a:pPr marL="0" indent="0">
              <a:lnSpc>
                <a:spcPct val="150000"/>
              </a:lnSpc>
              <a:buNone/>
            </a:pPr>
            <a:r>
              <a:rPr lang="en-US" sz="1600" b="1" dirty="0">
                <a:latin typeface="等线" panose="02010600030101010101" pitchFamily="2" charset="-122"/>
                <a:ea typeface="等线" panose="02010600030101010101" pitchFamily="2" charset="-122"/>
              </a:rPr>
              <a:t>Taking the AI Data Center Network as an example, the key challenges are:</a:t>
            </a:r>
          </a:p>
          <a:p>
            <a:pPr>
              <a:lnSpc>
                <a:spcPct val="150000"/>
              </a:lnSpc>
            </a:pPr>
            <a:r>
              <a:rPr lang="en-US" sz="1600" b="1" dirty="0">
                <a:latin typeface="等线" panose="02010600030101010101" pitchFamily="2" charset="-122"/>
                <a:ea typeface="等线" panose="02010600030101010101" pitchFamily="2" charset="-122"/>
              </a:rPr>
              <a:t>High-Performance Interconnect</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Node Interconnect</a:t>
            </a:r>
            <a:r>
              <a:rPr lang="en-US" sz="1600" dirty="0">
                <a:latin typeface="等线" panose="02010600030101010101" pitchFamily="2" charset="-122"/>
                <a:ea typeface="等线" panose="02010600030101010101" pitchFamily="2" charset="-122"/>
              </a:rPr>
              <a:t>: Training large AI models requires substantial data transfer. The interconnect network must support data and pipeline parallelism with bandwidth demands of 200Gbps to 400Gbps, providing </a:t>
            </a:r>
            <a:r>
              <a:rPr lang="en-US" sz="1600" dirty="0">
                <a:solidFill>
                  <a:srgbClr val="FF0000"/>
                </a:solidFill>
                <a:latin typeface="等线" panose="02010600030101010101" pitchFamily="2" charset="-122"/>
                <a:ea typeface="等线" panose="02010600030101010101" pitchFamily="2" charset="-122"/>
              </a:rPr>
              <a:t>high bandwidth and scale-out capability </a:t>
            </a:r>
            <a:r>
              <a:rPr lang="en-US" sz="1600" dirty="0">
                <a:latin typeface="等线" panose="02010600030101010101" pitchFamily="2" charset="-122"/>
                <a:ea typeface="等线" panose="02010600030101010101" pitchFamily="2" charset="-122"/>
              </a:rPr>
              <a:t>for thousands of GPUs.</a:t>
            </a:r>
          </a:p>
          <a:p>
            <a:pPr>
              <a:lnSpc>
                <a:spcPct val="150000"/>
              </a:lnSpc>
            </a:pPr>
            <a:r>
              <a:rPr lang="en-US" sz="1600" b="1" dirty="0">
                <a:latin typeface="等线" panose="02010600030101010101" pitchFamily="2" charset="-122"/>
                <a:ea typeface="等线" panose="02010600030101010101" pitchFamily="2" charset="-122"/>
              </a:rPr>
              <a:t>High Availability</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Load Balancing and Congestion</a:t>
            </a:r>
            <a:r>
              <a:rPr lang="en-US" sz="1600" dirty="0">
                <a:latin typeface="等线" panose="02010600030101010101" pitchFamily="2" charset="-122"/>
                <a:ea typeface="等线" panose="02010600030101010101" pitchFamily="2" charset="-122"/>
              </a:rPr>
              <a:t>: Irregular communication patterns and large single-flow traffic in AI training can lead to network congestion due to hash collision. </a:t>
            </a:r>
            <a:r>
              <a:rPr lang="en-US" sz="1600" dirty="0">
                <a:solidFill>
                  <a:srgbClr val="FF0000"/>
                </a:solidFill>
                <a:latin typeface="等线" panose="02010600030101010101" pitchFamily="2" charset="-122"/>
                <a:ea typeface="等线" panose="02010600030101010101" pitchFamily="2" charset="-122"/>
              </a:rPr>
              <a:t>Optimized load balancing </a:t>
            </a:r>
            <a:r>
              <a:rPr lang="en-US" sz="1600" dirty="0">
                <a:latin typeface="等线" panose="02010600030101010101" pitchFamily="2" charset="-122"/>
                <a:ea typeface="等线" panose="02010600030101010101" pitchFamily="2" charset="-122"/>
              </a:rPr>
              <a:t>and lossless transmission are essential.</a:t>
            </a:r>
          </a:p>
          <a:p>
            <a:pPr>
              <a:lnSpc>
                <a:spcPct val="150000"/>
              </a:lnSpc>
            </a:pPr>
            <a:r>
              <a:rPr lang="en-US" sz="1600" b="1" dirty="0">
                <a:latin typeface="等线" panose="02010600030101010101" pitchFamily="2" charset="-122"/>
                <a:ea typeface="等线" panose="02010600030101010101" pitchFamily="2" charset="-122"/>
              </a:rPr>
              <a:t>Operations and Maintenance</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Monitoring and Troubleshooting</a:t>
            </a:r>
            <a:r>
              <a:rPr lang="en-US" sz="1600" dirty="0">
                <a:latin typeface="等线" panose="02010600030101010101" pitchFamily="2" charset="-122"/>
                <a:ea typeface="等线" panose="02010600030101010101" pitchFamily="2" charset="-122"/>
              </a:rPr>
              <a:t>: </a:t>
            </a:r>
            <a:r>
              <a:rPr lang="en-US" sz="1600" dirty="0">
                <a:solidFill>
                  <a:srgbClr val="FF0000"/>
                </a:solidFill>
                <a:latin typeface="等线" panose="02010600030101010101" pitchFamily="2" charset="-122"/>
                <a:ea typeface="等线" panose="02010600030101010101" pitchFamily="2" charset="-122"/>
              </a:rPr>
              <a:t>Enhanced usability </a:t>
            </a:r>
            <a:r>
              <a:rPr lang="en-US" sz="1600" dirty="0">
                <a:latin typeface="等线" panose="02010600030101010101" pitchFamily="2" charset="-122"/>
                <a:ea typeface="等线" panose="02010600030101010101" pitchFamily="2" charset="-122"/>
              </a:rPr>
              <a:t>through refined monitoring, one-click fault localization, and self-healing mechanisms is crucial.</a:t>
            </a:r>
          </a:p>
          <a:p>
            <a:pPr>
              <a:lnSpc>
                <a:spcPct val="150000"/>
              </a:lnSpc>
            </a:pPr>
            <a:r>
              <a:rPr lang="en-US" sz="1600" b="1" dirty="0">
                <a:latin typeface="等线" panose="02010600030101010101" pitchFamily="2" charset="-122"/>
                <a:ea typeface="等线" panose="02010600030101010101" pitchFamily="2" charset="-122"/>
              </a:rPr>
              <a:t>Security</a:t>
            </a:r>
            <a:endParaRPr lang="en-US" sz="1600" dirty="0">
              <a:latin typeface="等线" panose="02010600030101010101" pitchFamily="2" charset="-122"/>
              <a:ea typeface="等线" panose="02010600030101010101" pitchFamily="2" charset="-122"/>
            </a:endParaRPr>
          </a:p>
          <a:p>
            <a:pPr lvl="1">
              <a:lnSpc>
                <a:spcPct val="150000"/>
              </a:lnSpc>
            </a:pPr>
            <a:r>
              <a:rPr lang="en-US" sz="1600" b="1" dirty="0">
                <a:latin typeface="等线" panose="02010600030101010101" pitchFamily="2" charset="-122"/>
                <a:ea typeface="等线" panose="02010600030101010101" pitchFamily="2" charset="-122"/>
              </a:rPr>
              <a:t>Protection Measures</a:t>
            </a:r>
            <a:r>
              <a:rPr lang="en-US" sz="1600" dirty="0">
                <a:latin typeface="等线" panose="02010600030101010101" pitchFamily="2" charset="-122"/>
                <a:ea typeface="等线" panose="02010600030101010101" pitchFamily="2" charset="-122"/>
              </a:rPr>
              <a:t>: AI models are targets for network attacks. Ensuring </a:t>
            </a:r>
            <a:r>
              <a:rPr lang="en-US" sz="1600" dirty="0">
                <a:solidFill>
                  <a:srgbClr val="FF0000"/>
                </a:solidFill>
                <a:latin typeface="等线" panose="02010600030101010101" pitchFamily="2" charset="-122"/>
                <a:ea typeface="等线" panose="02010600030101010101" pitchFamily="2" charset="-122"/>
              </a:rPr>
              <a:t>data confidentiality, integrity, and protection</a:t>
            </a:r>
            <a:r>
              <a:rPr lang="en-US" sz="1600" dirty="0">
                <a:latin typeface="等线" panose="02010600030101010101" pitchFamily="2" charset="-122"/>
                <a:ea typeface="等线" panose="02010600030101010101" pitchFamily="2" charset="-122"/>
              </a:rPr>
              <a:t> from leaks and misuse, especially in multi-tenant environments, is vital.</a:t>
            </a:r>
          </a:p>
        </p:txBody>
      </p:sp>
      <p:sp>
        <p:nvSpPr>
          <p:cNvPr id="6" name="标题 1">
            <a:extLst>
              <a:ext uri="{FF2B5EF4-FFF2-40B4-BE49-F238E27FC236}">
                <a16:creationId xmlns:a16="http://schemas.microsoft.com/office/drawing/2014/main" id="{19FAFB2C-18AF-45A2-8B0E-7BE42C0CED96}"/>
              </a:ext>
            </a:extLst>
          </p:cNvPr>
          <p:cNvSpPr txBox="1">
            <a:spLocks/>
          </p:cNvSpPr>
          <p:nvPr/>
        </p:nvSpPr>
        <p:spPr>
          <a:xfrm>
            <a:off x="617837" y="186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latin typeface="等线" panose="02010600030101010101" pitchFamily="2" charset="-122"/>
                <a:ea typeface="等线" panose="02010600030101010101" pitchFamily="2" charset="-122"/>
              </a:rPr>
              <a:t>Requirements</a:t>
            </a:r>
            <a:endParaRPr lang="zh-CN" altLang="en-US" sz="3200"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0467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E6807BB4-3951-404C-A4E0-2138D5178BE3}"/>
              </a:ext>
            </a:extLst>
          </p:cNvPr>
          <p:cNvSpPr/>
          <p:nvPr/>
        </p:nvSpPr>
        <p:spPr>
          <a:xfrm>
            <a:off x="3862594" y="3426783"/>
            <a:ext cx="4009557" cy="28159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2CEACCD-EED2-48FF-915F-18A2CFB6DA51}"/>
              </a:ext>
            </a:extLst>
          </p:cNvPr>
          <p:cNvSpPr txBox="1"/>
          <p:nvPr/>
        </p:nvSpPr>
        <p:spPr>
          <a:xfrm>
            <a:off x="224446" y="4134612"/>
            <a:ext cx="892518"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PR-SN</a:t>
            </a:r>
            <a:r>
              <a:rPr lang="zh-CN" altLang="en-US" sz="1200" dirty="0">
                <a:latin typeface="微软雅黑" panose="020B0503020204020204" pitchFamily="34" charset="-122"/>
                <a:ea typeface="微软雅黑" panose="020B0503020204020204" pitchFamily="34" charset="-122"/>
              </a:rPr>
              <a:t>：</a:t>
            </a:r>
          </a:p>
        </p:txBody>
      </p:sp>
      <p:sp>
        <p:nvSpPr>
          <p:cNvPr id="5" name="左大括号 4">
            <a:extLst>
              <a:ext uri="{FF2B5EF4-FFF2-40B4-BE49-F238E27FC236}">
                <a16:creationId xmlns:a16="http://schemas.microsoft.com/office/drawing/2014/main" id="{C214782D-6434-49FD-BC46-52059BA3B8B7}"/>
              </a:ext>
            </a:extLst>
          </p:cNvPr>
          <p:cNvSpPr/>
          <p:nvPr/>
        </p:nvSpPr>
        <p:spPr>
          <a:xfrm>
            <a:off x="1039050" y="3571853"/>
            <a:ext cx="281819" cy="14276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6" name="文本框 5">
            <a:extLst>
              <a:ext uri="{FF2B5EF4-FFF2-40B4-BE49-F238E27FC236}">
                <a16:creationId xmlns:a16="http://schemas.microsoft.com/office/drawing/2014/main" id="{56A0362C-012D-4081-8DA2-22B1BE36F88F}"/>
              </a:ext>
            </a:extLst>
          </p:cNvPr>
          <p:cNvSpPr txBox="1"/>
          <p:nvPr/>
        </p:nvSpPr>
        <p:spPr>
          <a:xfrm>
            <a:off x="1291029" y="3610983"/>
            <a:ext cx="938859" cy="46166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Local sensing</a:t>
            </a:r>
            <a:endParaRPr lang="zh-CN" altLang="en-US" sz="12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1C360D8-5141-43F3-9F0C-FF29BFE81109}"/>
              </a:ext>
            </a:extLst>
          </p:cNvPr>
          <p:cNvSpPr txBox="1"/>
          <p:nvPr/>
        </p:nvSpPr>
        <p:spPr>
          <a:xfrm>
            <a:off x="1254214" y="4581338"/>
            <a:ext cx="1081773" cy="46166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Remote sensing</a:t>
            </a:r>
            <a:endParaRPr lang="zh-CN" altLang="en-US" sz="1200" dirty="0">
              <a:latin typeface="微软雅黑" panose="020B0503020204020204" pitchFamily="34" charset="-122"/>
              <a:ea typeface="微软雅黑" panose="020B0503020204020204" pitchFamily="34" charset="-122"/>
            </a:endParaRPr>
          </a:p>
        </p:txBody>
      </p:sp>
      <p:sp>
        <p:nvSpPr>
          <p:cNvPr id="8" name="左大括号 7">
            <a:extLst>
              <a:ext uri="{FF2B5EF4-FFF2-40B4-BE49-F238E27FC236}">
                <a16:creationId xmlns:a16="http://schemas.microsoft.com/office/drawing/2014/main" id="{42FE7F74-A993-4C1E-96E8-3618E882C9CD}"/>
              </a:ext>
            </a:extLst>
          </p:cNvPr>
          <p:cNvSpPr/>
          <p:nvPr/>
        </p:nvSpPr>
        <p:spPr>
          <a:xfrm>
            <a:off x="2013755" y="3352140"/>
            <a:ext cx="173785" cy="9541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9" name="文本框 8">
            <a:extLst>
              <a:ext uri="{FF2B5EF4-FFF2-40B4-BE49-F238E27FC236}">
                <a16:creationId xmlns:a16="http://schemas.microsoft.com/office/drawing/2014/main" id="{D9ADD982-2D63-4D03-B318-DC695A0D521C}"/>
              </a:ext>
            </a:extLst>
          </p:cNvPr>
          <p:cNvSpPr txBox="1"/>
          <p:nvPr/>
        </p:nvSpPr>
        <p:spPr>
          <a:xfrm>
            <a:off x="2113183" y="3349162"/>
            <a:ext cx="2207307" cy="1015663"/>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Port failure</a:t>
            </a:r>
          </a:p>
          <a:p>
            <a:r>
              <a:rPr lang="en-US" altLang="zh-CN" sz="1200" dirty="0">
                <a:latin typeface="微软雅黑" panose="020B0503020204020204" pitchFamily="34" charset="-122"/>
                <a:ea typeface="微软雅黑" panose="020B0503020204020204" pitchFamily="34" charset="-122"/>
              </a:rPr>
              <a:t>Congestion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states</a:t>
            </a:r>
          </a:p>
          <a:p>
            <a:r>
              <a:rPr lang="en-US" altLang="zh-CN" sz="1200" dirty="0">
                <a:latin typeface="微软雅黑" panose="020B0503020204020204" pitchFamily="34" charset="-122"/>
                <a:ea typeface="微软雅黑" panose="020B0503020204020204" pitchFamily="34" charset="-122"/>
              </a:rPr>
              <a:t>Queue</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depth</a:t>
            </a:r>
          </a:p>
          <a:p>
            <a:r>
              <a:rPr lang="en-US" altLang="zh-CN" sz="1200" dirty="0">
                <a:latin typeface="微软雅黑" panose="020B0503020204020204" pitchFamily="34" charset="-122"/>
                <a:ea typeface="微软雅黑" panose="020B0503020204020204" pitchFamily="34" charset="-122"/>
              </a:rPr>
              <a:t>Link</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SLA</a:t>
            </a:r>
          </a:p>
          <a:p>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10" name="左大括号 9">
            <a:extLst>
              <a:ext uri="{FF2B5EF4-FFF2-40B4-BE49-F238E27FC236}">
                <a16:creationId xmlns:a16="http://schemas.microsoft.com/office/drawing/2014/main" id="{D76DFA95-4502-458C-BD8F-E27A1E2A798E}"/>
              </a:ext>
            </a:extLst>
          </p:cNvPr>
          <p:cNvSpPr/>
          <p:nvPr/>
        </p:nvSpPr>
        <p:spPr>
          <a:xfrm>
            <a:off x="2032810" y="4502176"/>
            <a:ext cx="166931" cy="7612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dirty="0"/>
          </a:p>
        </p:txBody>
      </p:sp>
      <p:sp>
        <p:nvSpPr>
          <p:cNvPr id="11" name="文本框 10">
            <a:extLst>
              <a:ext uri="{FF2B5EF4-FFF2-40B4-BE49-F238E27FC236}">
                <a16:creationId xmlns:a16="http://schemas.microsoft.com/office/drawing/2014/main" id="{7E7505E2-6590-4856-AA12-D199333F0929}"/>
              </a:ext>
            </a:extLst>
          </p:cNvPr>
          <p:cNvSpPr txBox="1"/>
          <p:nvPr/>
        </p:nvSpPr>
        <p:spPr>
          <a:xfrm>
            <a:off x="2116125" y="4467362"/>
            <a:ext cx="1583814" cy="830997"/>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On</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path</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info</a:t>
            </a:r>
          </a:p>
          <a:p>
            <a:r>
              <a:rPr lang="en-US" altLang="zh-CN" sz="1200" dirty="0">
                <a:latin typeface="微软雅黑" panose="020B0503020204020204" pitchFamily="34" charset="-122"/>
                <a:ea typeface="微软雅黑" panose="020B0503020204020204" pitchFamily="34" charset="-122"/>
              </a:rPr>
              <a:t>Bottle neck info</a:t>
            </a:r>
          </a:p>
          <a:p>
            <a:r>
              <a:rPr lang="en-US" altLang="zh-CN" sz="1200" dirty="0">
                <a:latin typeface="微软雅黑" panose="020B0503020204020204" pitchFamily="34" charset="-122"/>
                <a:ea typeface="微软雅黑" panose="020B0503020204020204" pitchFamily="34" charset="-122"/>
              </a:rPr>
              <a:t>Topology</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info</a:t>
            </a:r>
          </a:p>
          <a:p>
            <a:r>
              <a:rPr lang="en-US" altLang="zh-CN" sz="1200" dirty="0">
                <a:latin typeface="微软雅黑" panose="020B0503020204020204" pitchFamily="34" charset="-122"/>
                <a:ea typeface="微软雅黑" panose="020B0503020204020204" pitchFamily="34" charset="-122"/>
              </a:rPr>
              <a:t>…</a:t>
            </a:r>
          </a:p>
        </p:txBody>
      </p:sp>
      <p:sp>
        <p:nvSpPr>
          <p:cNvPr id="15" name="文本框 14">
            <a:extLst>
              <a:ext uri="{FF2B5EF4-FFF2-40B4-BE49-F238E27FC236}">
                <a16:creationId xmlns:a16="http://schemas.microsoft.com/office/drawing/2014/main" id="{430B96DA-4939-42E6-9BB1-CA21E5DD134D}"/>
              </a:ext>
            </a:extLst>
          </p:cNvPr>
          <p:cNvSpPr txBox="1"/>
          <p:nvPr/>
        </p:nvSpPr>
        <p:spPr>
          <a:xfrm>
            <a:off x="211749" y="5833712"/>
            <a:ext cx="892518"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PR-RN</a:t>
            </a:r>
            <a:r>
              <a:rPr lang="zh-CN" altLang="en-US" sz="1200" dirty="0">
                <a:latin typeface="微软雅黑" panose="020B0503020204020204" pitchFamily="34" charset="-122"/>
                <a:ea typeface="微软雅黑" panose="020B0503020204020204" pitchFamily="34" charset="-122"/>
              </a:rPr>
              <a:t>：</a:t>
            </a:r>
          </a:p>
        </p:txBody>
      </p:sp>
      <p:sp>
        <p:nvSpPr>
          <p:cNvPr id="16" name="左大括号 15">
            <a:extLst>
              <a:ext uri="{FF2B5EF4-FFF2-40B4-BE49-F238E27FC236}">
                <a16:creationId xmlns:a16="http://schemas.microsoft.com/office/drawing/2014/main" id="{9C67AD2C-3602-460A-A46B-0F0E97F86E07}"/>
              </a:ext>
            </a:extLst>
          </p:cNvPr>
          <p:cNvSpPr/>
          <p:nvPr/>
        </p:nvSpPr>
        <p:spPr>
          <a:xfrm>
            <a:off x="1104267" y="5396570"/>
            <a:ext cx="253809" cy="116955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17" name="文本框 16">
            <a:extLst>
              <a:ext uri="{FF2B5EF4-FFF2-40B4-BE49-F238E27FC236}">
                <a16:creationId xmlns:a16="http://schemas.microsoft.com/office/drawing/2014/main" id="{071773C5-72D5-463D-849F-AB154096A893}"/>
              </a:ext>
            </a:extLst>
          </p:cNvPr>
          <p:cNvSpPr txBox="1"/>
          <p:nvPr/>
        </p:nvSpPr>
        <p:spPr>
          <a:xfrm>
            <a:off x="1315381" y="5354487"/>
            <a:ext cx="2207308" cy="120032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Reroute</a:t>
            </a:r>
          </a:p>
          <a:p>
            <a:r>
              <a:rPr lang="en-US" altLang="zh-CN" sz="1200" dirty="0">
                <a:latin typeface="微软雅黑" panose="020B0503020204020204" pitchFamily="34" charset="-122"/>
                <a:ea typeface="微软雅黑" panose="020B0503020204020204" pitchFamily="34" charset="-122"/>
              </a:rPr>
              <a:t>Congestion control</a:t>
            </a:r>
          </a:p>
          <a:p>
            <a:r>
              <a:rPr lang="en-US" altLang="zh-CN" sz="1200" dirty="0">
                <a:latin typeface="微软雅黑" panose="020B0503020204020204" pitchFamily="34" charset="-122"/>
                <a:ea typeface="微软雅黑" panose="020B0503020204020204" pitchFamily="34" charset="-122"/>
              </a:rPr>
              <a:t>ECMP mode</a:t>
            </a:r>
          </a:p>
          <a:p>
            <a:r>
              <a:rPr lang="en-US" altLang="zh-CN" sz="1200" dirty="0">
                <a:latin typeface="微软雅黑" panose="020B0503020204020204" pitchFamily="34" charset="-122"/>
                <a:ea typeface="微软雅黑" panose="020B0503020204020204" pitchFamily="34" charset="-122"/>
              </a:rPr>
              <a:t>Hierarchical routing</a:t>
            </a:r>
          </a:p>
          <a:p>
            <a:r>
              <a:rPr lang="en-US" altLang="zh-CN" sz="1200" dirty="0">
                <a:latin typeface="微软雅黑" panose="020B0503020204020204" pitchFamily="34" charset="-122"/>
                <a:ea typeface="微软雅黑" panose="020B0503020204020204" pitchFamily="34" charset="-122"/>
              </a:rPr>
              <a:t>Service routing</a:t>
            </a:r>
          </a:p>
          <a:p>
            <a:r>
              <a:rPr lang="en-US" altLang="zh-CN" sz="1200" dirty="0">
                <a:latin typeface="微软雅黑" panose="020B0503020204020204" pitchFamily="34" charset="-122"/>
                <a:ea typeface="微软雅黑" panose="020B0503020204020204" pitchFamily="34" charset="-122"/>
              </a:rPr>
              <a:t>…</a:t>
            </a:r>
          </a:p>
        </p:txBody>
      </p:sp>
      <p:sp>
        <p:nvSpPr>
          <p:cNvPr id="25" name="椭圆 24">
            <a:extLst>
              <a:ext uri="{FF2B5EF4-FFF2-40B4-BE49-F238E27FC236}">
                <a16:creationId xmlns:a16="http://schemas.microsoft.com/office/drawing/2014/main" id="{D3CF4648-0C04-43DD-9AD5-77819024F007}"/>
              </a:ext>
            </a:extLst>
          </p:cNvPr>
          <p:cNvSpPr/>
          <p:nvPr/>
        </p:nvSpPr>
        <p:spPr>
          <a:xfrm>
            <a:off x="3972747" y="5134745"/>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Sense</a:t>
            </a:r>
            <a:endParaRPr lang="zh-CN" altLang="en-US" dirty="0"/>
          </a:p>
        </p:txBody>
      </p:sp>
      <p:sp>
        <p:nvSpPr>
          <p:cNvPr id="27" name="椭圆 26">
            <a:extLst>
              <a:ext uri="{FF2B5EF4-FFF2-40B4-BE49-F238E27FC236}">
                <a16:creationId xmlns:a16="http://schemas.microsoft.com/office/drawing/2014/main" id="{73FA5FD9-A478-4DA4-A02C-CDDDBD640403}"/>
              </a:ext>
            </a:extLst>
          </p:cNvPr>
          <p:cNvSpPr/>
          <p:nvPr/>
        </p:nvSpPr>
        <p:spPr>
          <a:xfrm>
            <a:off x="6235301" y="5138526"/>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Notify</a:t>
            </a:r>
            <a:endParaRPr lang="zh-CN" altLang="en-US" dirty="0"/>
          </a:p>
        </p:txBody>
      </p:sp>
      <p:sp>
        <p:nvSpPr>
          <p:cNvPr id="28" name="椭圆 27">
            <a:extLst>
              <a:ext uri="{FF2B5EF4-FFF2-40B4-BE49-F238E27FC236}">
                <a16:creationId xmlns:a16="http://schemas.microsoft.com/office/drawing/2014/main" id="{FEB98A18-4C38-4A91-A7E5-EF0264C0B215}"/>
              </a:ext>
            </a:extLst>
          </p:cNvPr>
          <p:cNvSpPr/>
          <p:nvPr/>
        </p:nvSpPr>
        <p:spPr>
          <a:xfrm>
            <a:off x="5062902" y="3774979"/>
            <a:ext cx="1493509" cy="5938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Route</a:t>
            </a:r>
            <a:endParaRPr lang="zh-CN" altLang="en-US" dirty="0"/>
          </a:p>
        </p:txBody>
      </p:sp>
      <p:cxnSp>
        <p:nvCxnSpPr>
          <p:cNvPr id="30" name="直接箭头连接符 29">
            <a:extLst>
              <a:ext uri="{FF2B5EF4-FFF2-40B4-BE49-F238E27FC236}">
                <a16:creationId xmlns:a16="http://schemas.microsoft.com/office/drawing/2014/main" id="{F45286F4-5FFA-47F6-951D-5C9325EA85DC}"/>
              </a:ext>
            </a:extLst>
          </p:cNvPr>
          <p:cNvCxnSpPr>
            <a:stCxn id="25" idx="6"/>
            <a:endCxn id="27" idx="2"/>
          </p:cNvCxnSpPr>
          <p:nvPr/>
        </p:nvCxnSpPr>
        <p:spPr>
          <a:xfrm>
            <a:off x="5466256" y="5431646"/>
            <a:ext cx="769045" cy="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6097F79-24FD-419B-9CBE-0A37674595A8}"/>
              </a:ext>
            </a:extLst>
          </p:cNvPr>
          <p:cNvCxnSpPr>
            <a:stCxn id="27" idx="0"/>
            <a:endCxn id="28" idx="5"/>
          </p:cNvCxnSpPr>
          <p:nvPr/>
        </p:nvCxnSpPr>
        <p:spPr>
          <a:xfrm flipH="1" flipV="1">
            <a:off x="6337692" y="4281820"/>
            <a:ext cx="644364" cy="856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04BFC4F-513E-4E11-8F3C-3D0C0F2A08A0}"/>
              </a:ext>
            </a:extLst>
          </p:cNvPr>
          <p:cNvCxnSpPr>
            <a:stCxn id="28" idx="3"/>
            <a:endCxn id="25" idx="0"/>
          </p:cNvCxnSpPr>
          <p:nvPr/>
        </p:nvCxnSpPr>
        <p:spPr>
          <a:xfrm flipH="1">
            <a:off x="4719502" y="4281820"/>
            <a:ext cx="562119" cy="85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63B07AC1-7CFA-4053-8202-91E8E8695973}"/>
              </a:ext>
            </a:extLst>
          </p:cNvPr>
          <p:cNvSpPr txBox="1"/>
          <p:nvPr/>
        </p:nvSpPr>
        <p:spPr>
          <a:xfrm>
            <a:off x="4304821" y="5702237"/>
            <a:ext cx="753732" cy="369332"/>
          </a:xfrm>
          <a:prstGeom prst="rect">
            <a:avLst/>
          </a:prstGeom>
          <a:noFill/>
        </p:spPr>
        <p:txBody>
          <a:bodyPr wrap="none" rtlCol="0">
            <a:spAutoFit/>
          </a:bodyPr>
          <a:lstStyle/>
          <a:p>
            <a:r>
              <a:rPr lang="en-US" altLang="zh-CN" dirty="0"/>
              <a:t>PR-SN</a:t>
            </a:r>
            <a:endParaRPr lang="zh-CN" altLang="en-US" dirty="0"/>
          </a:p>
        </p:txBody>
      </p:sp>
      <p:sp>
        <p:nvSpPr>
          <p:cNvPr id="34" name="文本框 33">
            <a:extLst>
              <a:ext uri="{FF2B5EF4-FFF2-40B4-BE49-F238E27FC236}">
                <a16:creationId xmlns:a16="http://schemas.microsoft.com/office/drawing/2014/main" id="{6B348E6F-A2AD-4267-86B9-C4605218B52A}"/>
              </a:ext>
            </a:extLst>
          </p:cNvPr>
          <p:cNvSpPr txBox="1"/>
          <p:nvPr/>
        </p:nvSpPr>
        <p:spPr>
          <a:xfrm>
            <a:off x="5436390" y="3439199"/>
            <a:ext cx="772969" cy="369332"/>
          </a:xfrm>
          <a:prstGeom prst="rect">
            <a:avLst/>
          </a:prstGeom>
          <a:noFill/>
        </p:spPr>
        <p:txBody>
          <a:bodyPr wrap="none" rtlCol="0">
            <a:spAutoFit/>
          </a:bodyPr>
          <a:lstStyle/>
          <a:p>
            <a:r>
              <a:rPr lang="en-US" altLang="zh-CN" dirty="0"/>
              <a:t>PR-RN</a:t>
            </a:r>
            <a:endParaRPr lang="zh-CN" altLang="en-US" dirty="0"/>
          </a:p>
        </p:txBody>
      </p:sp>
      <p:sp>
        <p:nvSpPr>
          <p:cNvPr id="35" name="文本框 34">
            <a:extLst>
              <a:ext uri="{FF2B5EF4-FFF2-40B4-BE49-F238E27FC236}">
                <a16:creationId xmlns:a16="http://schemas.microsoft.com/office/drawing/2014/main" id="{81AE183C-F77F-4269-9CD8-F06A7705D6B4}"/>
              </a:ext>
            </a:extLst>
          </p:cNvPr>
          <p:cNvSpPr txBox="1"/>
          <p:nvPr/>
        </p:nvSpPr>
        <p:spPr>
          <a:xfrm>
            <a:off x="6716222" y="5698775"/>
            <a:ext cx="647934" cy="369332"/>
          </a:xfrm>
          <a:prstGeom prst="rect">
            <a:avLst/>
          </a:prstGeom>
          <a:noFill/>
        </p:spPr>
        <p:txBody>
          <a:bodyPr wrap="none" rtlCol="0">
            <a:spAutoFit/>
          </a:bodyPr>
          <a:lstStyle/>
          <a:p>
            <a:r>
              <a:rPr lang="en-US" altLang="zh-CN" dirty="0"/>
              <a:t>PR-N</a:t>
            </a:r>
            <a:endParaRPr lang="zh-CN" altLang="en-US" dirty="0"/>
          </a:p>
        </p:txBody>
      </p:sp>
      <p:sp>
        <p:nvSpPr>
          <p:cNvPr id="36" name="文本框 35">
            <a:extLst>
              <a:ext uri="{FF2B5EF4-FFF2-40B4-BE49-F238E27FC236}">
                <a16:creationId xmlns:a16="http://schemas.microsoft.com/office/drawing/2014/main" id="{7B2A50E3-A722-4EFC-99FD-5B0C56031410}"/>
              </a:ext>
            </a:extLst>
          </p:cNvPr>
          <p:cNvSpPr txBox="1"/>
          <p:nvPr/>
        </p:nvSpPr>
        <p:spPr>
          <a:xfrm>
            <a:off x="559832" y="1382658"/>
            <a:ext cx="10793968" cy="15736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Sensing Node: </a:t>
            </a:r>
            <a:r>
              <a:rPr lang="en-US" altLang="zh-CN" sz="1600" dirty="0">
                <a:latin typeface="等线" panose="02010600030101010101" pitchFamily="2" charset="-122"/>
                <a:ea typeface="等线" panose="02010600030101010101" pitchFamily="2" charset="-122"/>
              </a:rPr>
              <a:t>percept local and network information for routing decisions.</a:t>
            </a:r>
          </a:p>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Routing Node</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use</a:t>
            </a:r>
            <a:r>
              <a:rPr lang="zh-CN" altLang="en-US" sz="1600" dirty="0">
                <a:latin typeface="等线" panose="02010600030101010101" pitchFamily="2" charset="-122"/>
                <a:ea typeface="等线" panose="02010600030101010101" pitchFamily="2" charset="-122"/>
              </a:rPr>
              <a:t> </a:t>
            </a:r>
            <a:r>
              <a:rPr lang="en-US" altLang="zh-CN" sz="1600" dirty="0">
                <a:latin typeface="等线" panose="02010600030101010101" pitchFamily="2" charset="-122"/>
                <a:ea typeface="等线" panose="02010600030101010101" pitchFamily="2" charset="-122"/>
              </a:rPr>
              <a:t>multi-dimensional sensory information to make routing decisions, including reroute, adjust speed, load balance, etc.</a:t>
            </a:r>
          </a:p>
          <a:p>
            <a:pPr marL="285750" indent="-285750">
              <a:lnSpc>
                <a:spcPct val="150000"/>
              </a:lnSpc>
              <a:buFont typeface="Arial" panose="020B0604020202020204" pitchFamily="34" charset="0"/>
              <a:buChar char="•"/>
            </a:pPr>
            <a:r>
              <a:rPr lang="en-US" altLang="zh-CN" sz="1600" b="1" dirty="0">
                <a:latin typeface="等线" panose="02010600030101010101" pitchFamily="2" charset="-122"/>
                <a:ea typeface="等线" panose="02010600030101010101" pitchFamily="2" charset="-122"/>
              </a:rPr>
              <a:t>PR Notification</a:t>
            </a:r>
            <a:r>
              <a:rPr lang="zh-CN" altLang="en-US" sz="1600" b="1" dirty="0">
                <a:latin typeface="等线" panose="02010600030101010101" pitchFamily="2" charset="-122"/>
                <a:ea typeface="等线" panose="02010600030101010101" pitchFamily="2" charset="-122"/>
              </a:rPr>
              <a:t>：</a:t>
            </a:r>
            <a:r>
              <a:rPr lang="en-US" altLang="zh-CN" sz="1600" dirty="0">
                <a:latin typeface="等线" panose="02010600030101010101" pitchFamily="2" charset="-122"/>
                <a:ea typeface="等线" panose="02010600030101010101" pitchFamily="2" charset="-122"/>
              </a:rPr>
              <a:t>the message from PR-SN to PR-RN.</a:t>
            </a:r>
          </a:p>
        </p:txBody>
      </p:sp>
      <p:sp>
        <p:nvSpPr>
          <p:cNvPr id="40" name="标题 1">
            <a:extLst>
              <a:ext uri="{FF2B5EF4-FFF2-40B4-BE49-F238E27FC236}">
                <a16:creationId xmlns:a16="http://schemas.microsoft.com/office/drawing/2014/main" id="{236054F1-0F38-4B20-B2DD-606BC008821D}"/>
              </a:ext>
            </a:extLst>
          </p:cNvPr>
          <p:cNvSpPr txBox="1">
            <a:spLocks/>
          </p:cNvSpPr>
          <p:nvPr/>
        </p:nvSpPr>
        <p:spPr>
          <a:xfrm>
            <a:off x="559832" y="315963"/>
            <a:ext cx="10793968" cy="7716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等线" panose="02010600030101010101" pitchFamily="2" charset="-122"/>
                <a:ea typeface="等线" panose="02010600030101010101" pitchFamily="2" charset="-122"/>
              </a:rPr>
              <a:t>Problem Statement</a:t>
            </a:r>
            <a:r>
              <a:rPr lang="zh-CN" altLang="en-US" sz="2800" b="1" dirty="0">
                <a:latin typeface="等线" panose="02010600030101010101" pitchFamily="2" charset="-122"/>
                <a:ea typeface="等线" panose="02010600030101010101" pitchFamily="2" charset="-122"/>
              </a:rPr>
              <a:t>：</a:t>
            </a:r>
            <a:r>
              <a:rPr lang="it-IT" sz="2800" b="1" dirty="0">
                <a:latin typeface="等线" panose="02010600030101010101" pitchFamily="2" charset="-122"/>
                <a:ea typeface="等线" panose="02010600030101010101" pitchFamily="2" charset="-122"/>
              </a:rPr>
              <a:t>A Generalized Proposal for Perceptive/</a:t>
            </a:r>
            <a:r>
              <a:rPr lang="en-US" altLang="zh-CN" sz="2800" b="1" dirty="0">
                <a:latin typeface="等线" panose="02010600030101010101" pitchFamily="2" charset="-122"/>
                <a:ea typeface="等线" panose="02010600030101010101" pitchFamily="2" charset="-122"/>
              </a:rPr>
              <a:t>Adaptive</a:t>
            </a:r>
            <a:r>
              <a:rPr lang="it-IT" sz="2800" b="1" dirty="0">
                <a:latin typeface="等线" panose="02010600030101010101" pitchFamily="2" charset="-122"/>
                <a:ea typeface="等线" panose="02010600030101010101" pitchFamily="2" charset="-122"/>
              </a:rPr>
              <a:t> Routing for DC and also DCI</a:t>
            </a:r>
            <a:endParaRPr lang="en-US" sz="2800" b="1" dirty="0">
              <a:latin typeface="等线" panose="02010600030101010101" pitchFamily="2" charset="-122"/>
              <a:ea typeface="等线" panose="02010600030101010101" pitchFamily="2" charset="-122"/>
            </a:endParaRPr>
          </a:p>
        </p:txBody>
      </p:sp>
      <p:pic>
        <p:nvPicPr>
          <p:cNvPr id="74" name="图片 73">
            <a:extLst>
              <a:ext uri="{FF2B5EF4-FFF2-40B4-BE49-F238E27FC236}">
                <a16:creationId xmlns:a16="http://schemas.microsoft.com/office/drawing/2014/main" id="{B85BC3CC-8ED3-472F-8254-32F03AE2AA81}"/>
              </a:ext>
            </a:extLst>
          </p:cNvPr>
          <p:cNvPicPr>
            <a:picLocks noChangeAspect="1"/>
          </p:cNvPicPr>
          <p:nvPr/>
        </p:nvPicPr>
        <p:blipFill>
          <a:blip r:embed="rId3"/>
          <a:stretch>
            <a:fillRect/>
          </a:stretch>
        </p:blipFill>
        <p:spPr>
          <a:xfrm>
            <a:off x="8032134" y="3726041"/>
            <a:ext cx="4009557" cy="1826862"/>
          </a:xfrm>
          <a:prstGeom prst="rect">
            <a:avLst/>
          </a:prstGeom>
        </p:spPr>
      </p:pic>
    </p:spTree>
    <p:extLst>
      <p:ext uri="{BB962C8B-B14F-4D97-AF65-F5344CB8AC3E}">
        <p14:creationId xmlns:p14="http://schemas.microsoft.com/office/powerpoint/2010/main" val="1865422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1983</Words>
  <Application>Microsoft Office PowerPoint</Application>
  <PresentationFormat>Widescreen</PresentationFormat>
  <Paragraphs>265</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DengXian</vt:lpstr>
      <vt:lpstr>DengXian</vt:lpstr>
      <vt:lpstr>微软雅黑</vt:lpstr>
      <vt:lpstr>Arial</vt:lpstr>
      <vt:lpstr>Calibri</vt:lpstr>
      <vt:lpstr>Calibri Light</vt:lpstr>
      <vt:lpstr>Wingdings</vt:lpstr>
      <vt:lpstr>Office Theme</vt:lpstr>
      <vt:lpstr>Perceptive/Adaptive Routing A Side Meeting IETF-121 Monday 4th November 17.00 – 18.00</vt:lpstr>
      <vt:lpstr>IETF Rules Apply</vt:lpstr>
      <vt:lpstr>Administrivia</vt:lpstr>
      <vt:lpstr>Objectives of This Meeting</vt:lpstr>
      <vt:lpstr>Agenda</vt:lpstr>
      <vt:lpstr>Adaptive/Perceptive Routing Background</vt:lpstr>
      <vt:lpstr>Background</vt:lpstr>
      <vt:lpstr>PowerPoint Presentation</vt:lpstr>
      <vt:lpstr>PowerPoint Presentation</vt:lpstr>
      <vt:lpstr>Existing IETF Work</vt:lpstr>
      <vt:lpstr>PowerPoint Presentation</vt:lpstr>
      <vt:lpstr>PowerPoint Presentation</vt:lpstr>
      <vt:lpstr>Use Case 3: Service Awareness for In-Network Computing</vt:lpstr>
      <vt:lpstr>Use Case 4：Service Awareness for Routing method differentiation</vt:lpstr>
      <vt:lpstr>PowerPoint Presentation</vt:lpstr>
      <vt:lpstr>Questions to Think About</vt:lpstr>
      <vt:lpstr>PowerPoint Presentation</vt:lpstr>
      <vt:lpstr>Possible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Adrian Farrel</dc:creator>
  <cp:lastModifiedBy>Adrian Farrel</cp:lastModifiedBy>
  <cp:revision>7</cp:revision>
  <dcterms:created xsi:type="dcterms:W3CDTF">2024-11-03T16:02:01Z</dcterms:created>
  <dcterms:modified xsi:type="dcterms:W3CDTF">2024-11-04T15:41:11Z</dcterms:modified>
</cp:coreProperties>
</file>