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1188" r:id="rId8"/>
    <p:sldId id="278" r:id="rId9"/>
    <p:sldId id="1183" r:id="rId10"/>
    <p:sldId id="1194" r:id="rId11"/>
    <p:sldId id="1167" r:id="rId12"/>
    <p:sldId id="1171" r:id="rId13"/>
    <p:sldId id="1178" r:id="rId14"/>
    <p:sldId id="1179" r:id="rId15"/>
    <p:sldId id="1195" r:id="rId16"/>
    <p:sldId id="1196" r:id="rId17"/>
    <p:sldId id="1197" r:id="rId18"/>
    <p:sldId id="11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83" d="100"/>
          <a:sy n="83" d="100"/>
        </p:scale>
        <p:origin x="67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14F2F-BA17-43EE-8091-EB6C803C6BEA}" type="datetimeFigureOut">
              <a:rPr lang="en-GB" smtClean="0"/>
              <a:t>04/11/2024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7F4E9-314D-4649-9AFD-6BE23B7FACED}" type="slidenum">
              <a:rPr lang="en-GB" smtClean="0"/>
              <a:t>‹#›</a:t>
            </a:fld>
            <a:endParaRPr lang="en-GB"/>
          </a:p>
        </p:txBody>
      </p:sp>
    </p:spTree>
    <p:extLst>
      <p:ext uri="{BB962C8B-B14F-4D97-AF65-F5344CB8AC3E}">
        <p14:creationId xmlns:p14="http://schemas.microsoft.com/office/powerpoint/2010/main" val="41968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9</a:t>
            </a:fld>
            <a:endParaRPr lang="en-US"/>
          </a:p>
        </p:txBody>
      </p:sp>
    </p:spTree>
    <p:extLst>
      <p:ext uri="{BB962C8B-B14F-4D97-AF65-F5344CB8AC3E}">
        <p14:creationId xmlns:p14="http://schemas.microsoft.com/office/powerpoint/2010/main" val="236797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11</a:t>
            </a:fld>
            <a:endParaRPr lang="en-US"/>
          </a:p>
        </p:txBody>
      </p:sp>
    </p:spTree>
    <p:extLst>
      <p:ext uri="{BB962C8B-B14F-4D97-AF65-F5344CB8AC3E}">
        <p14:creationId xmlns:p14="http://schemas.microsoft.com/office/powerpoint/2010/main" val="171292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大量、同时的、点对点的通信容易使网络造成拥塞。网络设备利用现有诸多技术可以快速感知拥塞，但缺乏标准方法来通告</a:t>
            </a:r>
            <a:r>
              <a:rPr lang="en-US" altLang="zh-CN" dirty="0"/>
              <a:t>ingress</a:t>
            </a:r>
            <a:r>
              <a:rPr lang="zh-CN" altLang="en-US" dirty="0"/>
              <a:t>使得后续流量避开拥塞点，通过</a:t>
            </a:r>
            <a:r>
              <a:rPr lang="en-US" altLang="zh-CN" dirty="0"/>
              <a:t>CLOS</a:t>
            </a:r>
            <a:r>
              <a:rPr lang="zh-CN" altLang="en-US" dirty="0"/>
              <a:t>组网里的多路径能力来缓解拥塞。</a:t>
            </a:r>
            <a:endParaRPr lang="en-US" altLang="zh-CN" dirty="0"/>
          </a:p>
          <a:p>
            <a:endParaRPr lang="en-US" dirty="0"/>
          </a:p>
          <a:p>
            <a:r>
              <a:rPr lang="zh-CN" altLang="en-US" dirty="0"/>
              <a:t>强调快速、及时的通告，由上游网络设备</a:t>
            </a:r>
            <a:r>
              <a:rPr lang="en-US" altLang="zh-CN" dirty="0"/>
              <a:t>/</a:t>
            </a:r>
            <a:r>
              <a:rPr lang="zh-CN" altLang="en-US" dirty="0"/>
              <a:t>源端第一时间进行路径的切换，避免流量经过拥塞点，甚至可以主动进行速率限制。</a:t>
            </a:r>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12</a:t>
            </a:fld>
            <a:endParaRPr lang="en-US"/>
          </a:p>
        </p:txBody>
      </p:sp>
    </p:spTree>
    <p:extLst>
      <p:ext uri="{BB962C8B-B14F-4D97-AF65-F5344CB8AC3E}">
        <p14:creationId xmlns:p14="http://schemas.microsoft.com/office/powerpoint/2010/main" val="25304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FBCC-4359-D97F-930E-EE8D11597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E9997A-487F-7387-BA17-45772CDDB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63A298-A271-8160-B667-8587B5C3D7B5}"/>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3C179118-DBB6-BA3F-EDD5-E387FEBD2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E86AB-A367-D6C3-4801-AF177C8251C2}"/>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40322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E634-B185-56F6-AF30-872A6B0102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940419-FDF8-D877-38FA-A453A601D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CD1A95-A853-D063-A989-BA55BD194044}"/>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112BAFD8-1D6D-EE9F-F6D5-EECFBCD5B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BEE825-F547-8BDC-970D-132C7363AC9F}"/>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238569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6924E-F1FF-D1A7-1638-36EAD2FA23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5F34C6-D316-89CB-079C-44C7A7CAFE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1B5C1A-52FF-8016-C190-6F123A29DB09}"/>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526B0C71-5094-EAD3-DA6A-A4DC31FF0D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63F0A9-8320-E80F-209C-9494EF38CD98}"/>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75979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AEAB-D771-A20F-FAC9-18FEEC9F1B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28CB3C-9BCC-AD33-9440-A4E264096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BFECCA-612C-E228-9A3E-74F56BC2D190}"/>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3FD575B8-CD7A-59DE-4AFF-43C38533AF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61345-AA57-4EBA-13C8-53CCA159C1D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0561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BDF7-0A7E-531E-EA23-A5E5051FA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8B4233-4A61-7243-E737-2115FF247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A0F6D-0748-D772-8894-499E5ABD7D67}"/>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148B534D-2FD7-9208-C4BF-50CE801889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28A28-5504-904C-33C3-7E971C80DF70}"/>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280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03BD-2245-546F-AD60-17AE5E3D8D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D23A5B-B905-9980-8B35-2745F1A5D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4E5C60-D473-1965-4720-24440B06D8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E9D149-D88E-61A9-A6E8-6452513489A5}"/>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6926AAD2-7278-3B83-4F55-561A6D5BBC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E7DB32-1836-13EC-9E41-996BBDA5190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51317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91ED-4D9F-95AE-61D8-9023553A9D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6B8A7C-C3A0-6D37-2081-E7F05E80D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452FC9-5A1A-0850-F620-9E4F3D136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B898E7-31B9-1E7B-5A0D-B169D37E7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2DE0F-4D68-2820-A533-7209BD80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1EF9AA-1EE2-56FF-7B40-553ECA4FE448}"/>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8" name="Footer Placeholder 7">
            <a:extLst>
              <a:ext uri="{FF2B5EF4-FFF2-40B4-BE49-F238E27FC236}">
                <a16:creationId xmlns:a16="http://schemas.microsoft.com/office/drawing/2014/main" id="{E38B09E2-135F-46F3-2CE3-F28E241EB6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E1E1F7-4267-D4EB-5CD9-8A8910DEEF0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422286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0476-B9CD-4DCA-7E64-9C983062E2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DD6E28-CDA1-B775-17A5-8E7D607BE196}"/>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4" name="Footer Placeholder 3">
            <a:extLst>
              <a:ext uri="{FF2B5EF4-FFF2-40B4-BE49-F238E27FC236}">
                <a16:creationId xmlns:a16="http://schemas.microsoft.com/office/drawing/2014/main" id="{A47E7DAA-52BF-2534-F856-56D5D908C2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9028B8-A4EC-FB85-9851-E264DA653E8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95027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5C16-2CF6-0821-D319-F8E72763626A}"/>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3" name="Footer Placeholder 2">
            <a:extLst>
              <a:ext uri="{FF2B5EF4-FFF2-40B4-BE49-F238E27FC236}">
                <a16:creationId xmlns:a16="http://schemas.microsoft.com/office/drawing/2014/main" id="{6DB4CD8F-A8CF-37B3-C691-D8FBED3722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813AE66-35A9-CF4B-E009-DB5421AA8D86}"/>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37411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1A87-C5F6-1F4E-4433-5E71BCAE8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9D858F-24A1-ACA2-F5EF-612730EAD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EF5BA7-DE35-D2D0-CC5F-224E1E4CC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2AD28-966A-EAA1-443E-935F1D033A22}"/>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5223F2D3-0BB3-FCBB-C7C9-6316E8C3F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CE572F-C3A3-5781-61E5-813B1E83645B}"/>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66278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E543-B9CC-6A47-936E-46C6B4B9E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44EA46-DD70-C5D7-C67D-EAA466CDE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BAC8337-BD4C-5886-B206-18A490060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6CCCF-33B3-8DA9-5F9F-4C093F6DE550}"/>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83555706-4EB0-E2BC-B359-8AA9D4BA55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5AF044-AB56-045D-CC4F-3BDCE7F2317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3467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D64A6-8EDD-8725-F518-065444D51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0C1A12-590D-6297-21DC-C473B6482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55A10D-6E61-82E8-D9F1-F4279107F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0B3B5655-F981-CA57-BD11-11B922DF7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BEEB5E-7B92-EBDD-2E09-F41AC37ED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7669E-DF98-4785-BED6-013EA6100090}" type="slidenum">
              <a:rPr lang="en-GB" smtClean="0"/>
              <a:t>‹#›</a:t>
            </a:fld>
            <a:endParaRPr lang="en-GB"/>
          </a:p>
        </p:txBody>
      </p:sp>
    </p:spTree>
    <p:extLst>
      <p:ext uri="{BB962C8B-B14F-4D97-AF65-F5344CB8AC3E}">
        <p14:creationId xmlns:p14="http://schemas.microsoft.com/office/powerpoint/2010/main" val="1906470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rian@olddog.co.uk" TargetMode="External"/><Relationship Id="rId2" Type="http://schemas.openxmlformats.org/officeDocument/2006/relationships/hyperlink" Target="mailto:gengxuesong@huawe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anielkinguk/adaptive-perceptive-routing/blob/main/ietf-121-agenda.md" TargetMode="External"/><Relationship Id="rId2" Type="http://schemas.openxmlformats.org/officeDocument/2006/relationships/hyperlink" Target="https://ietf.webex.com/meet/ietfsidemeeting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B1FF-914D-36FD-DCD1-9A7B905C70DF}"/>
              </a:ext>
            </a:extLst>
          </p:cNvPr>
          <p:cNvSpPr>
            <a:spLocks noGrp="1"/>
          </p:cNvSpPr>
          <p:nvPr>
            <p:ph type="ctrTitle"/>
          </p:nvPr>
        </p:nvSpPr>
        <p:spPr/>
        <p:txBody>
          <a:bodyPr/>
          <a:lstStyle/>
          <a:p>
            <a:r>
              <a:rPr lang="en-GB" dirty="0"/>
              <a:t>Perceptive/Adaptive Routing</a:t>
            </a:r>
            <a:br>
              <a:rPr lang="en-GB" dirty="0"/>
            </a:br>
            <a:r>
              <a:rPr lang="en-GB" sz="4400" dirty="0"/>
              <a:t>A Side Meeting IETF-121</a:t>
            </a:r>
            <a:br>
              <a:rPr lang="en-GB" sz="4400" dirty="0"/>
            </a:br>
            <a:r>
              <a:rPr lang="en-GB" sz="2400" dirty="0"/>
              <a:t>Monday 4</a:t>
            </a:r>
            <a:r>
              <a:rPr lang="en-GB" sz="2400" baseline="30000" dirty="0"/>
              <a:t>th</a:t>
            </a:r>
            <a:r>
              <a:rPr lang="en-GB" sz="2400" dirty="0"/>
              <a:t> November 17.00 – 18.00</a:t>
            </a:r>
            <a:endParaRPr lang="en-GB" dirty="0"/>
          </a:p>
        </p:txBody>
      </p:sp>
      <p:sp>
        <p:nvSpPr>
          <p:cNvPr id="3" name="Subtitle 2">
            <a:extLst>
              <a:ext uri="{FF2B5EF4-FFF2-40B4-BE49-F238E27FC236}">
                <a16:creationId xmlns:a16="http://schemas.microsoft.com/office/drawing/2014/main" id="{8D833802-CCB8-2FA0-D31D-2D5BEE9F6938}"/>
              </a:ext>
            </a:extLst>
          </p:cNvPr>
          <p:cNvSpPr>
            <a:spLocks noGrp="1"/>
          </p:cNvSpPr>
          <p:nvPr>
            <p:ph type="subTitle" idx="1"/>
          </p:nvPr>
        </p:nvSpPr>
        <p:spPr/>
        <p:txBody>
          <a:bodyPr/>
          <a:lstStyle/>
          <a:p>
            <a:endParaRPr lang="en-GB" dirty="0"/>
          </a:p>
          <a:p>
            <a:r>
              <a:rPr lang="en-GB" dirty="0"/>
              <a:t>Xuesong Geng (</a:t>
            </a:r>
            <a:r>
              <a:rPr lang="nn-NO" dirty="0">
                <a:hlinkClick r:id="rId2"/>
              </a:rPr>
              <a:t>gengxuesong@huawei.com</a:t>
            </a:r>
            <a:r>
              <a:rPr lang="nn-NO" dirty="0"/>
              <a:t>)</a:t>
            </a:r>
          </a:p>
          <a:p>
            <a:r>
              <a:rPr lang="nn-NO" dirty="0"/>
              <a:t>Adrian Farrel (</a:t>
            </a:r>
            <a:r>
              <a:rPr lang="nn-NO" dirty="0">
                <a:hlinkClick r:id="rId3"/>
              </a:rPr>
              <a:t>adrian@olddog.co.uk</a:t>
            </a:r>
            <a:r>
              <a:rPr lang="nn-NO" dirty="0"/>
              <a:t>) </a:t>
            </a:r>
            <a:endParaRPr lang="en-GB" dirty="0"/>
          </a:p>
        </p:txBody>
      </p:sp>
    </p:spTree>
    <p:extLst>
      <p:ext uri="{BB962C8B-B14F-4D97-AF65-F5344CB8AC3E}">
        <p14:creationId xmlns:p14="http://schemas.microsoft.com/office/powerpoint/2010/main" val="355555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5438"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Existing IETF Work</a:t>
            </a:r>
            <a:endParaRPr lang="zh-CN" altLang="en-US" sz="3200" b="1" dirty="0">
              <a:latin typeface="等线" panose="02010600030101010101" pitchFamily="2" charset="-122"/>
              <a:ea typeface="等线" panose="02010600030101010101" pitchFamily="2" charset="-122"/>
            </a:endParaRPr>
          </a:p>
        </p:txBody>
      </p:sp>
      <p:graphicFrame>
        <p:nvGraphicFramePr>
          <p:cNvPr id="4" name="表格 3">
            <a:extLst>
              <a:ext uri="{FF2B5EF4-FFF2-40B4-BE49-F238E27FC236}">
                <a16:creationId xmlns:a16="http://schemas.microsoft.com/office/drawing/2014/main" id="{E21DDE64-4946-4448-9E5E-6C31BE5DDE08}"/>
              </a:ext>
            </a:extLst>
          </p:cNvPr>
          <p:cNvGraphicFramePr>
            <a:graphicFrameLocks noGrp="1"/>
          </p:cNvGraphicFramePr>
          <p:nvPr/>
        </p:nvGraphicFramePr>
        <p:xfrm>
          <a:off x="163481" y="984468"/>
          <a:ext cx="11903825" cy="5873532"/>
        </p:xfrm>
        <a:graphic>
          <a:graphicData uri="http://schemas.openxmlformats.org/drawingml/2006/table">
            <a:tbl>
              <a:tblPr firstRow="1" bandRow="1">
                <a:tableStyleId>{5C22544A-7EE6-4342-B048-85BDC9FD1C3A}</a:tableStyleId>
              </a:tblPr>
              <a:tblGrid>
                <a:gridCol w="3617381">
                  <a:extLst>
                    <a:ext uri="{9D8B030D-6E8A-4147-A177-3AD203B41FA5}">
                      <a16:colId xmlns:a16="http://schemas.microsoft.com/office/drawing/2014/main" val="2765728139"/>
                    </a:ext>
                  </a:extLst>
                </a:gridCol>
                <a:gridCol w="5933944">
                  <a:extLst>
                    <a:ext uri="{9D8B030D-6E8A-4147-A177-3AD203B41FA5}">
                      <a16:colId xmlns:a16="http://schemas.microsoft.com/office/drawing/2014/main" val="20001"/>
                    </a:ext>
                  </a:extLst>
                </a:gridCol>
                <a:gridCol w="2352500">
                  <a:extLst>
                    <a:ext uri="{9D8B030D-6E8A-4147-A177-3AD203B41FA5}">
                      <a16:colId xmlns:a16="http://schemas.microsoft.com/office/drawing/2014/main" val="20002"/>
                    </a:ext>
                  </a:extLst>
                </a:gridCol>
              </a:tblGrid>
              <a:tr h="326172">
                <a:tc>
                  <a:txBody>
                    <a:bodyPr/>
                    <a:lstStyle/>
                    <a:p>
                      <a:pPr algn="ctr"/>
                      <a:r>
                        <a:rPr lang="en-US" sz="1200" dirty="0">
                          <a:latin typeface="等线" panose="02010600030101010101" pitchFamily="2" charset="-122"/>
                          <a:ea typeface="等线" panose="02010600030101010101" pitchFamily="2" charset="-122"/>
                        </a:rPr>
                        <a:t>IETF drafts</a:t>
                      </a:r>
                    </a:p>
                  </a:txBody>
                  <a:tcPr anchor="ctr"/>
                </a:tc>
                <a:tc>
                  <a:txBody>
                    <a:bodyPr/>
                    <a:lstStyle/>
                    <a:p>
                      <a:pPr algn="ctr"/>
                      <a:r>
                        <a:rPr lang="en-US" altLang="zh-CN" sz="1200" dirty="0">
                          <a:latin typeface="等线" panose="02010600030101010101" pitchFamily="2" charset="-122"/>
                          <a:ea typeface="等线" panose="02010600030101010101" pitchFamily="2" charset="-122"/>
                        </a:rPr>
                        <a:t>Summary</a:t>
                      </a:r>
                      <a:endParaRPr lang="en-US" sz="1200" dirty="0">
                        <a:latin typeface="等线" panose="02010600030101010101" pitchFamily="2" charset="-122"/>
                        <a:ea typeface="等线" panose="02010600030101010101" pitchFamily="2" charset="-122"/>
                      </a:endParaRPr>
                    </a:p>
                  </a:txBody>
                  <a:tcPr anchor="ctr"/>
                </a:tc>
                <a:tc>
                  <a:txBody>
                    <a:bodyPr/>
                    <a:lstStyle/>
                    <a:p>
                      <a:pPr algn="ctr"/>
                      <a:r>
                        <a:rPr lang="en-US" sz="1200" dirty="0">
                          <a:latin typeface="等线" panose="02010600030101010101" pitchFamily="2" charset="-122"/>
                          <a:ea typeface="等线" panose="02010600030101010101" pitchFamily="2" charset="-122"/>
                        </a:rPr>
                        <a:t>Classification</a:t>
                      </a:r>
                    </a:p>
                  </a:txBody>
                  <a:tcPr anchor="ctr"/>
                </a:tc>
                <a:extLst>
                  <a:ext uri="{0D108BD9-81ED-4DB2-BD59-A6C34878D82A}">
                    <a16:rowId xmlns:a16="http://schemas.microsoft.com/office/drawing/2014/main" val="140227450"/>
                  </a:ext>
                </a:extLst>
              </a:tr>
              <a:tr h="624581">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-ai-network-reliability-problem</a:t>
                      </a:r>
                    </a:p>
                  </a:txBody>
                  <a:tcPr/>
                </a:tc>
                <a:tc>
                  <a:txBody>
                    <a:bodyPr/>
                    <a:lstStyle/>
                    <a:p>
                      <a:pPr algn="l"/>
                      <a:r>
                        <a:rPr lang="en-US" altLang="zh-CN" sz="1300" dirty="0">
                          <a:latin typeface="等线" panose="02010600030101010101" pitchFamily="2" charset="-122"/>
                          <a:ea typeface="等线" panose="02010600030101010101" pitchFamily="2" charset="-122"/>
                        </a:rPr>
                        <a:t>Existing route convergence methods: BFD, ECMP, FRR, </a:t>
                      </a:r>
                      <a:r>
                        <a:rPr lang="en-US" sz="1300" dirty="0">
                          <a:latin typeface="等线" panose="02010600030101010101" pitchFamily="2" charset="-122"/>
                          <a:ea typeface="等线" panose="02010600030101010101" pitchFamily="2" charset="-122"/>
                        </a:rPr>
                        <a:t>BGP PIC </a:t>
                      </a:r>
                      <a:r>
                        <a:rPr lang="en-US" altLang="zh-CN" sz="1300" dirty="0">
                          <a:latin typeface="等线" panose="02010600030101010101" pitchFamily="2" charset="-122"/>
                          <a:ea typeface="等线" panose="02010600030101010101" pitchFamily="2" charset="-122"/>
                        </a:rPr>
                        <a:t>Remote link fault response)</a:t>
                      </a:r>
                      <a:endParaRPr lang="en-US" sz="1300" dirty="0">
                        <a:latin typeface="等线" panose="02010600030101010101" pitchFamily="2" charset="-122"/>
                        <a:ea typeface="等线" panose="02010600030101010101" pitchFamily="2" charset="-122"/>
                      </a:endParaRPr>
                    </a:p>
                    <a:p>
                      <a:pPr algn="l"/>
                      <a:r>
                        <a:rPr lang="en-US" sz="1300" dirty="0">
                          <a:latin typeface="等线" panose="02010600030101010101" pitchFamily="2" charset="-122"/>
                          <a:ea typeface="等线" panose="02010600030101010101" pitchFamily="2" charset="-122"/>
                        </a:rPr>
                        <a:t>Gap Analysis: fault detection speed, notification speed, fault switchover speed.</a:t>
                      </a:r>
                    </a:p>
                  </a:txBody>
                  <a:tcPr/>
                </a:tc>
                <a:tc>
                  <a:txBody>
                    <a:bodyPr/>
                    <a:lstStyle/>
                    <a:p>
                      <a:pPr algn="l"/>
                      <a:r>
                        <a:rPr lang="en-US" sz="1300" dirty="0">
                          <a:latin typeface="等线" panose="02010600030101010101" pitchFamily="2" charset="-122"/>
                          <a:ea typeface="等线" panose="02010600030101010101" pitchFamily="2" charset="-122"/>
                        </a:rPr>
                        <a:t>Gap analysis</a:t>
                      </a:r>
                    </a:p>
                  </a:txBody>
                  <a:tcPr/>
                </a:tc>
                <a:extLst>
                  <a:ext uri="{0D108BD9-81ED-4DB2-BD59-A6C34878D82A}">
                    <a16:rowId xmlns:a16="http://schemas.microsoft.com/office/drawing/2014/main" val="1653610369"/>
                  </a:ext>
                </a:extLst>
              </a:tr>
              <a:tr h="263712">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-path-aware-remote-protection</a:t>
                      </a:r>
                    </a:p>
                  </a:txBody>
                  <a:tcPr/>
                </a:tc>
                <a:tc>
                  <a:txBody>
                    <a:bodyPr/>
                    <a:lstStyle/>
                    <a:p>
                      <a:pPr algn="l"/>
                      <a:r>
                        <a:rPr lang="en-US" sz="1300" dirty="0">
                          <a:latin typeface="等线" panose="02010600030101010101" pitchFamily="2" charset="-122"/>
                          <a:ea typeface="等线" panose="02010600030101010101" pitchFamily="2" charset="-122"/>
                        </a:rPr>
                        <a:t>Path-aware remote protection.</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380848862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wh</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a:t>
                      </a:r>
                      <a:r>
                        <a:rPr lang="en-US" sz="1300" kern="1200" dirty="0" err="1">
                          <a:solidFill>
                            <a:schemeClr val="dk1"/>
                          </a:solidFill>
                          <a:latin typeface="等线" panose="02010600030101010101" pitchFamily="2" charset="-122"/>
                          <a:ea typeface="等线" panose="02010600030101010101" pitchFamily="2" charset="-122"/>
                          <a:cs typeface="+mn-cs"/>
                        </a:rPr>
                        <a:t>arn</a:t>
                      </a:r>
                      <a:endParaRPr lang="en-US" sz="1300" kern="1200" dirty="0">
                        <a:solidFill>
                          <a:schemeClr val="dk1"/>
                        </a:solidFill>
                        <a:latin typeface="等线" panose="02010600030101010101" pitchFamily="2" charset="-122"/>
                        <a:ea typeface="等线" panose="02010600030101010101" pitchFamily="2" charset="-122"/>
                        <a:cs typeface="+mn-cs"/>
                      </a:endParaRP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ARN (adaptive routing notification)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276330501"/>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lyu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-coordinated-cm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Coordinated congestion mechanism: coordinate congestion control and adaptive routing</a:t>
                      </a:r>
                    </a:p>
                  </a:txBody>
                  <a:tcPr/>
                </a:tc>
                <a:tc>
                  <a:txBody>
                    <a:bodyPr/>
                    <a:lstStyle/>
                    <a:p>
                      <a:pPr algn="l"/>
                      <a:r>
                        <a:rPr lang="en-US"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766024722"/>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idr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BGP (BGP for congestion notification)</a:t>
                      </a:r>
                    </a:p>
                  </a:txBody>
                  <a:tcPr/>
                </a:tc>
                <a:tc>
                  <a:txBody>
                    <a:bodyPr/>
                    <a:lstStyle/>
                    <a:p>
                      <a:pPr algn="l"/>
                      <a:r>
                        <a:rPr lang="en-US"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1842228233"/>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lsr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LSR (TLV for congestion notification)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228139036"/>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draft-wang-</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-dragonfly-routing-problem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Gap analysis for dragonfly routing: 1. adaptive routing or valiant load-balancing may affect performance; 2. ARNs need to be standardized and routinized.</a:t>
                      </a:r>
                    </a:p>
                  </a:txBody>
                  <a:tcPr/>
                </a:tc>
                <a:tc>
                  <a:txBody>
                    <a:bodyPr/>
                    <a:lstStyle/>
                    <a:p>
                      <a:pPr algn="l"/>
                      <a:r>
                        <a:rPr lang="en-US" sz="1300" dirty="0">
                          <a:latin typeface="等线" panose="02010600030101010101" pitchFamily="2" charset="-122"/>
                          <a:ea typeface="等线" panose="02010600030101010101" pitchFamily="2" charset="-122"/>
                        </a:rPr>
                        <a:t>Gap analysis: notification + routing decision</a:t>
                      </a:r>
                    </a:p>
                  </a:txBody>
                  <a:tcPr/>
                </a:tc>
                <a:extLst>
                  <a:ext uri="{0D108BD9-81ED-4DB2-BD59-A6C34878D82A}">
                    <a16:rowId xmlns:a16="http://schemas.microsoft.com/office/drawing/2014/main" val="59684230"/>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agt</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DF+ routing</a:t>
                      </a:r>
                    </a:p>
                  </a:txBody>
                  <a:tcPr/>
                </a:tc>
                <a:tc>
                  <a:txBody>
                    <a:bodyPr/>
                    <a:lstStyle/>
                    <a:p>
                      <a:pPr algn="l"/>
                      <a:endParaRPr lang="en-US" sz="1300"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945251169"/>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-adaptive-routing-framework</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Adaptive routing framework: flow and packet based solutions</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242161780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-adaptive-routing-notification</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Detailed discussion of info carried by ARN.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394741015"/>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lou</a:t>
                      </a:r>
                      <a:r>
                        <a:rPr lang="en-US" altLang="zh-CN" sz="1300" kern="1200" dirty="0">
                          <a:solidFill>
                            <a:schemeClr val="dk1"/>
                          </a:solidFill>
                          <a:latin typeface="等线" panose="02010600030101010101" pitchFamily="2" charset="-122"/>
                          <a:ea typeface="等线" panose="02010600030101010101" pitchFamily="2" charset="-122"/>
                          <a:cs typeface="+mn-cs"/>
                        </a:rPr>
                        <a:t>-</a:t>
                      </a:r>
                      <a:r>
                        <a:rPr lang="en-US" altLang="zh-CN" sz="1300" kern="1200" dirty="0" err="1">
                          <a:solidFill>
                            <a:schemeClr val="dk1"/>
                          </a:solidFill>
                          <a:latin typeface="等线" panose="02010600030101010101" pitchFamily="2" charset="-122"/>
                          <a:ea typeface="等线" panose="02010600030101010101" pitchFamily="2" charset="-122"/>
                          <a:cs typeface="+mn-cs"/>
                        </a:rPr>
                        <a:t>rtgwg-sinc</a:t>
                      </a:r>
                      <a:endParaRPr lang="en-US" altLang="zh-CN" sz="1300" kern="1200" dirty="0">
                        <a:solidFill>
                          <a:schemeClr val="dk1"/>
                        </a:solidFill>
                        <a:latin typeface="等线" panose="02010600030101010101" pitchFamily="2" charset="-122"/>
                        <a:ea typeface="等线" panose="02010600030101010101" pitchFamily="2" charset="-122"/>
                        <a:cs typeface="+mn-cs"/>
                      </a:endParaRPr>
                    </a:p>
                  </a:txBody>
                  <a:tcPr/>
                </a:tc>
                <a:tc>
                  <a:txBody>
                    <a:bodyPr/>
                    <a:lstStyle/>
                    <a:p>
                      <a:pPr algn="l"/>
                      <a:r>
                        <a:rPr lang="en-US" sz="1300" dirty="0">
                          <a:latin typeface="等线" panose="02010600030101010101" pitchFamily="2" charset="-122"/>
                          <a:ea typeface="等线" panose="02010600030101010101" pitchFamily="2" charset="-122"/>
                        </a:rPr>
                        <a:t>Signaling In-Network Computing operations (SINC)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4244162100"/>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draft-liu-nfsv4-rocev2</a:t>
                      </a:r>
                    </a:p>
                  </a:txBody>
                  <a:tcPr/>
                </a:tc>
                <a:tc>
                  <a:txBody>
                    <a:bodyPr/>
                    <a:lstStyle/>
                    <a:p>
                      <a:pPr algn="l"/>
                      <a:r>
                        <a:rPr lang="en-US" sz="1300" dirty="0">
                          <a:latin typeface="等线" panose="02010600030101010101" pitchFamily="2" charset="-122"/>
                          <a:ea typeface="等线" panose="02010600030101010101" pitchFamily="2" charset="-122"/>
                        </a:rPr>
                        <a:t>ROCEv2-based Collective Communication Offloading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2208563921"/>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przygienda</a:t>
                      </a:r>
                      <a:r>
                        <a:rPr lang="en-US" altLang="zh-CN" sz="1300" kern="1200" dirty="0">
                          <a:solidFill>
                            <a:schemeClr val="dk1"/>
                          </a:solidFill>
                          <a:latin typeface="等线" panose="02010600030101010101" pitchFamily="2" charset="-122"/>
                          <a:ea typeface="等线" panose="02010600030101010101" pitchFamily="2" charset="-122"/>
                          <a:cs typeface="+mn-cs"/>
                        </a:rPr>
                        <a:t>-rift-adrift</a:t>
                      </a:r>
                    </a:p>
                  </a:txBody>
                  <a:tcPr/>
                </a:tc>
                <a:tc>
                  <a:txBody>
                    <a:bodyPr/>
                    <a:lstStyle/>
                    <a:p>
                      <a:pPr algn="l"/>
                      <a:r>
                        <a:rPr lang="en-US" sz="1300" dirty="0">
                          <a:latin typeface="等线" panose="02010600030101010101" pitchFamily="2" charset="-122"/>
                          <a:ea typeface="等线" panose="02010600030101010101" pitchFamily="2" charset="-122"/>
                        </a:rPr>
                        <a:t>Extends RIFT to carry additional link and node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555392705"/>
                  </a:ext>
                </a:extLst>
              </a:tr>
            </a:tbl>
          </a:graphicData>
        </a:graphic>
      </p:graphicFrame>
    </p:spTree>
    <p:extLst>
      <p:ext uri="{BB962C8B-B14F-4D97-AF65-F5344CB8AC3E}">
        <p14:creationId xmlns:p14="http://schemas.microsoft.com/office/powerpoint/2010/main" val="102633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448581" y="351304"/>
            <a:ext cx="9106937"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1</a:t>
            </a:r>
            <a:r>
              <a:rPr lang="zh-CN" altLang="en-US" sz="2800" b="1" dirty="0">
                <a:latin typeface="等线" panose="02010600030101010101" pitchFamily="2" charset="-122"/>
                <a:ea typeface="等线" panose="02010600030101010101" pitchFamily="2" charset="-122"/>
                <a:cs typeface="+mj-cs"/>
              </a:rPr>
              <a:t>：</a:t>
            </a:r>
            <a:r>
              <a:rPr lang="en-US" altLang="zh-CN" sz="2800" b="1" dirty="0">
                <a:latin typeface="等线" panose="02010600030101010101" pitchFamily="2" charset="-122"/>
                <a:ea typeface="等线" panose="02010600030101010101" pitchFamily="2" charset="-122"/>
                <a:cs typeface="+mj-cs"/>
              </a:rPr>
              <a:t>Failure Awareness for Fast Reroute</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464921" y="1173026"/>
            <a:ext cx="11064185" cy="1162819"/>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Distributed training tasks require frequent, high-volume, and efficient communication. Failure-aware nodes must quickly notify and converge routes to minimize impact of network failures and prevent application performance degradation due to packet loss. BFD needs a large number of sessions for ECMP, which is not efficient.</a:t>
            </a:r>
          </a:p>
        </p:txBody>
      </p:sp>
      <p:sp>
        <p:nvSpPr>
          <p:cNvPr id="106" name="矩形 105">
            <a:extLst>
              <a:ext uri="{FF2B5EF4-FFF2-40B4-BE49-F238E27FC236}">
                <a16:creationId xmlns:a16="http://schemas.microsoft.com/office/drawing/2014/main" id="{66562C2E-6938-4F5A-A541-A41FA38FBD90}"/>
              </a:ext>
            </a:extLst>
          </p:cNvPr>
          <p:cNvSpPr/>
          <p:nvPr/>
        </p:nvSpPr>
        <p:spPr>
          <a:xfrm>
            <a:off x="485421" y="3033103"/>
            <a:ext cx="5629699" cy="26401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Continuously </a:t>
            </a:r>
            <a:r>
              <a:rPr lang="en-US" sz="1600" b="1" dirty="0">
                <a:latin typeface="等线" panose="02010600030101010101" pitchFamily="2" charset="-122"/>
                <a:ea typeface="等线" panose="02010600030101010101" pitchFamily="2" charset="-122"/>
              </a:rPr>
              <a:t>Sense</a:t>
            </a:r>
            <a:r>
              <a:rPr lang="en-US" sz="1600" dirty="0">
                <a:latin typeface="等线" panose="02010600030101010101" pitchFamily="2" charset="-122"/>
                <a:ea typeface="等线" panose="02010600030101010101" pitchFamily="2" charset="-122"/>
              </a:rPr>
              <a:t> state changes, such as link or port failures (down)</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When state changes exceed thresholds, devices send immediate </a:t>
            </a:r>
            <a:r>
              <a:rPr lang="en-US" sz="1600" b="1" dirty="0">
                <a:latin typeface="等线" panose="02010600030101010101" pitchFamily="2" charset="-122"/>
                <a:ea typeface="等线" panose="02010600030101010101" pitchFamily="2" charset="-122"/>
              </a:rPr>
              <a:t>Notifications</a:t>
            </a:r>
            <a:r>
              <a:rPr lang="en-US" sz="1600" dirty="0">
                <a:latin typeface="等线" panose="02010600030101010101" pitchFamily="2" charset="-122"/>
                <a:ea typeface="等线" panose="02010600030101010101" pitchFamily="2" charset="-122"/>
              </a:rPr>
              <a:t> to upstream devices.</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Utilize failure-</a:t>
            </a:r>
            <a:r>
              <a:rPr lang="en-US" altLang="zh-CN" sz="1600" dirty="0">
                <a:latin typeface="等线" panose="02010600030101010101" pitchFamily="2" charset="-122"/>
                <a:ea typeface="等线" panose="02010600030101010101" pitchFamily="2" charset="-122"/>
              </a:rPr>
              <a:t>specific</a:t>
            </a:r>
            <a:r>
              <a:rPr lang="en-US" sz="1600" dirty="0">
                <a:latin typeface="等线" panose="02010600030101010101" pitchFamily="2" charset="-122"/>
                <a:ea typeface="等线" panose="02010600030101010101" pitchFamily="2" charset="-122"/>
              </a:rPr>
              <a:t> information to dynamically </a:t>
            </a:r>
            <a:r>
              <a:rPr lang="en-US" sz="1600" b="1" dirty="0">
                <a:latin typeface="等线" panose="02010600030101010101" pitchFamily="2" charset="-122"/>
                <a:ea typeface="等线" panose="02010600030101010101" pitchFamily="2" charset="-122"/>
              </a:rPr>
              <a:t>adjust routing decisions </a:t>
            </a:r>
            <a:r>
              <a:rPr lang="en-US" sz="1600" dirty="0">
                <a:latin typeface="等线" panose="02010600030101010101" pitchFamily="2" charset="-122"/>
                <a:ea typeface="等线" panose="02010600030101010101" pitchFamily="2" charset="-122"/>
              </a:rPr>
              <a:t>(switching flows to healthy paths).</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572516" y="389987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0756615" y="3458623"/>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482257" y="3430752"/>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464423" y="342879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0735236" y="3456457"/>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572516"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689192" y="3926234"/>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689192" y="400550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lang="en-US" altLang="zh-CN" sz="800" kern="0" dirty="0">
                <a:solidFill>
                  <a:srgbClr val="000000"/>
                </a:solidFill>
                <a:latin typeface="微软雅黑" panose="020B0503020204020204" pitchFamily="34" charset="-122"/>
                <a:ea typeface="微软雅黑" panose="020B0503020204020204" pitchFamily="34" charset="-122"/>
              </a:rPr>
              <a:t>q</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689192" y="4276276"/>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6873525" y="5286010"/>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154871" y="4106336"/>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159158" y="4109674"/>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159158" y="4109674"/>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689788" y="455981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688595" y="4830405"/>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159158" y="4109674"/>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159158" y="4109674"/>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9737373" y="3936663"/>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9737373"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324015" y="4106336"/>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275834" y="4109674"/>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532686" y="5046528"/>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633930" y="505582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9709261" y="506337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275834" y="4109674"/>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276430" y="4109674"/>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275237" y="4109674"/>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2" name="爆炸形: 8 pt  141">
            <a:extLst>
              <a:ext uri="{FF2B5EF4-FFF2-40B4-BE49-F238E27FC236}">
                <a16:creationId xmlns:a16="http://schemas.microsoft.com/office/drawing/2014/main" id="{AD661791-6386-429E-A145-BEE8E1FB36A9}"/>
              </a:ext>
            </a:extLst>
          </p:cNvPr>
          <p:cNvSpPr/>
          <p:nvPr/>
        </p:nvSpPr>
        <p:spPr>
          <a:xfrm>
            <a:off x="9347618" y="4015859"/>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278848DE-9EE6-4BAA-831F-18DA96AA620C}"/>
              </a:ext>
            </a:extLst>
          </p:cNvPr>
          <p:cNvSpPr txBox="1"/>
          <p:nvPr/>
        </p:nvSpPr>
        <p:spPr>
          <a:xfrm>
            <a:off x="8904727" y="3646548"/>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a:t>
            </a:r>
            <a:r>
              <a:rPr lang="en-US" altLang="zh-CN" sz="1100" dirty="0">
                <a:latin typeface="微软雅黑" panose="020B0503020204020204" pitchFamily="34" charset="-122"/>
                <a:ea typeface="微软雅黑" panose="020B0503020204020204" pitchFamily="34" charset="-122"/>
              </a:rPr>
              <a:t>Sense</a:t>
            </a:r>
            <a:endParaRPr lang="en-US" sz="1100" dirty="0">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295173" y="3640035"/>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a:off x="7847328" y="3547461"/>
            <a:ext cx="1147863" cy="317792"/>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4" name="文本框 153">
            <a:extLst>
              <a:ext uri="{FF2B5EF4-FFF2-40B4-BE49-F238E27FC236}">
                <a16:creationId xmlns:a16="http://schemas.microsoft.com/office/drawing/2014/main" id="{01E80AA8-C6D3-47F5-9ED5-5584AAABB69B}"/>
              </a:ext>
            </a:extLst>
          </p:cNvPr>
          <p:cNvSpPr txBox="1"/>
          <p:nvPr/>
        </p:nvSpPr>
        <p:spPr>
          <a:xfrm>
            <a:off x="8046362" y="3209869"/>
            <a:ext cx="763351"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2. Notify</a:t>
            </a:r>
          </a:p>
        </p:txBody>
      </p:sp>
    </p:spTree>
    <p:extLst>
      <p:ext uri="{BB962C8B-B14F-4D97-AF65-F5344CB8AC3E}">
        <p14:creationId xmlns:p14="http://schemas.microsoft.com/office/powerpoint/2010/main" val="176780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584886" y="330425"/>
            <a:ext cx="9879665"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2: Congestion Awareness for Load Balancing</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529906" y="1018538"/>
            <a:ext cx="11420271" cy="1526187"/>
          </a:xfrm>
          <a:prstGeom prst="rect">
            <a:avLst/>
          </a:prstGeom>
        </p:spPr>
        <p:txBody>
          <a:bodyPr wrap="square">
            <a:spAutoFit/>
          </a:bodyPr>
          <a:lstStyle/>
          <a:p>
            <a:pPr>
              <a:lnSpc>
                <a:spcPct val="150000"/>
              </a:lnSpc>
            </a:pPr>
            <a:r>
              <a:rPr lang="en-US" altLang="zh-CN"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high volume and simultaneous point-to-point communications can easily cause congestion. While network devices can quickly detect congestion using various existing technologies</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(e.g., CSIG/INT/IOAM), there is a lack of standardized methods to notify the ingress/source, allowing subsequent traffic to avoid congested points and leverage the multipath capability of networks to alleviate congestion.</a:t>
            </a:r>
          </a:p>
        </p:txBody>
      </p:sp>
      <p:sp>
        <p:nvSpPr>
          <p:cNvPr id="106" name="矩形 105">
            <a:extLst>
              <a:ext uri="{FF2B5EF4-FFF2-40B4-BE49-F238E27FC236}">
                <a16:creationId xmlns:a16="http://schemas.microsoft.com/office/drawing/2014/main" id="{66562C2E-6938-4F5A-A541-A41FA38FBD90}"/>
              </a:ext>
            </a:extLst>
          </p:cNvPr>
          <p:cNvSpPr/>
          <p:nvPr/>
        </p:nvSpPr>
        <p:spPr>
          <a:xfrm>
            <a:off x="535914" y="2802371"/>
            <a:ext cx="5808784" cy="33728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r>
              <a:rPr lang="zh-CN" altLang="en-US" sz="1600" b="1" dirty="0">
                <a:latin typeface="等线" panose="02010600030101010101" pitchFamily="2" charset="-122"/>
                <a:ea typeface="等线" panose="02010600030101010101" pitchFamily="2" charset="-122"/>
              </a:rPr>
              <a:t>：</a:t>
            </a:r>
            <a:endParaRPr lang="en-US" sz="1600" b="1"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1.  </a:t>
            </a:r>
            <a:r>
              <a:rPr lang="en-US" sz="1600" b="1" dirty="0">
                <a:latin typeface="等线" panose="02010600030101010101" pitchFamily="2" charset="-122"/>
                <a:ea typeface="等线" panose="02010600030101010101" pitchFamily="2" charset="-122"/>
              </a:rPr>
              <a:t>Sens</a:t>
            </a:r>
            <a:r>
              <a:rPr lang="en-US" altLang="zh-CN" sz="1600" b="1" dirty="0">
                <a:latin typeface="等线" panose="02010600030101010101" pitchFamily="2" charset="-122"/>
                <a:ea typeface="等线" panose="02010600030101010101" pitchFamily="2" charset="-122"/>
              </a:rPr>
              <a:t>e</a:t>
            </a:r>
            <a:r>
              <a:rPr lang="en-US" sz="1600" dirty="0">
                <a:latin typeface="等线" panose="02010600030101010101" pitchFamily="2" charset="-122"/>
                <a:ea typeface="等线" panose="02010600030101010101" pitchFamily="2" charset="-122"/>
              </a:rPr>
              <a:t> congestion information: Continuously gather congestion data (e.g., </a:t>
            </a:r>
            <a:r>
              <a:rPr lang="en-US" altLang="zh-CN" sz="1600" dirty="0">
                <a:latin typeface="等线" panose="02010600030101010101" pitchFamily="2" charset="-122"/>
                <a:ea typeface="等线" panose="02010600030101010101" pitchFamily="2" charset="-122"/>
              </a:rPr>
              <a:t>IOAM,</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CSIG)</a:t>
            </a:r>
            <a:endParaRPr lang="en-US" sz="1600"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2.  Immediate </a:t>
            </a:r>
            <a:r>
              <a:rPr lang="en-US" sz="1600" b="1" dirty="0">
                <a:latin typeface="等线" panose="02010600030101010101" pitchFamily="2" charset="-122"/>
                <a:ea typeface="等线" panose="02010600030101010101" pitchFamily="2" charset="-122"/>
              </a:rPr>
              <a:t>notification</a:t>
            </a:r>
            <a:r>
              <a:rPr lang="en-US" sz="1600" dirty="0">
                <a:latin typeface="等线" panose="02010600030101010101" pitchFamily="2" charset="-122"/>
                <a:ea typeface="等线" panose="02010600030101010101" pitchFamily="2" charset="-122"/>
              </a:rPr>
              <a:t> right after sensing congestion: Quickly notify upstream network devices or source nodes to react to the congestion.</a:t>
            </a:r>
          </a:p>
          <a:p>
            <a:pPr>
              <a:lnSpc>
                <a:spcPct val="150000"/>
              </a:lnSpc>
            </a:pPr>
            <a:r>
              <a:rPr lang="en-US" sz="1600" dirty="0">
                <a:latin typeface="等线" panose="02010600030101010101" pitchFamily="2" charset="-122"/>
                <a:ea typeface="等线" panose="02010600030101010101" pitchFamily="2" charset="-122"/>
              </a:rPr>
              <a:t>3. Upstream devices or source nodes promptly </a:t>
            </a:r>
            <a:r>
              <a:rPr lang="en-US" sz="1600" b="1" dirty="0">
                <a:latin typeface="等线" panose="02010600030101010101" pitchFamily="2" charset="-122"/>
                <a:ea typeface="等线" panose="02010600030101010101" pitchFamily="2" charset="-122"/>
              </a:rPr>
              <a:t>reroute </a:t>
            </a:r>
            <a:r>
              <a:rPr lang="en-US" sz="1600" dirty="0">
                <a:latin typeface="等线" panose="02010600030101010101" pitchFamily="2" charset="-122"/>
                <a:ea typeface="等线" panose="02010600030101010101" pitchFamily="2" charset="-122"/>
              </a:rPr>
              <a:t>(switch the flows to alternate paths to avoid congested points or apply proactive rate limiting).</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871688" y="3896371"/>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1055787" y="3455117"/>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781429" y="3427246"/>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763595" y="342528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1034408" y="3452951"/>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871688"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988364" y="3922728"/>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988364" y="400200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988364" y="4272770"/>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7172697" y="5282504"/>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454043" y="4102830"/>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458330" y="4106168"/>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458330" y="4106168"/>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988960" y="4556307"/>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987767" y="482689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458330" y="4106168"/>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458330" y="4106168"/>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10036545" y="393315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10036545"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623187" y="4102830"/>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575006" y="4106168"/>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831858" y="5043022"/>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973024" y="5037071"/>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10008433" y="5059864"/>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575006" y="4106168"/>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575602" y="4106168"/>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574409" y="4106168"/>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文本框 148">
            <a:extLst>
              <a:ext uri="{FF2B5EF4-FFF2-40B4-BE49-F238E27FC236}">
                <a16:creationId xmlns:a16="http://schemas.microsoft.com/office/drawing/2014/main" id="{278848DE-9EE6-4BAA-831F-18DA96AA620C}"/>
              </a:ext>
            </a:extLst>
          </p:cNvPr>
          <p:cNvSpPr txBox="1"/>
          <p:nvPr/>
        </p:nvSpPr>
        <p:spPr>
          <a:xfrm>
            <a:off x="7847906" y="3405392"/>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676280" y="4442686"/>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76" name="文本框 75">
            <a:extLst>
              <a:ext uri="{FF2B5EF4-FFF2-40B4-BE49-F238E27FC236}">
                <a16:creationId xmlns:a16="http://schemas.microsoft.com/office/drawing/2014/main" id="{7E868378-48EC-4CCD-9B38-D56E4270AC7C}"/>
              </a:ext>
            </a:extLst>
          </p:cNvPr>
          <p:cNvSpPr txBox="1"/>
          <p:nvPr/>
        </p:nvSpPr>
        <p:spPr>
          <a:xfrm>
            <a:off x="8951200" y="3400444"/>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77" name="文本框 148">
            <a:extLst>
              <a:ext uri="{FF2B5EF4-FFF2-40B4-BE49-F238E27FC236}">
                <a16:creationId xmlns:a16="http://schemas.microsoft.com/office/drawing/2014/main" id="{278848DE-9EE6-4BAA-831F-18DA96AA620C}"/>
              </a:ext>
            </a:extLst>
          </p:cNvPr>
          <p:cNvSpPr txBox="1"/>
          <p:nvPr/>
        </p:nvSpPr>
        <p:spPr>
          <a:xfrm>
            <a:off x="9991336" y="3410489"/>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latin typeface="微软雅黑" panose="020B0503020204020204" pitchFamily="34" charset="-122"/>
                <a:ea typeface="微软雅黑" panose="020B0503020204020204" pitchFamily="34" charset="-122"/>
              </a:rPr>
              <a:t>1. Sense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flipH="1">
            <a:off x="8093449" y="3569538"/>
            <a:ext cx="1147863" cy="424225"/>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75" name="任意多边形: 形状 74">
            <a:extLst>
              <a:ext uri="{FF2B5EF4-FFF2-40B4-BE49-F238E27FC236}">
                <a16:creationId xmlns:a16="http://schemas.microsoft.com/office/drawing/2014/main" id="{4EDD2C06-AE42-467F-873C-B12FBBDF893A}"/>
              </a:ext>
            </a:extLst>
          </p:cNvPr>
          <p:cNvSpPr/>
          <p:nvPr/>
        </p:nvSpPr>
        <p:spPr>
          <a:xfrm flipH="1">
            <a:off x="9316688" y="3564065"/>
            <a:ext cx="1147863" cy="417461"/>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81" name="文本框 147">
            <a:extLst>
              <a:ext uri="{FF2B5EF4-FFF2-40B4-BE49-F238E27FC236}">
                <a16:creationId xmlns:a16="http://schemas.microsoft.com/office/drawing/2014/main" id="{30CA5AAE-74CD-45A8-AA04-A515B73F3FCC}"/>
              </a:ext>
            </a:extLst>
          </p:cNvPr>
          <p:cNvSpPr txBox="1"/>
          <p:nvPr/>
        </p:nvSpPr>
        <p:spPr>
          <a:xfrm>
            <a:off x="8903017" y="5471541"/>
            <a:ext cx="113352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latin typeface="微软雅黑" panose="020B0503020204020204" pitchFamily="34" charset="-122"/>
                <a:ea typeface="微软雅黑" panose="020B0503020204020204" pitchFamily="34" charset="-122"/>
              </a:rPr>
              <a:t>2. </a:t>
            </a:r>
            <a:r>
              <a:rPr lang="en-US" sz="1100" dirty="0" err="1">
                <a:latin typeface="微软雅黑" panose="020B0503020204020204" pitchFamily="34" charset="-122"/>
                <a:ea typeface="微软雅黑" panose="020B0503020204020204" pitchFamily="34" charset="-122"/>
              </a:rPr>
              <a:t>Notificaiton</a:t>
            </a:r>
            <a:endParaRPr lang="en-US" sz="1100" dirty="0">
              <a:latin typeface="微软雅黑" panose="020B0503020204020204" pitchFamily="34" charset="-122"/>
              <a:ea typeface="微软雅黑" panose="020B0503020204020204" pitchFamily="34" charset="-122"/>
            </a:endParaRPr>
          </a:p>
        </p:txBody>
      </p:sp>
      <p:sp>
        <p:nvSpPr>
          <p:cNvPr id="4" name="任意多边形: 形状 3">
            <a:extLst>
              <a:ext uri="{FF2B5EF4-FFF2-40B4-BE49-F238E27FC236}">
                <a16:creationId xmlns:a16="http://schemas.microsoft.com/office/drawing/2014/main" id="{470A507E-248C-4C51-9A5B-54AA8040B88D}"/>
              </a:ext>
            </a:extLst>
          </p:cNvPr>
          <p:cNvSpPr/>
          <p:nvPr/>
        </p:nvSpPr>
        <p:spPr>
          <a:xfrm>
            <a:off x="8249586" y="4904408"/>
            <a:ext cx="2117124" cy="615789"/>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4" name="爆炸形: 8 pt  43">
            <a:extLst>
              <a:ext uri="{FF2B5EF4-FFF2-40B4-BE49-F238E27FC236}">
                <a16:creationId xmlns:a16="http://schemas.microsoft.com/office/drawing/2014/main" id="{36BA760A-F4B9-4060-8247-70E4A2F4CB70}"/>
              </a:ext>
            </a:extLst>
          </p:cNvPr>
          <p:cNvSpPr/>
          <p:nvPr/>
        </p:nvSpPr>
        <p:spPr>
          <a:xfrm>
            <a:off x="9503167" y="4019672"/>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426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06558" y="365126"/>
            <a:ext cx="10847242" cy="697556"/>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3: Service Awareness for In-Network Computing</a:t>
            </a:r>
          </a:p>
        </p:txBody>
      </p:sp>
      <p:sp>
        <p:nvSpPr>
          <p:cNvPr id="5" name="矩形 4">
            <a:extLst>
              <a:ext uri="{FF2B5EF4-FFF2-40B4-BE49-F238E27FC236}">
                <a16:creationId xmlns:a16="http://schemas.microsoft.com/office/drawing/2014/main" id="{BC277F84-7342-4F85-AAD4-EBFAA3BD2E52}"/>
              </a:ext>
            </a:extLst>
          </p:cNvPr>
          <p:cNvSpPr/>
          <p:nvPr/>
        </p:nvSpPr>
        <p:spPr>
          <a:xfrm>
            <a:off x="549359" y="1315799"/>
            <a:ext cx="11010059" cy="749692"/>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Switches naturally sit at the center of a network, and thus can aggregate information with less data transmission. Offloading collective communication operations such as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AllReduce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to the network can significantly improve the efficiency of AI training. </a:t>
            </a:r>
          </a:p>
        </p:txBody>
      </p:sp>
      <p:sp>
        <p:nvSpPr>
          <p:cNvPr id="6" name="矩形 5">
            <a:extLst>
              <a:ext uri="{FF2B5EF4-FFF2-40B4-BE49-F238E27FC236}">
                <a16:creationId xmlns:a16="http://schemas.microsoft.com/office/drawing/2014/main" id="{D56871D7-627F-4AAE-B606-AE8944E51542}"/>
              </a:ext>
            </a:extLst>
          </p:cNvPr>
          <p:cNvSpPr/>
          <p:nvPr/>
        </p:nvSpPr>
        <p:spPr>
          <a:xfrm>
            <a:off x="576475" y="4422260"/>
            <a:ext cx="7211656" cy="2129044"/>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Analysis</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sense job information and resource requirement. </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send aggregation requests to switches or controller.</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INC switches build aggregation trees based on the request, and then aggregate and route the data packets based on the structure of the aggregation tree.</a:t>
            </a:r>
          </a:p>
        </p:txBody>
      </p:sp>
      <p:sp>
        <p:nvSpPr>
          <p:cNvPr id="34" name="文本框 33">
            <a:extLst>
              <a:ext uri="{FF2B5EF4-FFF2-40B4-BE49-F238E27FC236}">
                <a16:creationId xmlns:a16="http://schemas.microsoft.com/office/drawing/2014/main" id="{8D0D3824-1AC0-404D-BE58-5496187A3D04}"/>
              </a:ext>
            </a:extLst>
          </p:cNvPr>
          <p:cNvSpPr txBox="1"/>
          <p:nvPr/>
        </p:nvSpPr>
        <p:spPr>
          <a:xfrm>
            <a:off x="7935723" y="4801492"/>
            <a:ext cx="1140056"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35" name="文本框 34">
            <a:extLst>
              <a:ext uri="{FF2B5EF4-FFF2-40B4-BE49-F238E27FC236}">
                <a16:creationId xmlns:a16="http://schemas.microsoft.com/office/drawing/2014/main" id="{8BB50340-38F6-447C-8E29-75989D42B8AB}"/>
              </a:ext>
            </a:extLst>
          </p:cNvPr>
          <p:cNvSpPr txBox="1"/>
          <p:nvPr/>
        </p:nvSpPr>
        <p:spPr>
          <a:xfrm>
            <a:off x="8101758" y="5890769"/>
            <a:ext cx="763351"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 </a:t>
            </a:r>
          </a:p>
        </p:txBody>
      </p:sp>
      <p:sp>
        <p:nvSpPr>
          <p:cNvPr id="36" name="文本框 35">
            <a:extLst>
              <a:ext uri="{FF2B5EF4-FFF2-40B4-BE49-F238E27FC236}">
                <a16:creationId xmlns:a16="http://schemas.microsoft.com/office/drawing/2014/main" id="{F5D23479-249B-404D-B32F-438C39E48C90}"/>
              </a:ext>
            </a:extLst>
          </p:cNvPr>
          <p:cNvSpPr txBox="1"/>
          <p:nvPr/>
        </p:nvSpPr>
        <p:spPr>
          <a:xfrm>
            <a:off x="9474686" y="3571355"/>
            <a:ext cx="87716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Routing</a:t>
            </a:r>
          </a:p>
        </p:txBody>
      </p:sp>
      <p:grpSp>
        <p:nvGrpSpPr>
          <p:cNvPr id="54" name="组合 323">
            <a:extLst>
              <a:ext uri="{FF2B5EF4-FFF2-40B4-BE49-F238E27FC236}">
                <a16:creationId xmlns:a16="http://schemas.microsoft.com/office/drawing/2014/main" id="{BB89F328-5007-4A0E-8EBD-36C3AF963EE7}"/>
              </a:ext>
            </a:extLst>
          </p:cNvPr>
          <p:cNvGrpSpPr>
            <a:grpSpLocks noChangeAspect="1"/>
          </p:cNvGrpSpPr>
          <p:nvPr/>
        </p:nvGrpSpPr>
        <p:grpSpPr bwMode="auto">
          <a:xfrm>
            <a:off x="8963938" y="4892551"/>
            <a:ext cx="424816" cy="434340"/>
            <a:chOff x="4189413" y="2351088"/>
            <a:chExt cx="630238" cy="646113"/>
          </a:xfrm>
        </p:grpSpPr>
        <p:sp>
          <p:nvSpPr>
            <p:cNvPr id="55" name="Freeform 218">
              <a:extLst>
                <a:ext uri="{FF2B5EF4-FFF2-40B4-BE49-F238E27FC236}">
                  <a16:creationId xmlns:a16="http://schemas.microsoft.com/office/drawing/2014/main" id="{3695F298-3BD6-4027-BE95-624A64FBB9AE}"/>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6" name="Freeform 219">
              <a:extLst>
                <a:ext uri="{FF2B5EF4-FFF2-40B4-BE49-F238E27FC236}">
                  <a16:creationId xmlns:a16="http://schemas.microsoft.com/office/drawing/2014/main" id="{DCCBB5E6-23C2-41FE-B639-8C170917F168}"/>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7" name="Freeform 220">
              <a:extLst>
                <a:ext uri="{FF2B5EF4-FFF2-40B4-BE49-F238E27FC236}">
                  <a16:creationId xmlns:a16="http://schemas.microsoft.com/office/drawing/2014/main" id="{FF987470-74ED-4C06-B17A-D91BD0E0D288}"/>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8" name="Freeform 221">
              <a:extLst>
                <a:ext uri="{FF2B5EF4-FFF2-40B4-BE49-F238E27FC236}">
                  <a16:creationId xmlns:a16="http://schemas.microsoft.com/office/drawing/2014/main" id="{6623FEEF-E766-4E4B-B4C1-C0E265FF201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9" name="Freeform 222">
              <a:extLst>
                <a:ext uri="{FF2B5EF4-FFF2-40B4-BE49-F238E27FC236}">
                  <a16:creationId xmlns:a16="http://schemas.microsoft.com/office/drawing/2014/main" id="{2E9985B1-515C-4988-92E5-9E76C416B4A2}"/>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0" name="Freeform 223">
              <a:extLst>
                <a:ext uri="{FF2B5EF4-FFF2-40B4-BE49-F238E27FC236}">
                  <a16:creationId xmlns:a16="http://schemas.microsoft.com/office/drawing/2014/main" id="{4446DC5B-4635-4C41-9D43-E1E5AC5A7901}"/>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1" name="Freeform 224">
              <a:extLst>
                <a:ext uri="{FF2B5EF4-FFF2-40B4-BE49-F238E27FC236}">
                  <a16:creationId xmlns:a16="http://schemas.microsoft.com/office/drawing/2014/main" id="{35B32D77-C38F-4A59-845A-441B767CF7DF}"/>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2" name="Freeform 225">
              <a:extLst>
                <a:ext uri="{FF2B5EF4-FFF2-40B4-BE49-F238E27FC236}">
                  <a16:creationId xmlns:a16="http://schemas.microsoft.com/office/drawing/2014/main" id="{D1B240E3-5D7C-4CB5-AF87-AF06E6E69B0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3" name="Freeform 226">
              <a:extLst>
                <a:ext uri="{FF2B5EF4-FFF2-40B4-BE49-F238E27FC236}">
                  <a16:creationId xmlns:a16="http://schemas.microsoft.com/office/drawing/2014/main" id="{81D3E102-A234-4686-8B57-DF6C3DCB0A4C}"/>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64" name="组合 322">
            <a:extLst>
              <a:ext uri="{FF2B5EF4-FFF2-40B4-BE49-F238E27FC236}">
                <a16:creationId xmlns:a16="http://schemas.microsoft.com/office/drawing/2014/main" id="{2BE26431-A5B0-42D2-A590-BA482DF38E94}"/>
              </a:ext>
            </a:extLst>
          </p:cNvPr>
          <p:cNvGrpSpPr>
            <a:grpSpLocks noChangeAspect="1"/>
          </p:cNvGrpSpPr>
          <p:nvPr/>
        </p:nvGrpSpPr>
        <p:grpSpPr bwMode="auto">
          <a:xfrm>
            <a:off x="9676424" y="3856462"/>
            <a:ext cx="423863" cy="434340"/>
            <a:chOff x="2998788" y="2351088"/>
            <a:chExt cx="630238" cy="646113"/>
          </a:xfrm>
        </p:grpSpPr>
        <p:sp>
          <p:nvSpPr>
            <p:cNvPr id="65" name="Freeform 228">
              <a:extLst>
                <a:ext uri="{FF2B5EF4-FFF2-40B4-BE49-F238E27FC236}">
                  <a16:creationId xmlns:a16="http://schemas.microsoft.com/office/drawing/2014/main" id="{74284724-D8B4-4D46-A2AD-0C47E8B20121}"/>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6" name="Freeform 229">
              <a:extLst>
                <a:ext uri="{FF2B5EF4-FFF2-40B4-BE49-F238E27FC236}">
                  <a16:creationId xmlns:a16="http://schemas.microsoft.com/office/drawing/2014/main" id="{83C10575-4A96-49E8-84A1-BD1E0D3EC24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Freeform 230">
              <a:extLst>
                <a:ext uri="{FF2B5EF4-FFF2-40B4-BE49-F238E27FC236}">
                  <a16:creationId xmlns:a16="http://schemas.microsoft.com/office/drawing/2014/main" id="{75CAFC11-BEC0-485F-8560-1E1D304D0821}"/>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Freeform 231">
              <a:extLst>
                <a:ext uri="{FF2B5EF4-FFF2-40B4-BE49-F238E27FC236}">
                  <a16:creationId xmlns:a16="http://schemas.microsoft.com/office/drawing/2014/main" id="{A028CF68-1112-4500-969E-CEE8CFB2D35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9" name="Freeform 232">
              <a:extLst>
                <a:ext uri="{FF2B5EF4-FFF2-40B4-BE49-F238E27FC236}">
                  <a16:creationId xmlns:a16="http://schemas.microsoft.com/office/drawing/2014/main" id="{8AFB599D-82F0-4DDC-B5BC-BB21CE950CEB}"/>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0" name="Freeform 233">
              <a:extLst>
                <a:ext uri="{FF2B5EF4-FFF2-40B4-BE49-F238E27FC236}">
                  <a16:creationId xmlns:a16="http://schemas.microsoft.com/office/drawing/2014/main" id="{5FABA547-BCDD-4D74-A3A1-CDB4A71B2213}"/>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1" name="Freeform 234">
              <a:extLst>
                <a:ext uri="{FF2B5EF4-FFF2-40B4-BE49-F238E27FC236}">
                  <a16:creationId xmlns:a16="http://schemas.microsoft.com/office/drawing/2014/main" id="{016F3C95-01F0-4B86-880A-6D4C91D27342}"/>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2" name="Freeform 235">
              <a:extLst>
                <a:ext uri="{FF2B5EF4-FFF2-40B4-BE49-F238E27FC236}">
                  <a16:creationId xmlns:a16="http://schemas.microsoft.com/office/drawing/2014/main" id="{F5BBF69B-C048-44FB-80AA-F2BBF4EBC606}"/>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3" name="Freeform 236">
              <a:extLst>
                <a:ext uri="{FF2B5EF4-FFF2-40B4-BE49-F238E27FC236}">
                  <a16:creationId xmlns:a16="http://schemas.microsoft.com/office/drawing/2014/main" id="{F7F84254-B38D-48B4-AD74-0FDD22BC845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4" name="Freeform 237">
              <a:extLst>
                <a:ext uri="{FF2B5EF4-FFF2-40B4-BE49-F238E27FC236}">
                  <a16:creationId xmlns:a16="http://schemas.microsoft.com/office/drawing/2014/main" id="{A17C8DCF-FEFD-406D-8A46-09397168A0DD}"/>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5" name="Freeform 238">
              <a:extLst>
                <a:ext uri="{FF2B5EF4-FFF2-40B4-BE49-F238E27FC236}">
                  <a16:creationId xmlns:a16="http://schemas.microsoft.com/office/drawing/2014/main" id="{BF671615-E310-4121-AAA5-D3392911038B}"/>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6" name="Freeform 239">
              <a:extLst>
                <a:ext uri="{FF2B5EF4-FFF2-40B4-BE49-F238E27FC236}">
                  <a16:creationId xmlns:a16="http://schemas.microsoft.com/office/drawing/2014/main" id="{0924BEF6-6CCC-49ED-A69B-DB5390645FC9}"/>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77" name="组合 322">
            <a:extLst>
              <a:ext uri="{FF2B5EF4-FFF2-40B4-BE49-F238E27FC236}">
                <a16:creationId xmlns:a16="http://schemas.microsoft.com/office/drawing/2014/main" id="{1800B744-6F29-4601-ACA5-FDE728419DEC}"/>
              </a:ext>
            </a:extLst>
          </p:cNvPr>
          <p:cNvGrpSpPr>
            <a:grpSpLocks noChangeAspect="1"/>
          </p:cNvGrpSpPr>
          <p:nvPr/>
        </p:nvGrpSpPr>
        <p:grpSpPr bwMode="auto">
          <a:xfrm>
            <a:off x="10396424" y="3856462"/>
            <a:ext cx="423863" cy="434340"/>
            <a:chOff x="2998788" y="2351088"/>
            <a:chExt cx="630238" cy="646113"/>
          </a:xfrm>
        </p:grpSpPr>
        <p:sp>
          <p:nvSpPr>
            <p:cNvPr id="78" name="Freeform 228">
              <a:extLst>
                <a:ext uri="{FF2B5EF4-FFF2-40B4-BE49-F238E27FC236}">
                  <a16:creationId xmlns:a16="http://schemas.microsoft.com/office/drawing/2014/main" id="{B4D8EA73-00A1-4263-A110-FAB93CAD0393}"/>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9" name="Freeform 229">
              <a:extLst>
                <a:ext uri="{FF2B5EF4-FFF2-40B4-BE49-F238E27FC236}">
                  <a16:creationId xmlns:a16="http://schemas.microsoft.com/office/drawing/2014/main" id="{3ED863D9-96FC-4250-A2EE-8AA335ED711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0" name="Freeform 230">
              <a:extLst>
                <a:ext uri="{FF2B5EF4-FFF2-40B4-BE49-F238E27FC236}">
                  <a16:creationId xmlns:a16="http://schemas.microsoft.com/office/drawing/2014/main" id="{9665DDB8-96B6-4E39-B48D-929872788254}"/>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1" name="Freeform 231">
              <a:extLst>
                <a:ext uri="{FF2B5EF4-FFF2-40B4-BE49-F238E27FC236}">
                  <a16:creationId xmlns:a16="http://schemas.microsoft.com/office/drawing/2014/main" id="{53EEFA8C-BB81-4B07-A010-87F79208D54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2" name="Freeform 232">
              <a:extLst>
                <a:ext uri="{FF2B5EF4-FFF2-40B4-BE49-F238E27FC236}">
                  <a16:creationId xmlns:a16="http://schemas.microsoft.com/office/drawing/2014/main" id="{61BB83F1-C453-4422-A5CE-23BA4CE5BBB5}"/>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3" name="Freeform 233">
              <a:extLst>
                <a:ext uri="{FF2B5EF4-FFF2-40B4-BE49-F238E27FC236}">
                  <a16:creationId xmlns:a16="http://schemas.microsoft.com/office/drawing/2014/main" id="{FFC03A8E-DE7A-49FF-B9B8-7F812E622F64}"/>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4" name="Freeform 234">
              <a:extLst>
                <a:ext uri="{FF2B5EF4-FFF2-40B4-BE49-F238E27FC236}">
                  <a16:creationId xmlns:a16="http://schemas.microsoft.com/office/drawing/2014/main" id="{7DD68412-6700-4AF3-9FA4-962211121085}"/>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5" name="Freeform 235">
              <a:extLst>
                <a:ext uri="{FF2B5EF4-FFF2-40B4-BE49-F238E27FC236}">
                  <a16:creationId xmlns:a16="http://schemas.microsoft.com/office/drawing/2014/main" id="{62905A49-BCF9-40BA-BB04-4B62636D9A91}"/>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6" name="Freeform 236">
              <a:extLst>
                <a:ext uri="{FF2B5EF4-FFF2-40B4-BE49-F238E27FC236}">
                  <a16:creationId xmlns:a16="http://schemas.microsoft.com/office/drawing/2014/main" id="{58AE6B43-3E70-4E7A-982E-4392FD792E2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7" name="Freeform 237">
              <a:extLst>
                <a:ext uri="{FF2B5EF4-FFF2-40B4-BE49-F238E27FC236}">
                  <a16:creationId xmlns:a16="http://schemas.microsoft.com/office/drawing/2014/main" id="{FEF27617-E01E-4F8C-8386-E80FE1AE4EB6}"/>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8" name="Freeform 238">
              <a:extLst>
                <a:ext uri="{FF2B5EF4-FFF2-40B4-BE49-F238E27FC236}">
                  <a16:creationId xmlns:a16="http://schemas.microsoft.com/office/drawing/2014/main" id="{68FDB315-CB3B-485F-974F-8FB51B06F877}"/>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9" name="Freeform 239">
              <a:extLst>
                <a:ext uri="{FF2B5EF4-FFF2-40B4-BE49-F238E27FC236}">
                  <a16:creationId xmlns:a16="http://schemas.microsoft.com/office/drawing/2014/main" id="{E85C67C8-8024-4CB7-8175-85C8059D556E}"/>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03" name="组合 323">
            <a:extLst>
              <a:ext uri="{FF2B5EF4-FFF2-40B4-BE49-F238E27FC236}">
                <a16:creationId xmlns:a16="http://schemas.microsoft.com/office/drawing/2014/main" id="{7DBAB5DE-CE5F-43FA-A1EB-4E230C698BC5}"/>
              </a:ext>
            </a:extLst>
          </p:cNvPr>
          <p:cNvGrpSpPr>
            <a:grpSpLocks noChangeAspect="1"/>
          </p:cNvGrpSpPr>
          <p:nvPr/>
        </p:nvGrpSpPr>
        <p:grpSpPr bwMode="auto">
          <a:xfrm>
            <a:off x="9683938" y="4892551"/>
            <a:ext cx="424816" cy="434340"/>
            <a:chOff x="4189413" y="2351088"/>
            <a:chExt cx="630238" cy="646113"/>
          </a:xfrm>
        </p:grpSpPr>
        <p:sp>
          <p:nvSpPr>
            <p:cNvPr id="104" name="Freeform 218">
              <a:extLst>
                <a:ext uri="{FF2B5EF4-FFF2-40B4-BE49-F238E27FC236}">
                  <a16:creationId xmlns:a16="http://schemas.microsoft.com/office/drawing/2014/main" id="{E62FAC72-03E1-49C1-8D36-75C264B0F4D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5" name="Freeform 219">
              <a:extLst>
                <a:ext uri="{FF2B5EF4-FFF2-40B4-BE49-F238E27FC236}">
                  <a16:creationId xmlns:a16="http://schemas.microsoft.com/office/drawing/2014/main" id="{A591A4F4-821A-4C95-988D-96586D3CC200}"/>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6" name="Freeform 220">
              <a:extLst>
                <a:ext uri="{FF2B5EF4-FFF2-40B4-BE49-F238E27FC236}">
                  <a16:creationId xmlns:a16="http://schemas.microsoft.com/office/drawing/2014/main" id="{3E112091-0557-446D-AB74-D8497B60FB64}"/>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7" name="Freeform 221">
              <a:extLst>
                <a:ext uri="{FF2B5EF4-FFF2-40B4-BE49-F238E27FC236}">
                  <a16:creationId xmlns:a16="http://schemas.microsoft.com/office/drawing/2014/main" id="{FEF1A36D-AE43-4A35-BFD3-5FF8662E0CE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8" name="Freeform 222">
              <a:extLst>
                <a:ext uri="{FF2B5EF4-FFF2-40B4-BE49-F238E27FC236}">
                  <a16:creationId xmlns:a16="http://schemas.microsoft.com/office/drawing/2014/main" id="{9758C676-3F5E-4962-B9F8-B1CFBEEE6CA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9" name="Freeform 223">
              <a:extLst>
                <a:ext uri="{FF2B5EF4-FFF2-40B4-BE49-F238E27FC236}">
                  <a16:creationId xmlns:a16="http://schemas.microsoft.com/office/drawing/2014/main" id="{0C8D677F-27FC-41EE-B80C-68CC09708135}"/>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0" name="Freeform 224">
              <a:extLst>
                <a:ext uri="{FF2B5EF4-FFF2-40B4-BE49-F238E27FC236}">
                  <a16:creationId xmlns:a16="http://schemas.microsoft.com/office/drawing/2014/main" id="{873B2A37-AD3E-4E5B-9190-92F26C75DAA0}"/>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1" name="Freeform 225">
              <a:extLst>
                <a:ext uri="{FF2B5EF4-FFF2-40B4-BE49-F238E27FC236}">
                  <a16:creationId xmlns:a16="http://schemas.microsoft.com/office/drawing/2014/main" id="{2B9246AC-DA58-41CA-A399-E1F9B24D764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2" name="Freeform 226">
              <a:extLst>
                <a:ext uri="{FF2B5EF4-FFF2-40B4-BE49-F238E27FC236}">
                  <a16:creationId xmlns:a16="http://schemas.microsoft.com/office/drawing/2014/main" id="{AE705623-4CA6-4C78-ABEC-10F95B604E6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3" name="组合 323">
            <a:extLst>
              <a:ext uri="{FF2B5EF4-FFF2-40B4-BE49-F238E27FC236}">
                <a16:creationId xmlns:a16="http://schemas.microsoft.com/office/drawing/2014/main" id="{92BD7034-58F9-413D-ABA2-F825D6E7149B}"/>
              </a:ext>
            </a:extLst>
          </p:cNvPr>
          <p:cNvGrpSpPr>
            <a:grpSpLocks noChangeAspect="1"/>
          </p:cNvGrpSpPr>
          <p:nvPr/>
        </p:nvGrpSpPr>
        <p:grpSpPr bwMode="auto">
          <a:xfrm>
            <a:off x="10414602" y="4892551"/>
            <a:ext cx="424816" cy="434340"/>
            <a:chOff x="4189413" y="2351088"/>
            <a:chExt cx="630238" cy="646113"/>
          </a:xfrm>
        </p:grpSpPr>
        <p:sp>
          <p:nvSpPr>
            <p:cNvPr id="114" name="Freeform 218">
              <a:extLst>
                <a:ext uri="{FF2B5EF4-FFF2-40B4-BE49-F238E27FC236}">
                  <a16:creationId xmlns:a16="http://schemas.microsoft.com/office/drawing/2014/main" id="{2F7C65BD-147B-4BA9-9933-FCECFDE749C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5" name="Freeform 219">
              <a:extLst>
                <a:ext uri="{FF2B5EF4-FFF2-40B4-BE49-F238E27FC236}">
                  <a16:creationId xmlns:a16="http://schemas.microsoft.com/office/drawing/2014/main" id="{F558C751-CE3D-48FB-AAC8-ED8F291AFDC2}"/>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6" name="Freeform 220">
              <a:extLst>
                <a:ext uri="{FF2B5EF4-FFF2-40B4-BE49-F238E27FC236}">
                  <a16:creationId xmlns:a16="http://schemas.microsoft.com/office/drawing/2014/main" id="{10F7E2B2-9D63-41C7-BF9A-2E2E47857717}"/>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7" name="Freeform 221">
              <a:extLst>
                <a:ext uri="{FF2B5EF4-FFF2-40B4-BE49-F238E27FC236}">
                  <a16:creationId xmlns:a16="http://schemas.microsoft.com/office/drawing/2014/main" id="{839FCC62-D220-4793-BCDF-CE0BAB350550}"/>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8" name="Freeform 222">
              <a:extLst>
                <a:ext uri="{FF2B5EF4-FFF2-40B4-BE49-F238E27FC236}">
                  <a16:creationId xmlns:a16="http://schemas.microsoft.com/office/drawing/2014/main" id="{DEA3ABD9-17A6-4204-BE31-85E1619BDF63}"/>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9" name="Freeform 223">
              <a:extLst>
                <a:ext uri="{FF2B5EF4-FFF2-40B4-BE49-F238E27FC236}">
                  <a16:creationId xmlns:a16="http://schemas.microsoft.com/office/drawing/2014/main" id="{166618D4-15F5-4D76-B39E-94FAB6F44DEF}"/>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0" name="Freeform 224">
              <a:extLst>
                <a:ext uri="{FF2B5EF4-FFF2-40B4-BE49-F238E27FC236}">
                  <a16:creationId xmlns:a16="http://schemas.microsoft.com/office/drawing/2014/main" id="{B5856E1C-0063-48C2-8BED-1FD3CE51277B}"/>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1" name="Freeform 225">
              <a:extLst>
                <a:ext uri="{FF2B5EF4-FFF2-40B4-BE49-F238E27FC236}">
                  <a16:creationId xmlns:a16="http://schemas.microsoft.com/office/drawing/2014/main" id="{5239ED3F-4D41-45B1-9D32-5C163FD164A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2" name="Freeform 226">
              <a:extLst>
                <a:ext uri="{FF2B5EF4-FFF2-40B4-BE49-F238E27FC236}">
                  <a16:creationId xmlns:a16="http://schemas.microsoft.com/office/drawing/2014/main" id="{69F03115-7373-4734-A4C5-BBCD45D0EB83}"/>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23" name="组合 323">
            <a:extLst>
              <a:ext uri="{FF2B5EF4-FFF2-40B4-BE49-F238E27FC236}">
                <a16:creationId xmlns:a16="http://schemas.microsoft.com/office/drawing/2014/main" id="{0850CE16-1474-42E4-B9AB-5DEBDF5966BE}"/>
              </a:ext>
            </a:extLst>
          </p:cNvPr>
          <p:cNvGrpSpPr>
            <a:grpSpLocks noChangeAspect="1"/>
          </p:cNvGrpSpPr>
          <p:nvPr/>
        </p:nvGrpSpPr>
        <p:grpSpPr bwMode="auto">
          <a:xfrm>
            <a:off x="11134602" y="4892551"/>
            <a:ext cx="424816" cy="434340"/>
            <a:chOff x="4189413" y="2351088"/>
            <a:chExt cx="630238" cy="646113"/>
          </a:xfrm>
        </p:grpSpPr>
        <p:sp>
          <p:nvSpPr>
            <p:cNvPr id="124" name="Freeform 218">
              <a:extLst>
                <a:ext uri="{FF2B5EF4-FFF2-40B4-BE49-F238E27FC236}">
                  <a16:creationId xmlns:a16="http://schemas.microsoft.com/office/drawing/2014/main" id="{64A7B4BF-98BE-4782-9B5C-93C60E6949C3}"/>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5" name="Freeform 219">
              <a:extLst>
                <a:ext uri="{FF2B5EF4-FFF2-40B4-BE49-F238E27FC236}">
                  <a16:creationId xmlns:a16="http://schemas.microsoft.com/office/drawing/2014/main" id="{39EEF5DC-22FA-49BF-8C48-CE828BE5B98E}"/>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6" name="Freeform 220">
              <a:extLst>
                <a:ext uri="{FF2B5EF4-FFF2-40B4-BE49-F238E27FC236}">
                  <a16:creationId xmlns:a16="http://schemas.microsoft.com/office/drawing/2014/main" id="{374846D8-299B-4A90-B3FF-0B349671DE4A}"/>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7" name="Freeform 221">
              <a:extLst>
                <a:ext uri="{FF2B5EF4-FFF2-40B4-BE49-F238E27FC236}">
                  <a16:creationId xmlns:a16="http://schemas.microsoft.com/office/drawing/2014/main" id="{7A0F2EAE-94B6-453E-B48E-569A8F0ED34B}"/>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8" name="Freeform 222">
              <a:extLst>
                <a:ext uri="{FF2B5EF4-FFF2-40B4-BE49-F238E27FC236}">
                  <a16:creationId xmlns:a16="http://schemas.microsoft.com/office/drawing/2014/main" id="{2BB47D02-B056-4BDF-82DF-D8F9657965F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9" name="Freeform 223">
              <a:extLst>
                <a:ext uri="{FF2B5EF4-FFF2-40B4-BE49-F238E27FC236}">
                  <a16:creationId xmlns:a16="http://schemas.microsoft.com/office/drawing/2014/main" id="{F4294DCF-5E16-4DB3-B5EA-F4AB4FCC17AA}"/>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0" name="Freeform 224">
              <a:extLst>
                <a:ext uri="{FF2B5EF4-FFF2-40B4-BE49-F238E27FC236}">
                  <a16:creationId xmlns:a16="http://schemas.microsoft.com/office/drawing/2014/main" id="{A00DACB4-67F4-4D05-9914-9723092238E2}"/>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1" name="Freeform 225">
              <a:extLst>
                <a:ext uri="{FF2B5EF4-FFF2-40B4-BE49-F238E27FC236}">
                  <a16:creationId xmlns:a16="http://schemas.microsoft.com/office/drawing/2014/main" id="{FEA47A99-DA20-4413-AA9B-D5990747B2A9}"/>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2" name="Freeform 226">
              <a:extLst>
                <a:ext uri="{FF2B5EF4-FFF2-40B4-BE49-F238E27FC236}">
                  <a16:creationId xmlns:a16="http://schemas.microsoft.com/office/drawing/2014/main" id="{A5F9BCCE-D6D1-40AB-938B-1FBA1B4F861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58" name="组合 157">
            <a:extLst>
              <a:ext uri="{FF2B5EF4-FFF2-40B4-BE49-F238E27FC236}">
                <a16:creationId xmlns:a16="http://schemas.microsoft.com/office/drawing/2014/main" id="{E243F95C-DB13-4EBE-B57C-F3B66F5BB284}"/>
              </a:ext>
            </a:extLst>
          </p:cNvPr>
          <p:cNvGrpSpPr/>
          <p:nvPr/>
        </p:nvGrpSpPr>
        <p:grpSpPr>
          <a:xfrm>
            <a:off x="9167879" y="4253451"/>
            <a:ext cx="2167986" cy="646317"/>
            <a:chOff x="7757525" y="3736318"/>
            <a:chExt cx="2167986" cy="918979"/>
          </a:xfrm>
        </p:grpSpPr>
        <p:cxnSp>
          <p:nvCxnSpPr>
            <p:cNvPr id="133" name="直接连接符 132">
              <a:extLst>
                <a:ext uri="{FF2B5EF4-FFF2-40B4-BE49-F238E27FC236}">
                  <a16:creationId xmlns:a16="http://schemas.microsoft.com/office/drawing/2014/main" id="{5344F78C-E649-43B5-BA9F-3B9AF17511C6}"/>
                </a:ext>
              </a:extLst>
            </p:cNvPr>
            <p:cNvCxnSpPr>
              <a:cxnSpLocks/>
            </p:cNvCxnSpPr>
            <p:nvPr/>
          </p:nvCxnSpPr>
          <p:spPr>
            <a:xfrm flipH="1">
              <a:off x="7757525" y="3741178"/>
              <a:ext cx="724261" cy="899179"/>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6D47619-D668-4BB1-8BE5-446E9B4E3D8F}"/>
                </a:ext>
              </a:extLst>
            </p:cNvPr>
            <p:cNvCxnSpPr>
              <a:cxnSpLocks/>
            </p:cNvCxnSpPr>
            <p:nvPr/>
          </p:nvCxnSpPr>
          <p:spPr>
            <a:xfrm flipH="1">
              <a:off x="7770916" y="3748057"/>
              <a:ext cx="1435128" cy="899238"/>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06AC8FFB-74F8-4CBA-8DDE-92838562FA4A}"/>
                </a:ext>
              </a:extLst>
            </p:cNvPr>
            <p:cNvCxnSpPr>
              <a:cxnSpLocks/>
            </p:cNvCxnSpPr>
            <p:nvPr/>
          </p:nvCxnSpPr>
          <p:spPr>
            <a:xfrm>
              <a:off x="8480136" y="3747997"/>
              <a:ext cx="0" cy="90730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91914313-51FA-4BB8-8358-F1F7CA2A0FA5}"/>
                </a:ext>
              </a:extLst>
            </p:cNvPr>
            <p:cNvCxnSpPr>
              <a:cxnSpLocks/>
            </p:cNvCxnSpPr>
            <p:nvPr/>
          </p:nvCxnSpPr>
          <p:spPr>
            <a:xfrm flipH="1">
              <a:off x="8480136" y="3756595"/>
              <a:ext cx="721650" cy="892241"/>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490BD850-4613-4F9D-BB11-537C8E9E3281}"/>
                </a:ext>
              </a:extLst>
            </p:cNvPr>
            <p:cNvCxnSpPr>
              <a:cxnSpLocks/>
            </p:cNvCxnSpPr>
            <p:nvPr/>
          </p:nvCxnSpPr>
          <p:spPr>
            <a:xfrm flipH="1">
              <a:off x="9206577" y="3752326"/>
              <a:ext cx="10247" cy="889632"/>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80FF945A-DF4F-495E-ADD8-B257ABEAAA1F}"/>
                </a:ext>
              </a:extLst>
            </p:cNvPr>
            <p:cNvCxnSpPr>
              <a:cxnSpLocks/>
            </p:cNvCxnSpPr>
            <p:nvPr/>
          </p:nvCxnSpPr>
          <p:spPr>
            <a:xfrm>
              <a:off x="8480135" y="3736318"/>
              <a:ext cx="726443" cy="90564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ADC8DF0F-C599-4C26-9918-5CC18B727EB4}"/>
                </a:ext>
              </a:extLst>
            </p:cNvPr>
            <p:cNvCxnSpPr>
              <a:cxnSpLocks/>
            </p:cNvCxnSpPr>
            <p:nvPr/>
          </p:nvCxnSpPr>
          <p:spPr>
            <a:xfrm>
              <a:off x="9206578" y="3746990"/>
              <a:ext cx="718933" cy="908307"/>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10883620-6A18-463F-9460-76610427C1F9}"/>
                </a:ext>
              </a:extLst>
            </p:cNvPr>
            <p:cNvCxnSpPr>
              <a:cxnSpLocks/>
            </p:cNvCxnSpPr>
            <p:nvPr/>
          </p:nvCxnSpPr>
          <p:spPr>
            <a:xfrm>
              <a:off x="8478487" y="3736318"/>
              <a:ext cx="1447024" cy="918445"/>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63" name="组合 162">
            <a:extLst>
              <a:ext uri="{FF2B5EF4-FFF2-40B4-BE49-F238E27FC236}">
                <a16:creationId xmlns:a16="http://schemas.microsoft.com/office/drawing/2014/main" id="{A9667174-AB41-4A11-A218-D7CEC7F34838}"/>
              </a:ext>
            </a:extLst>
          </p:cNvPr>
          <p:cNvGrpSpPr/>
          <p:nvPr/>
        </p:nvGrpSpPr>
        <p:grpSpPr>
          <a:xfrm>
            <a:off x="8817188" y="5919312"/>
            <a:ext cx="290815" cy="202182"/>
            <a:chOff x="7551629" y="5063067"/>
            <a:chExt cx="424816" cy="299180"/>
          </a:xfrm>
        </p:grpSpPr>
        <p:sp>
          <p:nvSpPr>
            <p:cNvPr id="159" name="矩形 158">
              <a:extLst>
                <a:ext uri="{FF2B5EF4-FFF2-40B4-BE49-F238E27FC236}">
                  <a16:creationId xmlns:a16="http://schemas.microsoft.com/office/drawing/2014/main" id="{CC3FB437-7CBA-4C67-8C7B-934614B5F61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2" name="直接连接符 161">
              <a:extLst>
                <a:ext uri="{FF2B5EF4-FFF2-40B4-BE49-F238E27FC236}">
                  <a16:creationId xmlns:a16="http://schemas.microsoft.com/office/drawing/2014/main" id="{B3DF3676-32F1-499A-A5B6-38FDAAECDFA6}"/>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4" name="组合 163">
            <a:extLst>
              <a:ext uri="{FF2B5EF4-FFF2-40B4-BE49-F238E27FC236}">
                <a16:creationId xmlns:a16="http://schemas.microsoft.com/office/drawing/2014/main" id="{F17E5853-5981-45D3-9185-072CDE8AA124}"/>
              </a:ext>
            </a:extLst>
          </p:cNvPr>
          <p:cNvGrpSpPr/>
          <p:nvPr/>
        </p:nvGrpSpPr>
        <p:grpSpPr>
          <a:xfrm>
            <a:off x="9183111" y="5919312"/>
            <a:ext cx="290815" cy="202182"/>
            <a:chOff x="7551629" y="5063067"/>
            <a:chExt cx="424816" cy="299180"/>
          </a:xfrm>
        </p:grpSpPr>
        <p:sp>
          <p:nvSpPr>
            <p:cNvPr id="165" name="矩形 164">
              <a:extLst>
                <a:ext uri="{FF2B5EF4-FFF2-40B4-BE49-F238E27FC236}">
                  <a16:creationId xmlns:a16="http://schemas.microsoft.com/office/drawing/2014/main" id="{BF23E77C-1771-461C-B674-325F0C6232D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6" name="直接连接符 165">
              <a:extLst>
                <a:ext uri="{FF2B5EF4-FFF2-40B4-BE49-F238E27FC236}">
                  <a16:creationId xmlns:a16="http://schemas.microsoft.com/office/drawing/2014/main" id="{772D7895-2712-4B22-B888-225948FE8E1F}"/>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5" name="组合 174">
            <a:extLst>
              <a:ext uri="{FF2B5EF4-FFF2-40B4-BE49-F238E27FC236}">
                <a16:creationId xmlns:a16="http://schemas.microsoft.com/office/drawing/2014/main" id="{F06E3686-6086-4BFD-9CDB-B4E6A02339AF}"/>
              </a:ext>
            </a:extLst>
          </p:cNvPr>
          <p:cNvGrpSpPr/>
          <p:nvPr/>
        </p:nvGrpSpPr>
        <p:grpSpPr>
          <a:xfrm>
            <a:off x="9558841" y="5917968"/>
            <a:ext cx="290815" cy="202182"/>
            <a:chOff x="7551629" y="5063067"/>
            <a:chExt cx="424816" cy="299180"/>
          </a:xfrm>
        </p:grpSpPr>
        <p:sp>
          <p:nvSpPr>
            <p:cNvPr id="179" name="矩形 178">
              <a:extLst>
                <a:ext uri="{FF2B5EF4-FFF2-40B4-BE49-F238E27FC236}">
                  <a16:creationId xmlns:a16="http://schemas.microsoft.com/office/drawing/2014/main" id="{2C4A8D9D-84A7-4A1B-B7B6-80655BB860F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0" name="直接连接符 179">
              <a:extLst>
                <a:ext uri="{FF2B5EF4-FFF2-40B4-BE49-F238E27FC236}">
                  <a16:creationId xmlns:a16="http://schemas.microsoft.com/office/drawing/2014/main" id="{E99F4DC0-F126-407D-9F29-F401555C3F01}"/>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6" name="组合 175">
            <a:extLst>
              <a:ext uri="{FF2B5EF4-FFF2-40B4-BE49-F238E27FC236}">
                <a16:creationId xmlns:a16="http://schemas.microsoft.com/office/drawing/2014/main" id="{F77D51B3-FF7A-4D89-966A-9C91E06A59DB}"/>
              </a:ext>
            </a:extLst>
          </p:cNvPr>
          <p:cNvGrpSpPr/>
          <p:nvPr/>
        </p:nvGrpSpPr>
        <p:grpSpPr>
          <a:xfrm>
            <a:off x="9924764" y="5917968"/>
            <a:ext cx="290815" cy="202182"/>
            <a:chOff x="7551629" y="5063067"/>
            <a:chExt cx="424816" cy="299180"/>
          </a:xfrm>
        </p:grpSpPr>
        <p:sp>
          <p:nvSpPr>
            <p:cNvPr id="177" name="矩形 176">
              <a:extLst>
                <a:ext uri="{FF2B5EF4-FFF2-40B4-BE49-F238E27FC236}">
                  <a16:creationId xmlns:a16="http://schemas.microsoft.com/office/drawing/2014/main" id="{6369C4B1-AA0F-437B-89AE-86FB3389100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78" name="直接连接符 177">
              <a:extLst>
                <a:ext uri="{FF2B5EF4-FFF2-40B4-BE49-F238E27FC236}">
                  <a16:creationId xmlns:a16="http://schemas.microsoft.com/office/drawing/2014/main" id="{7A272E1E-1853-47A5-95CE-822AAE48379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2" name="组合 181">
            <a:extLst>
              <a:ext uri="{FF2B5EF4-FFF2-40B4-BE49-F238E27FC236}">
                <a16:creationId xmlns:a16="http://schemas.microsoft.com/office/drawing/2014/main" id="{68439F60-3CBA-4604-8DDC-7D9DAFE59149}"/>
              </a:ext>
            </a:extLst>
          </p:cNvPr>
          <p:cNvGrpSpPr/>
          <p:nvPr/>
        </p:nvGrpSpPr>
        <p:grpSpPr>
          <a:xfrm>
            <a:off x="10287051" y="5921429"/>
            <a:ext cx="290815" cy="202182"/>
            <a:chOff x="7551629" y="5063067"/>
            <a:chExt cx="424816" cy="299180"/>
          </a:xfrm>
        </p:grpSpPr>
        <p:sp>
          <p:nvSpPr>
            <p:cNvPr id="186" name="矩形 185">
              <a:extLst>
                <a:ext uri="{FF2B5EF4-FFF2-40B4-BE49-F238E27FC236}">
                  <a16:creationId xmlns:a16="http://schemas.microsoft.com/office/drawing/2014/main" id="{51A39CCC-4730-4D27-9B35-2F70C3F61F9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7" name="直接连接符 186">
              <a:extLst>
                <a:ext uri="{FF2B5EF4-FFF2-40B4-BE49-F238E27FC236}">
                  <a16:creationId xmlns:a16="http://schemas.microsoft.com/office/drawing/2014/main" id="{50478740-6643-4F27-B4C8-E1A813FD7FFA}"/>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3" name="组合 182">
            <a:extLst>
              <a:ext uri="{FF2B5EF4-FFF2-40B4-BE49-F238E27FC236}">
                <a16:creationId xmlns:a16="http://schemas.microsoft.com/office/drawing/2014/main" id="{08983745-6AF9-4B07-9000-F11A67579AE2}"/>
              </a:ext>
            </a:extLst>
          </p:cNvPr>
          <p:cNvGrpSpPr/>
          <p:nvPr/>
        </p:nvGrpSpPr>
        <p:grpSpPr>
          <a:xfrm>
            <a:off x="10652974" y="5921429"/>
            <a:ext cx="290815" cy="202182"/>
            <a:chOff x="7551629" y="5063067"/>
            <a:chExt cx="424816" cy="299180"/>
          </a:xfrm>
        </p:grpSpPr>
        <p:sp>
          <p:nvSpPr>
            <p:cNvPr id="184" name="矩形 183">
              <a:extLst>
                <a:ext uri="{FF2B5EF4-FFF2-40B4-BE49-F238E27FC236}">
                  <a16:creationId xmlns:a16="http://schemas.microsoft.com/office/drawing/2014/main" id="{65C28A45-298C-49F4-9540-A04A61ECA362}"/>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5" name="直接连接符 184">
              <a:extLst>
                <a:ext uri="{FF2B5EF4-FFF2-40B4-BE49-F238E27FC236}">
                  <a16:creationId xmlns:a16="http://schemas.microsoft.com/office/drawing/2014/main" id="{64FE1FD5-BC4A-4359-B160-A4AB9DE9478C}"/>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9" name="组合 188">
            <a:extLst>
              <a:ext uri="{FF2B5EF4-FFF2-40B4-BE49-F238E27FC236}">
                <a16:creationId xmlns:a16="http://schemas.microsoft.com/office/drawing/2014/main" id="{36A6E782-59A4-4370-BDE1-8A4566285654}"/>
              </a:ext>
            </a:extLst>
          </p:cNvPr>
          <p:cNvGrpSpPr/>
          <p:nvPr/>
        </p:nvGrpSpPr>
        <p:grpSpPr>
          <a:xfrm>
            <a:off x="11028704" y="5920085"/>
            <a:ext cx="290815" cy="202182"/>
            <a:chOff x="7551629" y="5063067"/>
            <a:chExt cx="424816" cy="299180"/>
          </a:xfrm>
        </p:grpSpPr>
        <p:sp>
          <p:nvSpPr>
            <p:cNvPr id="193" name="矩形 192">
              <a:extLst>
                <a:ext uri="{FF2B5EF4-FFF2-40B4-BE49-F238E27FC236}">
                  <a16:creationId xmlns:a16="http://schemas.microsoft.com/office/drawing/2014/main" id="{7AC3FC86-0A5D-4ABD-91F8-2FB627E75A86}"/>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4" name="直接连接符 193">
              <a:extLst>
                <a:ext uri="{FF2B5EF4-FFF2-40B4-BE49-F238E27FC236}">
                  <a16:creationId xmlns:a16="http://schemas.microsoft.com/office/drawing/2014/main" id="{4C452C25-A489-4D6F-A8EB-17C2A979B52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90" name="组合 189">
            <a:extLst>
              <a:ext uri="{FF2B5EF4-FFF2-40B4-BE49-F238E27FC236}">
                <a16:creationId xmlns:a16="http://schemas.microsoft.com/office/drawing/2014/main" id="{AFBAAE2F-A580-41EE-9E1D-B35449B18E11}"/>
              </a:ext>
            </a:extLst>
          </p:cNvPr>
          <p:cNvGrpSpPr/>
          <p:nvPr/>
        </p:nvGrpSpPr>
        <p:grpSpPr>
          <a:xfrm>
            <a:off x="11394627" y="5920085"/>
            <a:ext cx="290815" cy="202182"/>
            <a:chOff x="7551629" y="5063067"/>
            <a:chExt cx="424816" cy="299180"/>
          </a:xfrm>
        </p:grpSpPr>
        <p:sp>
          <p:nvSpPr>
            <p:cNvPr id="191" name="矩形 190">
              <a:extLst>
                <a:ext uri="{FF2B5EF4-FFF2-40B4-BE49-F238E27FC236}">
                  <a16:creationId xmlns:a16="http://schemas.microsoft.com/office/drawing/2014/main" id="{74039BF7-EC8F-41B2-8611-2B0CB93438F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2" name="直接连接符 191">
              <a:extLst>
                <a:ext uri="{FF2B5EF4-FFF2-40B4-BE49-F238E27FC236}">
                  <a16:creationId xmlns:a16="http://schemas.microsoft.com/office/drawing/2014/main" id="{AD35C884-EC52-4C80-BCE4-11537A393490}"/>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97" name="直接连接符 196">
            <a:extLst>
              <a:ext uri="{FF2B5EF4-FFF2-40B4-BE49-F238E27FC236}">
                <a16:creationId xmlns:a16="http://schemas.microsoft.com/office/drawing/2014/main" id="{0642AB73-637E-4037-99DD-1834FBD40D45}"/>
              </a:ext>
            </a:extLst>
          </p:cNvPr>
          <p:cNvCxnSpPr>
            <a:cxnSpLocks/>
            <a:endCxn id="159" idx="0"/>
          </p:cNvCxnSpPr>
          <p:nvPr/>
        </p:nvCxnSpPr>
        <p:spPr>
          <a:xfrm flipH="1">
            <a:off x="8962596" y="5316219"/>
            <a:ext cx="204782" cy="603093"/>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3" name="直接连接符 212">
            <a:extLst>
              <a:ext uri="{FF2B5EF4-FFF2-40B4-BE49-F238E27FC236}">
                <a16:creationId xmlns:a16="http://schemas.microsoft.com/office/drawing/2014/main" id="{47EF76AE-C1AE-494C-8661-3A56F31C4E23}"/>
              </a:ext>
            </a:extLst>
          </p:cNvPr>
          <p:cNvCxnSpPr>
            <a:cxnSpLocks/>
            <a:endCxn id="165" idx="0"/>
          </p:cNvCxnSpPr>
          <p:nvPr/>
        </p:nvCxnSpPr>
        <p:spPr>
          <a:xfrm>
            <a:off x="9176346" y="5310883"/>
            <a:ext cx="152173" cy="608429"/>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6" name="直接连接符 215">
            <a:extLst>
              <a:ext uri="{FF2B5EF4-FFF2-40B4-BE49-F238E27FC236}">
                <a16:creationId xmlns:a16="http://schemas.microsoft.com/office/drawing/2014/main" id="{DDF3AEB9-DDFD-4060-B2C5-5A6E8701194A}"/>
              </a:ext>
            </a:extLst>
          </p:cNvPr>
          <p:cNvCxnSpPr>
            <a:cxnSpLocks/>
            <a:endCxn id="179" idx="0"/>
          </p:cNvCxnSpPr>
          <p:nvPr/>
        </p:nvCxnSpPr>
        <p:spPr>
          <a:xfrm flipH="1">
            <a:off x="9704249" y="5303414"/>
            <a:ext cx="183574" cy="614554"/>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9" name="直接连接符 218">
            <a:extLst>
              <a:ext uri="{FF2B5EF4-FFF2-40B4-BE49-F238E27FC236}">
                <a16:creationId xmlns:a16="http://schemas.microsoft.com/office/drawing/2014/main" id="{4F411DAC-BE97-4E8D-AA2A-D4503E44EE02}"/>
              </a:ext>
            </a:extLst>
          </p:cNvPr>
          <p:cNvCxnSpPr>
            <a:cxnSpLocks/>
            <a:endCxn id="177" idx="0"/>
          </p:cNvCxnSpPr>
          <p:nvPr/>
        </p:nvCxnSpPr>
        <p:spPr>
          <a:xfrm>
            <a:off x="9886598" y="5310883"/>
            <a:ext cx="183574" cy="60708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2" name="直接连接符 221">
            <a:extLst>
              <a:ext uri="{FF2B5EF4-FFF2-40B4-BE49-F238E27FC236}">
                <a16:creationId xmlns:a16="http://schemas.microsoft.com/office/drawing/2014/main" id="{DB54B304-B397-496A-B2AE-2B1D2C19B134}"/>
              </a:ext>
            </a:extLst>
          </p:cNvPr>
          <p:cNvCxnSpPr>
            <a:cxnSpLocks/>
            <a:endCxn id="186" idx="0"/>
          </p:cNvCxnSpPr>
          <p:nvPr/>
        </p:nvCxnSpPr>
        <p:spPr>
          <a:xfrm flipH="1">
            <a:off x="10432459" y="5303414"/>
            <a:ext cx="194552" cy="61801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5" name="直接连接符 224">
            <a:extLst>
              <a:ext uri="{FF2B5EF4-FFF2-40B4-BE49-F238E27FC236}">
                <a16:creationId xmlns:a16="http://schemas.microsoft.com/office/drawing/2014/main" id="{AFF77576-4712-46E0-A735-45A8F41626A5}"/>
              </a:ext>
            </a:extLst>
          </p:cNvPr>
          <p:cNvCxnSpPr>
            <a:cxnSpLocks/>
            <a:endCxn id="184" idx="0"/>
          </p:cNvCxnSpPr>
          <p:nvPr/>
        </p:nvCxnSpPr>
        <p:spPr>
          <a:xfrm>
            <a:off x="10627010" y="5310883"/>
            <a:ext cx="171372" cy="610546"/>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8" name="直接连接符 227">
            <a:extLst>
              <a:ext uri="{FF2B5EF4-FFF2-40B4-BE49-F238E27FC236}">
                <a16:creationId xmlns:a16="http://schemas.microsoft.com/office/drawing/2014/main" id="{5003E99A-0499-41DE-A990-DAAAE89CB295}"/>
              </a:ext>
            </a:extLst>
          </p:cNvPr>
          <p:cNvCxnSpPr>
            <a:cxnSpLocks/>
            <a:endCxn id="193" idx="0"/>
          </p:cNvCxnSpPr>
          <p:nvPr/>
        </p:nvCxnSpPr>
        <p:spPr>
          <a:xfrm flipH="1">
            <a:off x="11174112" y="5303414"/>
            <a:ext cx="172898"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1" name="直接连接符 230">
            <a:extLst>
              <a:ext uri="{FF2B5EF4-FFF2-40B4-BE49-F238E27FC236}">
                <a16:creationId xmlns:a16="http://schemas.microsoft.com/office/drawing/2014/main" id="{A7F11DC2-8B06-4F24-9A74-E2EF3DBF7B87}"/>
              </a:ext>
            </a:extLst>
          </p:cNvPr>
          <p:cNvCxnSpPr>
            <a:cxnSpLocks/>
            <a:endCxn id="191" idx="0"/>
          </p:cNvCxnSpPr>
          <p:nvPr/>
        </p:nvCxnSpPr>
        <p:spPr>
          <a:xfrm>
            <a:off x="11345055" y="5303414"/>
            <a:ext cx="194980"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5" name="直接箭头连接符 234">
            <a:extLst>
              <a:ext uri="{FF2B5EF4-FFF2-40B4-BE49-F238E27FC236}">
                <a16:creationId xmlns:a16="http://schemas.microsoft.com/office/drawing/2014/main" id="{E89AAC3D-93D6-45C4-99D2-92687E7C644F}"/>
              </a:ext>
            </a:extLst>
          </p:cNvPr>
          <p:cNvCxnSpPr/>
          <p:nvPr/>
        </p:nvCxnSpPr>
        <p:spPr>
          <a:xfrm flipV="1">
            <a:off x="8903215" y="5389604"/>
            <a:ext cx="161772" cy="46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C063CAA5-5167-4F90-8EBA-85DDF7AFE9EB}"/>
              </a:ext>
            </a:extLst>
          </p:cNvPr>
          <p:cNvCxnSpPr>
            <a:cxnSpLocks/>
          </p:cNvCxnSpPr>
          <p:nvPr/>
        </p:nvCxnSpPr>
        <p:spPr>
          <a:xfrm flipV="1">
            <a:off x="9168867" y="4336226"/>
            <a:ext cx="568414" cy="49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a:extLst>
              <a:ext uri="{FF2B5EF4-FFF2-40B4-BE49-F238E27FC236}">
                <a16:creationId xmlns:a16="http://schemas.microsoft.com/office/drawing/2014/main" id="{3FD86B4B-A252-4492-A89A-9C47812F09D8}"/>
              </a:ext>
            </a:extLst>
          </p:cNvPr>
          <p:cNvCxnSpPr>
            <a:cxnSpLocks/>
          </p:cNvCxnSpPr>
          <p:nvPr/>
        </p:nvCxnSpPr>
        <p:spPr>
          <a:xfrm flipH="1" flipV="1">
            <a:off x="9151194" y="5404351"/>
            <a:ext cx="101760" cy="45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a:extLst>
              <a:ext uri="{FF2B5EF4-FFF2-40B4-BE49-F238E27FC236}">
                <a16:creationId xmlns:a16="http://schemas.microsoft.com/office/drawing/2014/main" id="{044D707F-8E1C-44C4-8A2C-56E146D67716}"/>
              </a:ext>
            </a:extLst>
          </p:cNvPr>
          <p:cNvCxnSpPr>
            <a:cxnSpLocks/>
          </p:cNvCxnSpPr>
          <p:nvPr/>
        </p:nvCxnSpPr>
        <p:spPr>
          <a:xfrm flipV="1">
            <a:off x="9841564" y="4379378"/>
            <a:ext cx="0" cy="483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a:extLst>
              <a:ext uri="{FF2B5EF4-FFF2-40B4-BE49-F238E27FC236}">
                <a16:creationId xmlns:a16="http://schemas.microsoft.com/office/drawing/2014/main" id="{14D8B39C-28C8-4C21-86E2-D18097B9EC57}"/>
              </a:ext>
            </a:extLst>
          </p:cNvPr>
          <p:cNvCxnSpPr>
            <a:cxnSpLocks/>
          </p:cNvCxnSpPr>
          <p:nvPr/>
        </p:nvCxnSpPr>
        <p:spPr>
          <a:xfrm flipV="1">
            <a:off x="9668332" y="5350545"/>
            <a:ext cx="146622" cy="47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E5B8A0DB-628A-4F95-A12A-B36FEEEFA435}"/>
              </a:ext>
            </a:extLst>
          </p:cNvPr>
          <p:cNvCxnSpPr>
            <a:cxnSpLocks/>
          </p:cNvCxnSpPr>
          <p:nvPr/>
        </p:nvCxnSpPr>
        <p:spPr>
          <a:xfrm flipH="1" flipV="1">
            <a:off x="10043700" y="4405945"/>
            <a:ext cx="1078094" cy="47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517EACCE-4964-452D-A41E-DEF168330C77}"/>
              </a:ext>
            </a:extLst>
          </p:cNvPr>
          <p:cNvCxnSpPr>
            <a:cxnSpLocks/>
          </p:cNvCxnSpPr>
          <p:nvPr/>
        </p:nvCxnSpPr>
        <p:spPr>
          <a:xfrm flipV="1">
            <a:off x="11139656" y="5350367"/>
            <a:ext cx="150238" cy="53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a:extLst>
              <a:ext uri="{FF2B5EF4-FFF2-40B4-BE49-F238E27FC236}">
                <a16:creationId xmlns:a16="http://schemas.microsoft.com/office/drawing/2014/main" id="{C280F136-5B11-4C88-A3F6-40101FB5B0DD}"/>
              </a:ext>
            </a:extLst>
          </p:cNvPr>
          <p:cNvCxnSpPr>
            <a:cxnSpLocks/>
          </p:cNvCxnSpPr>
          <p:nvPr/>
        </p:nvCxnSpPr>
        <p:spPr>
          <a:xfrm flipH="1" flipV="1">
            <a:off x="11420309" y="5350367"/>
            <a:ext cx="174887" cy="50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任意多边形: 形状 133">
            <a:extLst>
              <a:ext uri="{FF2B5EF4-FFF2-40B4-BE49-F238E27FC236}">
                <a16:creationId xmlns:a16="http://schemas.microsoft.com/office/drawing/2014/main" id="{60D798E3-3714-40C0-817C-63E82EC7175E}"/>
              </a:ext>
            </a:extLst>
          </p:cNvPr>
          <p:cNvSpPr/>
          <p:nvPr/>
        </p:nvSpPr>
        <p:spPr>
          <a:xfrm rot="7056198">
            <a:off x="8031131" y="4608483"/>
            <a:ext cx="1852111" cy="658025"/>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58F6F4-53EC-41E0-873E-8965529E192A}"/>
              </a:ext>
            </a:extLst>
          </p:cNvPr>
          <p:cNvSpPr/>
          <p:nvPr/>
        </p:nvSpPr>
        <p:spPr>
          <a:xfrm>
            <a:off x="568756" y="2225788"/>
            <a:ext cx="10634330" cy="2129044"/>
          </a:xfrm>
          <a:prstGeom prst="rect">
            <a:avLst/>
          </a:prstGeom>
        </p:spPr>
        <p:txBody>
          <a:bodyPr wrap="square">
            <a:spAutoFit/>
          </a:bodyPr>
          <a:lstStyle/>
          <a:p>
            <a:pPr lvl="0">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Current in-network computing method:</a:t>
            </a:r>
          </a:p>
          <a:p>
            <a:pPr marL="285750" lvl="0" indent="-285750">
              <a:lnSpc>
                <a:spcPct val="150000"/>
              </a:lnSpc>
              <a:buFont typeface="Arial" panose="020B0604020202020204" pitchFamily="34" charset="0"/>
              <a:buChar char="•"/>
              <a:defRPr/>
            </a:pP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that need to perform a communication operation send request to switches or controller; </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Switches or controller build an aggregation tree based on the request(s) and allocate resources;</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or controller notify the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to send data;</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INC switches aggregate data from child nodes and send to parent node.</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distribute the aggregated result to all relevant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43437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75913" y="187846"/>
            <a:ext cx="11374264" cy="858194"/>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4</a:t>
            </a:r>
            <a:r>
              <a:rPr lang="zh-CN" altLang="en-US"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ea typeface="等线" panose="02010600030101010101" pitchFamily="2" charset="-122"/>
              </a:rPr>
              <a:t>Service Awareness for Routing method differentiation</a:t>
            </a:r>
            <a:endParaRPr lang="zh-CN" altLang="en-US" sz="2800" b="1" dirty="0">
              <a:latin typeface="等线" panose="02010600030101010101" pitchFamily="2" charset="-122"/>
              <a:ea typeface="等线" panose="02010600030101010101" pitchFamily="2" charset="-122"/>
            </a:endParaRPr>
          </a:p>
        </p:txBody>
      </p:sp>
      <p:sp>
        <p:nvSpPr>
          <p:cNvPr id="5" name="矩形 4">
            <a:extLst>
              <a:ext uri="{FF2B5EF4-FFF2-40B4-BE49-F238E27FC236}">
                <a16:creationId xmlns:a16="http://schemas.microsoft.com/office/drawing/2014/main" id="{FCA15EB5-FE1B-4421-9CC8-877C29815193}"/>
              </a:ext>
            </a:extLst>
          </p:cNvPr>
          <p:cNvSpPr/>
          <p:nvPr/>
        </p:nvSpPr>
        <p:spPr>
          <a:xfrm>
            <a:off x="410270" y="1151746"/>
            <a:ext cx="11420271" cy="1436547"/>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 network could use multiple strategies to send a flow. For example, the network could use packet spraying to achieve better load balance at the cost of reordering; Or the network could send all packets of a flow on the same path to preserve packet order. For different types of flows, the optimal strategy may be different. However, network clusters usually could only employ one routing strategy at a time, as the strategy need to be configured on each device.</a:t>
            </a:r>
          </a:p>
        </p:txBody>
      </p:sp>
      <p:sp>
        <p:nvSpPr>
          <p:cNvPr id="6" name="圆角矩形 40">
            <a:extLst>
              <a:ext uri="{FF2B5EF4-FFF2-40B4-BE49-F238E27FC236}">
                <a16:creationId xmlns:a16="http://schemas.microsoft.com/office/drawing/2014/main" id="{A0B1FC57-F960-464F-AB52-3AFC853CD3E7}"/>
              </a:ext>
            </a:extLst>
          </p:cNvPr>
          <p:cNvSpPr/>
          <p:nvPr/>
        </p:nvSpPr>
        <p:spPr bwMode="auto">
          <a:xfrm>
            <a:off x="7706026" y="3576703"/>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99BFF0C-97C0-43B5-9856-D09882D8E1B7}"/>
              </a:ext>
            </a:extLst>
          </p:cNvPr>
          <p:cNvSpPr/>
          <p:nvPr/>
        </p:nvSpPr>
        <p:spPr bwMode="auto">
          <a:xfrm>
            <a:off x="10993884" y="3081866"/>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4998325-2A87-43EF-8A7A-C4498A2C0BD5}"/>
              </a:ext>
            </a:extLst>
          </p:cNvPr>
          <p:cNvSpPr/>
          <p:nvPr/>
        </p:nvSpPr>
        <p:spPr bwMode="auto">
          <a:xfrm>
            <a:off x="5936290" y="3067832"/>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 name="文本框 40">
            <a:extLst>
              <a:ext uri="{FF2B5EF4-FFF2-40B4-BE49-F238E27FC236}">
                <a16:creationId xmlns:a16="http://schemas.microsoft.com/office/drawing/2014/main" id="{542164C8-1605-4E48-B61B-15B2F376A8F1}"/>
              </a:ext>
            </a:extLst>
          </p:cNvPr>
          <p:cNvSpPr txBox="1"/>
          <p:nvPr/>
        </p:nvSpPr>
        <p:spPr>
          <a:xfrm>
            <a:off x="6032707" y="308166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文本框 41">
            <a:extLst>
              <a:ext uri="{FF2B5EF4-FFF2-40B4-BE49-F238E27FC236}">
                <a16:creationId xmlns:a16="http://schemas.microsoft.com/office/drawing/2014/main" id="{351BABBC-B189-43BB-A0D2-60CF8DFF6B25}"/>
              </a:ext>
            </a:extLst>
          </p:cNvPr>
          <p:cNvSpPr txBox="1"/>
          <p:nvPr/>
        </p:nvSpPr>
        <p:spPr>
          <a:xfrm>
            <a:off x="11030936" y="3067832"/>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CF007A2E-8F6B-439B-9886-5133BE071F62}"/>
              </a:ext>
            </a:extLst>
          </p:cNvPr>
          <p:cNvSpPr/>
          <p:nvPr/>
        </p:nvSpPr>
        <p:spPr bwMode="auto">
          <a:xfrm>
            <a:off x="6263010" y="3495868"/>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圆角矩形 81">
            <a:extLst>
              <a:ext uri="{FF2B5EF4-FFF2-40B4-BE49-F238E27FC236}">
                <a16:creationId xmlns:a16="http://schemas.microsoft.com/office/drawing/2014/main" id="{BF2361E5-988F-4683-8758-AFABCDC3A358}"/>
              </a:ext>
            </a:extLst>
          </p:cNvPr>
          <p:cNvSpPr/>
          <p:nvPr/>
        </p:nvSpPr>
        <p:spPr bwMode="auto">
          <a:xfrm>
            <a:off x="8831393" y="3578079"/>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圆角矩形 82">
            <a:extLst>
              <a:ext uri="{FF2B5EF4-FFF2-40B4-BE49-F238E27FC236}">
                <a16:creationId xmlns:a16="http://schemas.microsoft.com/office/drawing/2014/main" id="{51C175E2-F47F-45D6-B626-2C3C5A1DD1C6}"/>
              </a:ext>
            </a:extLst>
          </p:cNvPr>
          <p:cNvSpPr/>
          <p:nvPr/>
        </p:nvSpPr>
        <p:spPr bwMode="auto">
          <a:xfrm>
            <a:off x="8821376" y="398754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s2</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任意多边形 54">
            <a:extLst>
              <a:ext uri="{FF2B5EF4-FFF2-40B4-BE49-F238E27FC236}">
                <a16:creationId xmlns:a16="http://schemas.microsoft.com/office/drawing/2014/main" id="{E030F887-E94C-4B73-BED8-8578C5886691}"/>
              </a:ext>
            </a:extLst>
          </p:cNvPr>
          <p:cNvSpPr/>
          <p:nvPr/>
        </p:nvSpPr>
        <p:spPr bwMode="auto">
          <a:xfrm>
            <a:off x="6883820" y="4909253"/>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A877B012-4FE4-408C-9785-5AA58714E7A0}"/>
              </a:ext>
            </a:extLst>
          </p:cNvPr>
          <p:cNvCxnSpPr>
            <a:cxnSpLocks/>
            <a:stCxn id="12" idx="6"/>
            <a:endCxn id="6" idx="1"/>
          </p:cNvCxnSpPr>
          <p:nvPr/>
        </p:nvCxnSpPr>
        <p:spPr>
          <a:xfrm>
            <a:off x="6721743" y="3743415"/>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EDA8301-6D9A-4538-98BE-C387478F8A3E}"/>
              </a:ext>
            </a:extLst>
          </p:cNvPr>
          <p:cNvCxnSpPr>
            <a:cxnSpLocks/>
            <a:stCxn id="6" idx="3"/>
            <a:endCxn id="14" idx="1"/>
          </p:cNvCxnSpPr>
          <p:nvPr/>
        </p:nvCxnSpPr>
        <p:spPr>
          <a:xfrm>
            <a:off x="8292668" y="3752148"/>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F634ADF-C5A9-4E07-AF89-2443C798C107}"/>
              </a:ext>
            </a:extLst>
          </p:cNvPr>
          <p:cNvCxnSpPr>
            <a:cxnSpLocks/>
            <a:stCxn id="6" idx="3"/>
            <a:endCxn id="15" idx="1"/>
          </p:cNvCxnSpPr>
          <p:nvPr/>
        </p:nvCxnSpPr>
        <p:spPr>
          <a:xfrm>
            <a:off x="8292668" y="3752148"/>
            <a:ext cx="528708" cy="41223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82">
            <a:extLst>
              <a:ext uri="{FF2B5EF4-FFF2-40B4-BE49-F238E27FC236}">
                <a16:creationId xmlns:a16="http://schemas.microsoft.com/office/drawing/2014/main" id="{5F434F2B-15D5-4FDA-89EA-A79E871CD17D}"/>
              </a:ext>
            </a:extLst>
          </p:cNvPr>
          <p:cNvSpPr/>
          <p:nvPr/>
        </p:nvSpPr>
        <p:spPr bwMode="auto">
          <a:xfrm>
            <a:off x="8826772" y="439102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s3</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圆角矩形 82">
            <a:extLst>
              <a:ext uri="{FF2B5EF4-FFF2-40B4-BE49-F238E27FC236}">
                <a16:creationId xmlns:a16="http://schemas.microsoft.com/office/drawing/2014/main" id="{124A3314-8C02-475E-A04F-A37F1CD0206C}"/>
              </a:ext>
            </a:extLst>
          </p:cNvPr>
          <p:cNvSpPr/>
          <p:nvPr/>
        </p:nvSpPr>
        <p:spPr bwMode="auto">
          <a:xfrm>
            <a:off x="8830796" y="480771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s4</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D609FFC3-C71A-4CF9-8D54-A72ABA96ED4F}"/>
              </a:ext>
            </a:extLst>
          </p:cNvPr>
          <p:cNvCxnSpPr>
            <a:cxnSpLocks/>
            <a:stCxn id="6" idx="3"/>
            <a:endCxn id="20" idx="1"/>
          </p:cNvCxnSpPr>
          <p:nvPr/>
        </p:nvCxnSpPr>
        <p:spPr>
          <a:xfrm>
            <a:off x="8292668" y="3752148"/>
            <a:ext cx="534104" cy="8157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D387BA6-0F61-4FF8-A34E-9D69E2BF350E}"/>
              </a:ext>
            </a:extLst>
          </p:cNvPr>
          <p:cNvCxnSpPr>
            <a:cxnSpLocks/>
            <a:stCxn id="6" idx="3"/>
            <a:endCxn id="21" idx="1"/>
          </p:cNvCxnSpPr>
          <p:nvPr/>
        </p:nvCxnSpPr>
        <p:spPr>
          <a:xfrm>
            <a:off x="8292668" y="3752148"/>
            <a:ext cx="538128" cy="12324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40">
            <a:extLst>
              <a:ext uri="{FF2B5EF4-FFF2-40B4-BE49-F238E27FC236}">
                <a16:creationId xmlns:a16="http://schemas.microsoft.com/office/drawing/2014/main" id="{92DBC886-809B-4F51-9591-C3F82F2F3A30}"/>
              </a:ext>
            </a:extLst>
          </p:cNvPr>
          <p:cNvSpPr/>
          <p:nvPr/>
        </p:nvSpPr>
        <p:spPr bwMode="auto">
          <a:xfrm>
            <a:off x="9887225" y="3578078"/>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35192ABE-D68A-439B-8EA5-E62935833A9C}"/>
              </a:ext>
            </a:extLst>
          </p:cNvPr>
          <p:cNvCxnSpPr>
            <a:cxnSpLocks/>
            <a:endCxn id="33" idx="2"/>
          </p:cNvCxnSpPr>
          <p:nvPr/>
        </p:nvCxnSpPr>
        <p:spPr>
          <a:xfrm>
            <a:off x="10457525" y="3732917"/>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40">
            <a:extLst>
              <a:ext uri="{FF2B5EF4-FFF2-40B4-BE49-F238E27FC236}">
                <a16:creationId xmlns:a16="http://schemas.microsoft.com/office/drawing/2014/main" id="{1CC148A7-FF54-46A3-8EC7-D482D32A2F96}"/>
              </a:ext>
            </a:extLst>
          </p:cNvPr>
          <p:cNvSpPr txBox="1"/>
          <p:nvPr/>
        </p:nvSpPr>
        <p:spPr>
          <a:xfrm>
            <a:off x="7755252" y="332473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文本框 40">
            <a:extLst>
              <a:ext uri="{FF2B5EF4-FFF2-40B4-BE49-F238E27FC236}">
                <a16:creationId xmlns:a16="http://schemas.microsoft.com/office/drawing/2014/main" id="{E6CF38D8-F1F7-44D0-A38C-A2DEDD8A09BB}"/>
              </a:ext>
            </a:extLst>
          </p:cNvPr>
          <p:cNvSpPr txBox="1"/>
          <p:nvPr/>
        </p:nvSpPr>
        <p:spPr>
          <a:xfrm>
            <a:off x="8773987" y="3299045"/>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文本框 40">
            <a:extLst>
              <a:ext uri="{FF2B5EF4-FFF2-40B4-BE49-F238E27FC236}">
                <a16:creationId xmlns:a16="http://schemas.microsoft.com/office/drawing/2014/main" id="{7BEE4E34-6B61-401D-94CA-D7E3BD364D77}"/>
              </a:ext>
            </a:extLst>
          </p:cNvPr>
          <p:cNvSpPr txBox="1"/>
          <p:nvPr/>
        </p:nvSpPr>
        <p:spPr>
          <a:xfrm>
            <a:off x="9923513" y="331113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9796A827-E26B-409B-9D55-525CDF26B7C1}"/>
              </a:ext>
            </a:extLst>
          </p:cNvPr>
          <p:cNvSpPr/>
          <p:nvPr/>
        </p:nvSpPr>
        <p:spPr bwMode="auto">
          <a:xfrm>
            <a:off x="11143789" y="3486593"/>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799E23F2-DB66-4506-BFF5-7314299E1FAD}"/>
              </a:ext>
            </a:extLst>
          </p:cNvPr>
          <p:cNvSpPr txBox="1"/>
          <p:nvPr/>
        </p:nvSpPr>
        <p:spPr>
          <a:xfrm>
            <a:off x="5936290" y="2759280"/>
            <a:ext cx="81726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a:t>
            </a:r>
          </a:p>
        </p:txBody>
      </p:sp>
      <p:sp>
        <p:nvSpPr>
          <p:cNvPr id="72" name="文本框 71">
            <a:extLst>
              <a:ext uri="{FF2B5EF4-FFF2-40B4-BE49-F238E27FC236}">
                <a16:creationId xmlns:a16="http://schemas.microsoft.com/office/drawing/2014/main" id="{0B412D6A-C835-4F51-8333-2AE713718FA0}"/>
              </a:ext>
            </a:extLst>
          </p:cNvPr>
          <p:cNvSpPr txBox="1"/>
          <p:nvPr/>
        </p:nvSpPr>
        <p:spPr>
          <a:xfrm>
            <a:off x="8808679" y="2768308"/>
            <a:ext cx="95629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a:t>
            </a:r>
            <a:r>
              <a:rPr kumimoji="0" lang="en-US" altLang="zh-CN"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Route</a:t>
            </a:r>
            <a:endPar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CCC0DF4A-45CB-4F9B-A027-58A2281778A9}"/>
              </a:ext>
            </a:extLst>
          </p:cNvPr>
          <p:cNvSpPr txBox="1"/>
          <p:nvPr/>
        </p:nvSpPr>
        <p:spPr>
          <a:xfrm>
            <a:off x="7272423" y="2887680"/>
            <a:ext cx="127624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85" name="矩形 84">
            <a:extLst>
              <a:ext uri="{FF2B5EF4-FFF2-40B4-BE49-F238E27FC236}">
                <a16:creationId xmlns:a16="http://schemas.microsoft.com/office/drawing/2014/main" id="{63F22AC3-D0DC-4145-9175-B1DEC21A0659}"/>
              </a:ext>
            </a:extLst>
          </p:cNvPr>
          <p:cNvSpPr/>
          <p:nvPr/>
        </p:nvSpPr>
        <p:spPr>
          <a:xfrm>
            <a:off x="369997" y="3877135"/>
            <a:ext cx="5300518" cy="282718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Procedure</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Sender or TOR senses the characteristics of a flow and decide the best routing strategy.</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Routing strategy info is carried in data packets throughout the network path.</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Network devices then route packets based on the routing strategy information, allowing the network to employ different strategies for different types of flows. </a:t>
            </a:r>
          </a:p>
        </p:txBody>
      </p:sp>
      <p:cxnSp>
        <p:nvCxnSpPr>
          <p:cNvPr id="107" name="直接箭头连接符 106">
            <a:extLst>
              <a:ext uri="{FF2B5EF4-FFF2-40B4-BE49-F238E27FC236}">
                <a16:creationId xmlns:a16="http://schemas.microsoft.com/office/drawing/2014/main" id="{DE95400A-63D1-4689-AC63-CCA0A82B0882}"/>
              </a:ext>
            </a:extLst>
          </p:cNvPr>
          <p:cNvCxnSpPr>
            <a:cxnSpLocks/>
            <a:stCxn id="14" idx="3"/>
            <a:endCxn id="24" idx="1"/>
          </p:cNvCxnSpPr>
          <p:nvPr/>
        </p:nvCxnSpPr>
        <p:spPr>
          <a:xfrm>
            <a:off x="9418035" y="3754919"/>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77D54A6E-A387-4DD9-AF3E-475626B07E2E}"/>
              </a:ext>
            </a:extLst>
          </p:cNvPr>
          <p:cNvCxnSpPr>
            <a:cxnSpLocks/>
            <a:stCxn id="15" idx="3"/>
            <a:endCxn id="24" idx="1"/>
          </p:cNvCxnSpPr>
          <p:nvPr/>
        </p:nvCxnSpPr>
        <p:spPr>
          <a:xfrm flipV="1">
            <a:off x="9408018" y="3754919"/>
            <a:ext cx="479207" cy="4094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86407D4D-064B-450E-B03F-15E5931E9217}"/>
              </a:ext>
            </a:extLst>
          </p:cNvPr>
          <p:cNvCxnSpPr>
            <a:cxnSpLocks/>
            <a:stCxn id="20" idx="3"/>
            <a:endCxn id="24" idx="1"/>
          </p:cNvCxnSpPr>
          <p:nvPr/>
        </p:nvCxnSpPr>
        <p:spPr>
          <a:xfrm flipV="1">
            <a:off x="9413414" y="3754919"/>
            <a:ext cx="473811" cy="812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BAE9571-6825-4E22-AB95-B5AC900F5399}"/>
              </a:ext>
            </a:extLst>
          </p:cNvPr>
          <p:cNvCxnSpPr>
            <a:cxnSpLocks/>
            <a:stCxn id="21" idx="3"/>
            <a:endCxn id="24" idx="1"/>
          </p:cNvCxnSpPr>
          <p:nvPr/>
        </p:nvCxnSpPr>
        <p:spPr>
          <a:xfrm flipV="1">
            <a:off x="9417438" y="3754919"/>
            <a:ext cx="469787" cy="12296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9381FFDC-B190-4B7F-A532-C4812646749A}"/>
              </a:ext>
            </a:extLst>
          </p:cNvPr>
          <p:cNvGrpSpPr/>
          <p:nvPr/>
        </p:nvGrpSpPr>
        <p:grpSpPr>
          <a:xfrm>
            <a:off x="6976118" y="3867231"/>
            <a:ext cx="811072" cy="218484"/>
            <a:chOff x="7275525" y="2685602"/>
            <a:chExt cx="811072" cy="218484"/>
          </a:xfrm>
        </p:grpSpPr>
        <p:sp>
          <p:nvSpPr>
            <p:cNvPr id="76" name="矩形 75">
              <a:extLst>
                <a:ext uri="{FF2B5EF4-FFF2-40B4-BE49-F238E27FC236}">
                  <a16:creationId xmlns:a16="http://schemas.microsoft.com/office/drawing/2014/main" id="{4D93403A-4C95-4B43-8975-C0EC4129880D}"/>
                </a:ext>
              </a:extLst>
            </p:cNvPr>
            <p:cNvSpPr/>
            <p:nvPr/>
          </p:nvSpPr>
          <p:spPr>
            <a:xfrm>
              <a:off x="7615701" y="2685602"/>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77" name="矩形 76">
              <a:extLst>
                <a:ext uri="{FF2B5EF4-FFF2-40B4-BE49-F238E27FC236}">
                  <a16:creationId xmlns:a16="http://schemas.microsoft.com/office/drawing/2014/main" id="{7B9B4F18-5C03-42E8-BD92-5EC1D4A6F823}"/>
                </a:ext>
              </a:extLst>
            </p:cNvPr>
            <p:cNvSpPr/>
            <p:nvPr/>
          </p:nvSpPr>
          <p:spPr>
            <a:xfrm>
              <a:off x="7275525" y="2685602"/>
              <a:ext cx="345745"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spray</a:t>
              </a:r>
            </a:p>
          </p:txBody>
        </p:sp>
      </p:grpSp>
      <p:cxnSp>
        <p:nvCxnSpPr>
          <p:cNvPr id="80" name="直接箭头连接符 79">
            <a:extLst>
              <a:ext uri="{FF2B5EF4-FFF2-40B4-BE49-F238E27FC236}">
                <a16:creationId xmlns:a16="http://schemas.microsoft.com/office/drawing/2014/main" id="{32A9EA31-6EFE-4DE7-BE72-FB3E49B02C8E}"/>
              </a:ext>
            </a:extLst>
          </p:cNvPr>
          <p:cNvCxnSpPr>
            <a:cxnSpLocks/>
            <a:stCxn id="72" idx="2"/>
            <a:endCxn id="6" idx="0"/>
          </p:cNvCxnSpPr>
          <p:nvPr/>
        </p:nvCxnSpPr>
        <p:spPr>
          <a:xfrm flipH="1">
            <a:off x="7999347" y="3029918"/>
            <a:ext cx="1287479" cy="546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A86E223E-22BD-410B-B5AB-BF12763F3DC6}"/>
              </a:ext>
            </a:extLst>
          </p:cNvPr>
          <p:cNvCxnSpPr>
            <a:cxnSpLocks/>
            <a:stCxn id="72" idx="2"/>
            <a:endCxn id="14" idx="0"/>
          </p:cNvCxnSpPr>
          <p:nvPr/>
        </p:nvCxnSpPr>
        <p:spPr>
          <a:xfrm flipH="1">
            <a:off x="9124714" y="3029918"/>
            <a:ext cx="162112" cy="54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DF64526D-34F5-4F1A-A090-F2F5942FEE74}"/>
              </a:ext>
            </a:extLst>
          </p:cNvPr>
          <p:cNvCxnSpPr>
            <a:cxnSpLocks/>
            <a:stCxn id="72" idx="2"/>
            <a:endCxn id="24" idx="0"/>
          </p:cNvCxnSpPr>
          <p:nvPr/>
        </p:nvCxnSpPr>
        <p:spPr>
          <a:xfrm>
            <a:off x="9286826" y="3029918"/>
            <a:ext cx="893720" cy="54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圆角矩形 40">
            <a:extLst>
              <a:ext uri="{FF2B5EF4-FFF2-40B4-BE49-F238E27FC236}">
                <a16:creationId xmlns:a16="http://schemas.microsoft.com/office/drawing/2014/main" id="{904AEC7B-625D-4D6A-8670-975BFD7E6492}"/>
              </a:ext>
            </a:extLst>
          </p:cNvPr>
          <p:cNvSpPr/>
          <p:nvPr/>
        </p:nvSpPr>
        <p:spPr bwMode="auto">
          <a:xfrm>
            <a:off x="7706026" y="5771025"/>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7B2AE661-A470-4338-8065-99F75CDF1E5A}"/>
              </a:ext>
            </a:extLst>
          </p:cNvPr>
          <p:cNvSpPr/>
          <p:nvPr/>
        </p:nvSpPr>
        <p:spPr bwMode="auto">
          <a:xfrm>
            <a:off x="10993884" y="5276188"/>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E907F6BA-E3E9-49FF-B797-9AAB18306C89}"/>
              </a:ext>
            </a:extLst>
          </p:cNvPr>
          <p:cNvSpPr/>
          <p:nvPr/>
        </p:nvSpPr>
        <p:spPr bwMode="auto">
          <a:xfrm>
            <a:off x="5936290" y="5262154"/>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文本框 40">
            <a:extLst>
              <a:ext uri="{FF2B5EF4-FFF2-40B4-BE49-F238E27FC236}">
                <a16:creationId xmlns:a16="http://schemas.microsoft.com/office/drawing/2014/main" id="{67948A39-BCD6-4210-A4DF-F1491050A911}"/>
              </a:ext>
            </a:extLst>
          </p:cNvPr>
          <p:cNvSpPr txBox="1"/>
          <p:nvPr/>
        </p:nvSpPr>
        <p:spPr>
          <a:xfrm>
            <a:off x="6032707" y="5275990"/>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文本框 41">
            <a:extLst>
              <a:ext uri="{FF2B5EF4-FFF2-40B4-BE49-F238E27FC236}">
                <a16:creationId xmlns:a16="http://schemas.microsoft.com/office/drawing/2014/main" id="{BA6BBD2C-D03B-44F7-BA57-D5C63CABB0C2}"/>
              </a:ext>
            </a:extLst>
          </p:cNvPr>
          <p:cNvSpPr txBox="1"/>
          <p:nvPr/>
        </p:nvSpPr>
        <p:spPr>
          <a:xfrm>
            <a:off x="11030936" y="5262154"/>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椭圆 92">
            <a:extLst>
              <a:ext uri="{FF2B5EF4-FFF2-40B4-BE49-F238E27FC236}">
                <a16:creationId xmlns:a16="http://schemas.microsoft.com/office/drawing/2014/main" id="{6D8D4ACC-57B6-42F1-A48C-50346DD4FD40}"/>
              </a:ext>
            </a:extLst>
          </p:cNvPr>
          <p:cNvSpPr/>
          <p:nvPr/>
        </p:nvSpPr>
        <p:spPr bwMode="auto">
          <a:xfrm>
            <a:off x="6263010" y="5690190"/>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4" name="圆角矩形 81">
            <a:extLst>
              <a:ext uri="{FF2B5EF4-FFF2-40B4-BE49-F238E27FC236}">
                <a16:creationId xmlns:a16="http://schemas.microsoft.com/office/drawing/2014/main" id="{2A54F255-0309-4B23-BB1A-4501AC872EFB}"/>
              </a:ext>
            </a:extLst>
          </p:cNvPr>
          <p:cNvSpPr/>
          <p:nvPr/>
        </p:nvSpPr>
        <p:spPr bwMode="auto">
          <a:xfrm>
            <a:off x="8831393" y="577240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任意多边形 54">
            <a:extLst>
              <a:ext uri="{FF2B5EF4-FFF2-40B4-BE49-F238E27FC236}">
                <a16:creationId xmlns:a16="http://schemas.microsoft.com/office/drawing/2014/main" id="{41994798-3F0D-410C-AA5A-9202B3318FDD}"/>
              </a:ext>
            </a:extLst>
          </p:cNvPr>
          <p:cNvSpPr/>
          <p:nvPr/>
        </p:nvSpPr>
        <p:spPr bwMode="auto">
          <a:xfrm>
            <a:off x="6867478" y="6996028"/>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97" name="直接箭头连接符 96">
            <a:extLst>
              <a:ext uri="{FF2B5EF4-FFF2-40B4-BE49-F238E27FC236}">
                <a16:creationId xmlns:a16="http://schemas.microsoft.com/office/drawing/2014/main" id="{DF802CDF-6913-4EFB-B5A4-983A3E2A73EF}"/>
              </a:ext>
            </a:extLst>
          </p:cNvPr>
          <p:cNvCxnSpPr>
            <a:cxnSpLocks/>
            <a:stCxn id="93" idx="6"/>
            <a:endCxn id="88" idx="1"/>
          </p:cNvCxnSpPr>
          <p:nvPr/>
        </p:nvCxnSpPr>
        <p:spPr>
          <a:xfrm>
            <a:off x="6721743" y="5937737"/>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42CA2F64-29BA-46E8-B0FF-4FE606517485}"/>
              </a:ext>
            </a:extLst>
          </p:cNvPr>
          <p:cNvCxnSpPr>
            <a:cxnSpLocks/>
            <a:stCxn id="88" idx="3"/>
            <a:endCxn id="94" idx="1"/>
          </p:cNvCxnSpPr>
          <p:nvPr/>
        </p:nvCxnSpPr>
        <p:spPr>
          <a:xfrm>
            <a:off x="8292668" y="5946470"/>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4" name="圆角矩形 40">
            <a:extLst>
              <a:ext uri="{FF2B5EF4-FFF2-40B4-BE49-F238E27FC236}">
                <a16:creationId xmlns:a16="http://schemas.microsoft.com/office/drawing/2014/main" id="{AF00ACBE-A68C-4C0A-B1E1-F0749DB50A9B}"/>
              </a:ext>
            </a:extLst>
          </p:cNvPr>
          <p:cNvSpPr/>
          <p:nvPr/>
        </p:nvSpPr>
        <p:spPr bwMode="auto">
          <a:xfrm>
            <a:off x="9887225" y="5772400"/>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5" name="直接箭头连接符 104">
            <a:extLst>
              <a:ext uri="{FF2B5EF4-FFF2-40B4-BE49-F238E27FC236}">
                <a16:creationId xmlns:a16="http://schemas.microsoft.com/office/drawing/2014/main" id="{B3ACC361-8452-48C6-A58D-DB6B1A7DE8F4}"/>
              </a:ext>
            </a:extLst>
          </p:cNvPr>
          <p:cNvCxnSpPr>
            <a:cxnSpLocks/>
            <a:endCxn id="111" idx="2"/>
          </p:cNvCxnSpPr>
          <p:nvPr/>
        </p:nvCxnSpPr>
        <p:spPr>
          <a:xfrm>
            <a:off x="10457525" y="5927239"/>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6" name="文本框 40">
            <a:extLst>
              <a:ext uri="{FF2B5EF4-FFF2-40B4-BE49-F238E27FC236}">
                <a16:creationId xmlns:a16="http://schemas.microsoft.com/office/drawing/2014/main" id="{D466FD17-7EAA-4B21-A1E9-B425B12A15B8}"/>
              </a:ext>
            </a:extLst>
          </p:cNvPr>
          <p:cNvSpPr txBox="1"/>
          <p:nvPr/>
        </p:nvSpPr>
        <p:spPr>
          <a:xfrm>
            <a:off x="7755252" y="551905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8" name="文本框 40">
            <a:extLst>
              <a:ext uri="{FF2B5EF4-FFF2-40B4-BE49-F238E27FC236}">
                <a16:creationId xmlns:a16="http://schemas.microsoft.com/office/drawing/2014/main" id="{082797FC-C8B8-4542-89AC-687A1C662FF6}"/>
              </a:ext>
            </a:extLst>
          </p:cNvPr>
          <p:cNvSpPr txBox="1"/>
          <p:nvPr/>
        </p:nvSpPr>
        <p:spPr>
          <a:xfrm>
            <a:off x="8773987" y="5493367"/>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9" name="文本框 40">
            <a:extLst>
              <a:ext uri="{FF2B5EF4-FFF2-40B4-BE49-F238E27FC236}">
                <a16:creationId xmlns:a16="http://schemas.microsoft.com/office/drawing/2014/main" id="{4100B6E0-724A-47E0-B4DF-64B17081B696}"/>
              </a:ext>
            </a:extLst>
          </p:cNvPr>
          <p:cNvSpPr txBox="1"/>
          <p:nvPr/>
        </p:nvSpPr>
        <p:spPr>
          <a:xfrm>
            <a:off x="9923513" y="550545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1" name="椭圆 110">
            <a:extLst>
              <a:ext uri="{FF2B5EF4-FFF2-40B4-BE49-F238E27FC236}">
                <a16:creationId xmlns:a16="http://schemas.microsoft.com/office/drawing/2014/main" id="{5F4D809A-9EE3-4062-A1D5-A8DC22510CEA}"/>
              </a:ext>
            </a:extLst>
          </p:cNvPr>
          <p:cNvSpPr/>
          <p:nvPr/>
        </p:nvSpPr>
        <p:spPr bwMode="auto">
          <a:xfrm>
            <a:off x="11143789" y="5680915"/>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8" name="直接箭头连接符 117">
            <a:extLst>
              <a:ext uri="{FF2B5EF4-FFF2-40B4-BE49-F238E27FC236}">
                <a16:creationId xmlns:a16="http://schemas.microsoft.com/office/drawing/2014/main" id="{24515E61-2466-4DED-A8C8-9DB9ACD39D4D}"/>
              </a:ext>
            </a:extLst>
          </p:cNvPr>
          <p:cNvCxnSpPr>
            <a:cxnSpLocks/>
            <a:stCxn id="94" idx="3"/>
            <a:endCxn id="104" idx="1"/>
          </p:cNvCxnSpPr>
          <p:nvPr/>
        </p:nvCxnSpPr>
        <p:spPr>
          <a:xfrm>
            <a:off x="9418035" y="5949241"/>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21272DEA-9305-42A1-B1F6-6D9BF47E8788}"/>
              </a:ext>
            </a:extLst>
          </p:cNvPr>
          <p:cNvSpPr/>
          <p:nvPr/>
        </p:nvSpPr>
        <p:spPr>
          <a:xfrm>
            <a:off x="7306725" y="5578810"/>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126" name="矩形 125">
            <a:extLst>
              <a:ext uri="{FF2B5EF4-FFF2-40B4-BE49-F238E27FC236}">
                <a16:creationId xmlns:a16="http://schemas.microsoft.com/office/drawing/2014/main" id="{FE0F31CA-540E-428A-9CD6-D9DA4BBFB37F}"/>
              </a:ext>
            </a:extLst>
          </p:cNvPr>
          <p:cNvSpPr/>
          <p:nvPr/>
        </p:nvSpPr>
        <p:spPr>
          <a:xfrm>
            <a:off x="6837535" y="5578810"/>
            <a:ext cx="474759"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No-spray</a:t>
            </a:r>
          </a:p>
        </p:txBody>
      </p:sp>
      <p:sp>
        <p:nvSpPr>
          <p:cNvPr id="65" name="任意多边形: 形状 64">
            <a:extLst>
              <a:ext uri="{FF2B5EF4-FFF2-40B4-BE49-F238E27FC236}">
                <a16:creationId xmlns:a16="http://schemas.microsoft.com/office/drawing/2014/main" id="{6372F1A0-F421-48D6-B347-270EE73E032F}"/>
              </a:ext>
            </a:extLst>
          </p:cNvPr>
          <p:cNvSpPr/>
          <p:nvPr/>
        </p:nvSpPr>
        <p:spPr>
          <a:xfrm flipH="1">
            <a:off x="6955717" y="3290739"/>
            <a:ext cx="902616"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6" name="任意多边形: 形状 65">
            <a:extLst>
              <a:ext uri="{FF2B5EF4-FFF2-40B4-BE49-F238E27FC236}">
                <a16:creationId xmlns:a16="http://schemas.microsoft.com/office/drawing/2014/main" id="{0AE5FE0F-9DB9-468C-A756-FD2B53B8EDC7}"/>
              </a:ext>
            </a:extLst>
          </p:cNvPr>
          <p:cNvSpPr/>
          <p:nvPr/>
        </p:nvSpPr>
        <p:spPr>
          <a:xfrm flipH="1">
            <a:off x="7026287" y="3258713"/>
            <a:ext cx="2065911"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8" name="任意多边形: 形状 67">
            <a:extLst>
              <a:ext uri="{FF2B5EF4-FFF2-40B4-BE49-F238E27FC236}">
                <a16:creationId xmlns:a16="http://schemas.microsoft.com/office/drawing/2014/main" id="{3D2E7D60-86F7-4B19-A477-78B6DC6070EB}"/>
              </a:ext>
            </a:extLst>
          </p:cNvPr>
          <p:cNvSpPr/>
          <p:nvPr/>
        </p:nvSpPr>
        <p:spPr>
          <a:xfrm flipH="1">
            <a:off x="6976356" y="3275387"/>
            <a:ext cx="3109438"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9711AF8-4088-47D4-952F-9823A7D396E6}"/>
              </a:ext>
            </a:extLst>
          </p:cNvPr>
          <p:cNvSpPr/>
          <p:nvPr/>
        </p:nvSpPr>
        <p:spPr>
          <a:xfrm>
            <a:off x="410270" y="2687565"/>
            <a:ext cx="6096000" cy="1090298"/>
          </a:xfrm>
          <a:prstGeom prst="rect">
            <a:avLst/>
          </a:prstGeom>
        </p:spPr>
        <p:txBody>
          <a:bodyPr>
            <a:spAutoFit/>
          </a:bodyPr>
          <a:lstStyle/>
          <a:p>
            <a:pPr lvl="0" algn="just">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Proposal:</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Packets carry info of preferred routing strategy</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Network devices employ corresponding strategy</a:t>
            </a:r>
          </a:p>
        </p:txBody>
      </p:sp>
    </p:spTree>
    <p:extLst>
      <p:ext uri="{BB962C8B-B14F-4D97-AF65-F5344CB8AC3E}">
        <p14:creationId xmlns:p14="http://schemas.microsoft.com/office/powerpoint/2010/main" val="364747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B811-1FEE-E76E-A41B-A0C253FCE59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FE4844B-73D7-A56F-72AE-DFA241330C8A}"/>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5400" dirty="0"/>
              <a:t>Open Discussion</a:t>
            </a:r>
          </a:p>
        </p:txBody>
      </p:sp>
    </p:spTree>
    <p:extLst>
      <p:ext uri="{BB962C8B-B14F-4D97-AF65-F5344CB8AC3E}">
        <p14:creationId xmlns:p14="http://schemas.microsoft.com/office/powerpoint/2010/main" val="105411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3CD4-0D72-9DB4-77A8-86CD4AA9BD1D}"/>
              </a:ext>
            </a:extLst>
          </p:cNvPr>
          <p:cNvSpPr>
            <a:spLocks noGrp="1"/>
          </p:cNvSpPr>
          <p:nvPr>
            <p:ph type="title"/>
          </p:nvPr>
        </p:nvSpPr>
        <p:spPr/>
        <p:txBody>
          <a:bodyPr/>
          <a:lstStyle/>
          <a:p>
            <a:r>
              <a:rPr lang="en-GB" dirty="0"/>
              <a:t>Questions to Think About</a:t>
            </a:r>
          </a:p>
        </p:txBody>
      </p:sp>
      <p:sp>
        <p:nvSpPr>
          <p:cNvPr id="3" name="Content Placeholder 2">
            <a:extLst>
              <a:ext uri="{FF2B5EF4-FFF2-40B4-BE49-F238E27FC236}">
                <a16:creationId xmlns:a16="http://schemas.microsoft.com/office/drawing/2014/main" id="{3DA463EB-6284-3E98-58EE-EA9262E0DCDE}"/>
              </a:ext>
            </a:extLst>
          </p:cNvPr>
          <p:cNvSpPr>
            <a:spLocks noGrp="1"/>
          </p:cNvSpPr>
          <p:nvPr>
            <p:ph idx="1"/>
          </p:nvPr>
        </p:nvSpPr>
        <p:spPr/>
        <p:txBody>
          <a:bodyPr>
            <a:normAutofit fontScale="92500" lnSpcReduction="10000"/>
          </a:bodyPr>
          <a:lstStyle/>
          <a:p>
            <a:pPr marL="514350" indent="-514350">
              <a:buFont typeface="+mj-lt"/>
              <a:buAutoNum type="alphaLcParenR"/>
            </a:pPr>
            <a:r>
              <a:rPr lang="en-GB" dirty="0"/>
              <a:t>Do we agree on the problem space?</a:t>
            </a:r>
          </a:p>
          <a:p>
            <a:pPr marL="514350" indent="-514350">
              <a:buFont typeface="+mj-lt"/>
              <a:buAutoNum type="alphaLcParenR"/>
            </a:pPr>
            <a:r>
              <a:rPr lang="en-GB" dirty="0"/>
              <a:t>Is there IETF work to be done?</a:t>
            </a:r>
          </a:p>
          <a:p>
            <a:pPr marL="514350" indent="-514350">
              <a:buFont typeface="+mj-lt"/>
              <a:buAutoNum type="alphaLcParenR"/>
            </a:pPr>
            <a:r>
              <a:rPr lang="en-GB" dirty="0"/>
              <a:t>Why/how is this different from RFC 2386 (https://datatracker.ietf.org/doc/rfc2386/)?</a:t>
            </a:r>
          </a:p>
          <a:p>
            <a:pPr marL="514350" indent="-514350">
              <a:buFont typeface="+mj-lt"/>
              <a:buAutoNum type="alphaLcParenR"/>
            </a:pPr>
            <a:r>
              <a:rPr lang="en-GB" dirty="0"/>
              <a:t>Do implementations in the data centre care about interop or is this secret sauce?</a:t>
            </a:r>
          </a:p>
          <a:p>
            <a:pPr marL="514350" indent="-514350">
              <a:buFont typeface="+mj-lt"/>
              <a:buAutoNum type="alphaLcParenR"/>
            </a:pPr>
            <a:r>
              <a:rPr lang="en-GB" dirty="0"/>
              <a:t>What might be the deliverables?</a:t>
            </a:r>
          </a:p>
          <a:p>
            <a:pPr marL="514350" indent="-514350">
              <a:buFont typeface="+mj-lt"/>
              <a:buAutoNum type="alphaLcParenR"/>
            </a:pPr>
            <a:r>
              <a:rPr lang="en-GB" dirty="0"/>
              <a:t>Is it "just" tweaking existing protocols?</a:t>
            </a:r>
          </a:p>
          <a:p>
            <a:pPr marL="514350" indent="-514350">
              <a:buFont typeface="+mj-lt"/>
              <a:buAutoNum type="alphaLcParenR"/>
            </a:pPr>
            <a:r>
              <a:rPr lang="en-GB" dirty="0"/>
              <a:t>Does it need a new place (working group) to do the work?</a:t>
            </a:r>
          </a:p>
          <a:p>
            <a:pPr marL="514350" indent="-514350">
              <a:buFont typeface="+mj-lt"/>
              <a:buAutoNum type="alphaLcParenR"/>
            </a:pPr>
            <a:r>
              <a:rPr lang="en-GB" dirty="0"/>
              <a:t>Who else should be involved in these discussions?</a:t>
            </a:r>
          </a:p>
        </p:txBody>
      </p:sp>
    </p:spTree>
    <p:extLst>
      <p:ext uri="{BB962C8B-B14F-4D97-AF65-F5344CB8AC3E}">
        <p14:creationId xmlns:p14="http://schemas.microsoft.com/office/powerpoint/2010/main" val="350103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DAB8-E92B-60BC-CA16-174F8B74151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14A66B8A-318E-545B-E383-80DA31445CC8}"/>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sz="4800" dirty="0"/>
              <a:t>Next Steps?</a:t>
            </a:r>
          </a:p>
        </p:txBody>
      </p:sp>
    </p:spTree>
    <p:extLst>
      <p:ext uri="{BB962C8B-B14F-4D97-AF65-F5344CB8AC3E}">
        <p14:creationId xmlns:p14="http://schemas.microsoft.com/office/powerpoint/2010/main" val="337632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A457-A9EA-5DA8-7D0F-761823408D63}"/>
              </a:ext>
            </a:extLst>
          </p:cNvPr>
          <p:cNvSpPr>
            <a:spLocks noGrp="1"/>
          </p:cNvSpPr>
          <p:nvPr>
            <p:ph type="title"/>
          </p:nvPr>
        </p:nvSpPr>
        <p:spPr/>
        <p:txBody>
          <a:bodyPr/>
          <a:lstStyle/>
          <a:p>
            <a:r>
              <a:rPr lang="en-GB" dirty="0"/>
              <a:t>Possible Next Steps</a:t>
            </a:r>
          </a:p>
        </p:txBody>
      </p:sp>
      <p:sp>
        <p:nvSpPr>
          <p:cNvPr id="3" name="Content Placeholder 2">
            <a:extLst>
              <a:ext uri="{FF2B5EF4-FFF2-40B4-BE49-F238E27FC236}">
                <a16:creationId xmlns:a16="http://schemas.microsoft.com/office/drawing/2014/main" id="{326EC88A-468E-3879-5A30-45B21EA19A08}"/>
              </a:ext>
            </a:extLst>
          </p:cNvPr>
          <p:cNvSpPr>
            <a:spLocks noGrp="1"/>
          </p:cNvSpPr>
          <p:nvPr>
            <p:ph idx="1"/>
          </p:nvPr>
        </p:nvSpPr>
        <p:spPr/>
        <p:txBody>
          <a:bodyPr>
            <a:normAutofit/>
          </a:bodyPr>
          <a:lstStyle/>
          <a:p>
            <a:r>
              <a:rPr lang="en-GB" dirty="0"/>
              <a:t>Post some notes from this meeting</a:t>
            </a:r>
          </a:p>
          <a:p>
            <a:r>
              <a:rPr lang="en-GB" dirty="0"/>
              <a:t>Post the link to the recording</a:t>
            </a:r>
          </a:p>
          <a:p>
            <a:r>
              <a:rPr lang="en-GB" dirty="0"/>
              <a:t>If there is enough interest to discuss this further…</a:t>
            </a:r>
          </a:p>
          <a:p>
            <a:pPr lvl="1"/>
            <a:r>
              <a:rPr lang="en-GB" dirty="0"/>
              <a:t>Ask for a mailing list</a:t>
            </a:r>
          </a:p>
          <a:p>
            <a:r>
              <a:rPr lang="en-GB" dirty="0"/>
              <a:t> If the document authors have shared ideas…</a:t>
            </a:r>
          </a:p>
          <a:p>
            <a:pPr lvl="1"/>
            <a:r>
              <a:rPr lang="en-GB" dirty="0"/>
              <a:t>Consolidate and advance the drafts</a:t>
            </a:r>
          </a:p>
          <a:p>
            <a:pPr lvl="2"/>
            <a:r>
              <a:rPr lang="en-GB" dirty="0"/>
              <a:t>Multiple and overlapping drafts are not very helpful </a:t>
            </a:r>
          </a:p>
          <a:p>
            <a:r>
              <a:rPr lang="en-GB" dirty="0"/>
              <a:t>If there is potential work to do </a:t>
            </a:r>
            <a:r>
              <a:rPr lang="en-GB" i="1" u="sng" dirty="0"/>
              <a:t>and</a:t>
            </a:r>
            <a:r>
              <a:rPr lang="en-GB" dirty="0"/>
              <a:t> we can find focus</a:t>
            </a:r>
          </a:p>
          <a:p>
            <a:pPr lvl="1"/>
            <a:r>
              <a:rPr lang="en-GB"/>
              <a:t>Plan </a:t>
            </a:r>
            <a:r>
              <a:rPr lang="en-GB" dirty="0"/>
              <a:t>for a </a:t>
            </a:r>
            <a:r>
              <a:rPr lang="en-GB" dirty="0" err="1"/>
              <a:t>BoF</a:t>
            </a:r>
            <a:r>
              <a:rPr lang="en-GB" dirty="0"/>
              <a:t> in Bangkok</a:t>
            </a:r>
          </a:p>
        </p:txBody>
      </p:sp>
    </p:spTree>
    <p:extLst>
      <p:ext uri="{BB962C8B-B14F-4D97-AF65-F5344CB8AC3E}">
        <p14:creationId xmlns:p14="http://schemas.microsoft.com/office/powerpoint/2010/main" val="62646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1D4F-EA2F-E8D1-0463-DA4555F57C98}"/>
              </a:ext>
            </a:extLst>
          </p:cNvPr>
          <p:cNvSpPr>
            <a:spLocks noGrp="1"/>
          </p:cNvSpPr>
          <p:nvPr>
            <p:ph type="title"/>
          </p:nvPr>
        </p:nvSpPr>
        <p:spPr/>
        <p:txBody>
          <a:bodyPr/>
          <a:lstStyle/>
          <a:p>
            <a:r>
              <a:rPr lang="en-GB" dirty="0"/>
              <a:t>IETF Rules Apply</a:t>
            </a:r>
          </a:p>
        </p:txBody>
      </p:sp>
      <p:sp>
        <p:nvSpPr>
          <p:cNvPr id="3" name="Content Placeholder 2">
            <a:extLst>
              <a:ext uri="{FF2B5EF4-FFF2-40B4-BE49-F238E27FC236}">
                <a16:creationId xmlns:a16="http://schemas.microsoft.com/office/drawing/2014/main" id="{8E4CD6ED-7173-E842-A199-8F83DAF5DECF}"/>
              </a:ext>
            </a:extLst>
          </p:cNvPr>
          <p:cNvSpPr>
            <a:spLocks noGrp="1"/>
          </p:cNvSpPr>
          <p:nvPr>
            <p:ph idx="1"/>
          </p:nvPr>
        </p:nvSpPr>
        <p:spPr/>
        <p:txBody>
          <a:bodyPr/>
          <a:lstStyle/>
          <a:p>
            <a:r>
              <a:rPr lang="en-GB" dirty="0"/>
              <a:t>This is a side meeting, but IETF rules apply</a:t>
            </a:r>
          </a:p>
          <a:p>
            <a:pPr lvl="1"/>
            <a:r>
              <a:rPr lang="en-GB" dirty="0"/>
              <a:t>IETF Note Well</a:t>
            </a:r>
          </a:p>
          <a:p>
            <a:pPr lvl="2"/>
            <a:r>
              <a:rPr lang="en-GB" dirty="0"/>
              <a:t>You are contributing to IETF work</a:t>
            </a:r>
          </a:p>
          <a:p>
            <a:pPr lvl="2"/>
            <a:r>
              <a:rPr lang="en-GB" dirty="0"/>
              <a:t>Policies on patents and code of conduct apply</a:t>
            </a:r>
          </a:p>
          <a:p>
            <a:pPr lvl="3"/>
            <a:r>
              <a:rPr lang="en-GB" dirty="0"/>
              <a:t>Disclose relevant IPR or do not make contributions</a:t>
            </a:r>
          </a:p>
          <a:p>
            <a:pPr lvl="3"/>
            <a:r>
              <a:rPr lang="en-GB" dirty="0"/>
              <a:t>Be respectful and courteous even/especially when you disagree</a:t>
            </a:r>
          </a:p>
          <a:p>
            <a:r>
              <a:rPr lang="en-GB" dirty="0"/>
              <a:t>This meeting will be recorded!</a:t>
            </a:r>
          </a:p>
          <a:p>
            <a:pPr lvl="3"/>
            <a:endParaRPr lang="en-GB" dirty="0"/>
          </a:p>
          <a:p>
            <a:endParaRPr lang="en-GB" dirty="0"/>
          </a:p>
        </p:txBody>
      </p:sp>
    </p:spTree>
    <p:extLst>
      <p:ext uri="{BB962C8B-B14F-4D97-AF65-F5344CB8AC3E}">
        <p14:creationId xmlns:p14="http://schemas.microsoft.com/office/powerpoint/2010/main" val="16599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499-7967-CCA4-3BE9-518C6A73A4FC}"/>
              </a:ext>
            </a:extLst>
          </p:cNvPr>
          <p:cNvSpPr>
            <a:spLocks noGrp="1"/>
          </p:cNvSpPr>
          <p:nvPr>
            <p:ph type="title"/>
          </p:nvPr>
        </p:nvSpPr>
        <p:spPr/>
        <p:txBody>
          <a:bodyPr/>
          <a:lstStyle/>
          <a:p>
            <a:r>
              <a:rPr lang="en-GB" dirty="0"/>
              <a:t>Administrivia</a:t>
            </a:r>
          </a:p>
        </p:txBody>
      </p:sp>
      <p:sp>
        <p:nvSpPr>
          <p:cNvPr id="3" name="Content Placeholder 2">
            <a:extLst>
              <a:ext uri="{FF2B5EF4-FFF2-40B4-BE49-F238E27FC236}">
                <a16:creationId xmlns:a16="http://schemas.microsoft.com/office/drawing/2014/main" id="{9CF956AD-1A26-DA29-FC1E-386CD3AC56A3}"/>
              </a:ext>
            </a:extLst>
          </p:cNvPr>
          <p:cNvSpPr>
            <a:spLocks noGrp="1"/>
          </p:cNvSpPr>
          <p:nvPr>
            <p:ph idx="1"/>
          </p:nvPr>
        </p:nvSpPr>
        <p:spPr/>
        <p:txBody>
          <a:bodyPr/>
          <a:lstStyle/>
          <a:p>
            <a:r>
              <a:rPr lang="en-GB" dirty="0"/>
              <a:t>Remote access via side meeting Webex</a:t>
            </a:r>
          </a:p>
          <a:p>
            <a:pPr lvl="1"/>
            <a:r>
              <a:rPr lang="en-GB" dirty="0">
                <a:hlinkClick r:id="rId2"/>
              </a:rPr>
              <a:t>https://ietf.webex.com/meet/ietfsidemeeting2</a:t>
            </a:r>
            <a:endParaRPr lang="en-GB" dirty="0"/>
          </a:p>
          <a:p>
            <a:pPr lvl="1"/>
            <a:r>
              <a:rPr lang="en-GB" dirty="0"/>
              <a:t>Please stay on mute unless you are addressing the meeting</a:t>
            </a:r>
          </a:p>
          <a:p>
            <a:pPr lvl="1"/>
            <a:r>
              <a:rPr lang="en-GB" dirty="0"/>
              <a:t>Please you the “hand raise” function to queue to speak</a:t>
            </a:r>
          </a:p>
          <a:p>
            <a:pPr lvl="1"/>
            <a:r>
              <a:rPr lang="en-GB" dirty="0"/>
              <a:t>We are recording and will post a link when it is available</a:t>
            </a:r>
          </a:p>
          <a:p>
            <a:r>
              <a:rPr lang="en-GB" dirty="0"/>
              <a:t>Meeting materials</a:t>
            </a:r>
          </a:p>
          <a:p>
            <a:pPr lvl="1"/>
            <a:r>
              <a:rPr lang="en-GB" dirty="0"/>
              <a:t>Agenda and slides at </a:t>
            </a:r>
            <a:br>
              <a:rPr lang="en-GB" dirty="0"/>
            </a:br>
            <a:r>
              <a:rPr lang="en-GB" sz="1800" dirty="0">
                <a:hlinkClick r:id="rId3"/>
              </a:rPr>
              <a:t>https://github.com/danielkinguk/adaptive-perceptive-routing/blob/main/ietf-121-agenda.md</a:t>
            </a:r>
            <a:endParaRPr lang="en-GB" sz="1800" dirty="0"/>
          </a:p>
          <a:p>
            <a:r>
              <a:rPr lang="en-GB" dirty="0"/>
              <a:t>Minutes</a:t>
            </a:r>
          </a:p>
          <a:p>
            <a:pPr lvl="1"/>
            <a:r>
              <a:rPr lang="en-GB" dirty="0"/>
              <a:t>We are taking notes and will post to the github after the meeting</a:t>
            </a:r>
          </a:p>
        </p:txBody>
      </p:sp>
    </p:spTree>
    <p:extLst>
      <p:ext uri="{BB962C8B-B14F-4D97-AF65-F5344CB8AC3E}">
        <p14:creationId xmlns:p14="http://schemas.microsoft.com/office/powerpoint/2010/main" val="257986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FE1D-DC9C-6A47-8947-9BBDCEB7D5FF}"/>
              </a:ext>
            </a:extLst>
          </p:cNvPr>
          <p:cNvSpPr>
            <a:spLocks noGrp="1"/>
          </p:cNvSpPr>
          <p:nvPr>
            <p:ph type="title"/>
          </p:nvPr>
        </p:nvSpPr>
        <p:spPr/>
        <p:txBody>
          <a:bodyPr/>
          <a:lstStyle/>
          <a:p>
            <a:r>
              <a:rPr lang="en-GB" dirty="0"/>
              <a:t>Objectives of This Meeting</a:t>
            </a:r>
          </a:p>
        </p:txBody>
      </p:sp>
      <p:sp>
        <p:nvSpPr>
          <p:cNvPr id="3" name="Content Placeholder 2">
            <a:extLst>
              <a:ext uri="{FF2B5EF4-FFF2-40B4-BE49-F238E27FC236}">
                <a16:creationId xmlns:a16="http://schemas.microsoft.com/office/drawing/2014/main" id="{1111B8FB-D3E4-B95A-0A8B-00CF93160F2C}"/>
              </a:ext>
            </a:extLst>
          </p:cNvPr>
          <p:cNvSpPr>
            <a:spLocks noGrp="1"/>
          </p:cNvSpPr>
          <p:nvPr>
            <p:ph idx="1"/>
          </p:nvPr>
        </p:nvSpPr>
        <p:spPr/>
        <p:txBody>
          <a:bodyPr>
            <a:normAutofit fontScale="77500" lnSpcReduction="20000"/>
          </a:bodyPr>
          <a:lstStyle/>
          <a:p>
            <a:r>
              <a:rPr lang="en-GB" dirty="0"/>
              <a:t>We want to investigate the problem space</a:t>
            </a:r>
          </a:p>
          <a:p>
            <a:pPr lvl="1"/>
            <a:r>
              <a:rPr lang="en-GB" dirty="0"/>
              <a:t>Highly redundant networks with varying traffic demands</a:t>
            </a:r>
          </a:p>
          <a:p>
            <a:r>
              <a:rPr lang="en-GB" dirty="0"/>
              <a:t>What are the use cases?</a:t>
            </a:r>
          </a:p>
          <a:p>
            <a:r>
              <a:rPr lang="en-GB" dirty="0"/>
              <a:t>What are the desired </a:t>
            </a:r>
            <a:r>
              <a:rPr lang="en-GB" dirty="0" err="1"/>
              <a:t>behaviors</a:t>
            </a:r>
            <a:r>
              <a:rPr lang="en-GB" dirty="0"/>
              <a:t>?</a:t>
            </a:r>
          </a:p>
          <a:p>
            <a:r>
              <a:rPr lang="en-GB" dirty="0"/>
              <a:t>What thought has been given to this before, and what is new?</a:t>
            </a:r>
          </a:p>
          <a:p>
            <a:r>
              <a:rPr lang="en-GB" dirty="0"/>
              <a:t>Is there work for the IETF?</a:t>
            </a:r>
          </a:p>
          <a:p>
            <a:endParaRPr lang="en-GB" dirty="0"/>
          </a:p>
          <a:p>
            <a:r>
              <a:rPr lang="en-GB" dirty="0"/>
              <a:t>We </a:t>
            </a:r>
            <a:r>
              <a:rPr lang="en-GB" b="1" i="1" dirty="0">
                <a:solidFill>
                  <a:srgbClr val="FF0000"/>
                </a:solidFill>
              </a:rPr>
              <a:t>Do Not</a:t>
            </a:r>
            <a:r>
              <a:rPr lang="en-GB" dirty="0"/>
              <a:t> want to spend time on detailed discussions of solutions!</a:t>
            </a:r>
          </a:p>
          <a:p>
            <a:pPr lvl="1"/>
            <a:r>
              <a:rPr lang="en-GB" dirty="0"/>
              <a:t>We do want to work on solutions…</a:t>
            </a:r>
          </a:p>
          <a:p>
            <a:pPr lvl="2"/>
            <a:r>
              <a:rPr lang="en-GB" dirty="0"/>
              <a:t>Later</a:t>
            </a:r>
          </a:p>
          <a:p>
            <a:pPr lvl="2"/>
            <a:r>
              <a:rPr lang="en-GB" dirty="0"/>
              <a:t>If there is a problem to be solved</a:t>
            </a:r>
          </a:p>
          <a:p>
            <a:pPr lvl="2"/>
            <a:r>
              <a:rPr lang="en-GB" dirty="0"/>
              <a:t>If it is in scope for the IETF</a:t>
            </a:r>
          </a:p>
          <a:p>
            <a:pPr lvl="2"/>
            <a:endParaRPr lang="en-GB" dirty="0"/>
          </a:p>
          <a:p>
            <a:r>
              <a:rPr lang="en-GB" dirty="0"/>
              <a:t>The primary purpose of the meeting is for open discussion</a:t>
            </a:r>
          </a:p>
        </p:txBody>
      </p:sp>
    </p:spTree>
    <p:extLst>
      <p:ext uri="{BB962C8B-B14F-4D97-AF65-F5344CB8AC3E}">
        <p14:creationId xmlns:p14="http://schemas.microsoft.com/office/powerpoint/2010/main" val="12375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71D0-1C78-669A-20CC-11A4A9AC8FF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71677D13-8B52-08AF-904C-16EF1B32FC9B}"/>
              </a:ext>
            </a:extLst>
          </p:cNvPr>
          <p:cNvSpPr>
            <a:spLocks noGrp="1"/>
          </p:cNvSpPr>
          <p:nvPr>
            <p:ph idx="1"/>
          </p:nvPr>
        </p:nvSpPr>
        <p:spPr/>
        <p:txBody>
          <a:bodyPr>
            <a:normAutofit/>
          </a:bodyPr>
          <a:lstStyle/>
          <a:p>
            <a:r>
              <a:rPr lang="en-GB" dirty="0"/>
              <a:t>Introduction (Xuesong and Adrian) : 5 minutes  </a:t>
            </a:r>
          </a:p>
          <a:p>
            <a:pPr lvl="1"/>
            <a:r>
              <a:rPr lang="en-GB" dirty="0"/>
              <a:t>Administrivia  </a:t>
            </a:r>
          </a:p>
          <a:p>
            <a:pPr lvl="1"/>
            <a:r>
              <a:rPr lang="en-GB" dirty="0"/>
              <a:t>Objectives of this meeting </a:t>
            </a:r>
          </a:p>
          <a:p>
            <a:r>
              <a:rPr lang="en-GB" dirty="0"/>
              <a:t>Background  (Xuesong and Adrian) : 15 minutes  </a:t>
            </a:r>
          </a:p>
          <a:p>
            <a:r>
              <a:rPr lang="en-GB" dirty="0"/>
              <a:t>Discussion of what the IETF might do (everyone) : 40 minutes</a:t>
            </a:r>
          </a:p>
          <a:p>
            <a:r>
              <a:rPr lang="en-GB" dirty="0"/>
              <a:t>Next steps</a:t>
            </a:r>
          </a:p>
        </p:txBody>
      </p:sp>
    </p:spTree>
    <p:extLst>
      <p:ext uri="{BB962C8B-B14F-4D97-AF65-F5344CB8AC3E}">
        <p14:creationId xmlns:p14="http://schemas.microsoft.com/office/powerpoint/2010/main" val="157170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ormAutofit/>
          </a:bodyPr>
          <a:lstStyle/>
          <a:p>
            <a:r>
              <a:rPr lang="it-IT" altLang="zh-CN" sz="4500" b="1" dirty="0">
                <a:latin typeface="等线" panose="02010600030101010101" pitchFamily="2" charset="-122"/>
                <a:ea typeface="等线" panose="02010600030101010101" pitchFamily="2" charset="-122"/>
              </a:rPr>
              <a:t>Adaptive/Perceptive Routing</a:t>
            </a:r>
            <a:br>
              <a:rPr lang="it-IT" altLang="zh-CN" sz="4500" b="1" dirty="0">
                <a:latin typeface="等线" panose="02010600030101010101" pitchFamily="2" charset="-122"/>
                <a:ea typeface="等线" panose="02010600030101010101" pitchFamily="2" charset="-122"/>
              </a:rPr>
            </a:br>
            <a:r>
              <a:rPr lang="it-IT" altLang="zh-CN" sz="4500" b="1" dirty="0">
                <a:latin typeface="等线" panose="02010600030101010101" pitchFamily="2" charset="-122"/>
                <a:ea typeface="等线" panose="02010600030101010101" pitchFamily="2" charset="-122"/>
              </a:rPr>
              <a:t>Background</a:t>
            </a:r>
            <a:endParaRPr lang="zh-CN" altLang="en-US" sz="45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712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0DFF8-586B-4E1F-BE63-8499BB26BE5F}"/>
              </a:ext>
            </a:extLst>
          </p:cNvPr>
          <p:cNvSpPr>
            <a:spLocks noGrp="1"/>
          </p:cNvSpPr>
          <p:nvPr>
            <p:ph type="title"/>
          </p:nvPr>
        </p:nvSpPr>
        <p:spPr>
          <a:xfrm>
            <a:off x="519701"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Background</a:t>
            </a:r>
            <a:endParaRPr lang="zh-CN" altLang="en-US" sz="3200" b="1" dirty="0">
              <a:latin typeface="等线" panose="02010600030101010101" pitchFamily="2" charset="-122"/>
              <a:ea typeface="等线" panose="02010600030101010101" pitchFamily="2" charset="-122"/>
            </a:endParaRPr>
          </a:p>
        </p:txBody>
      </p:sp>
      <p:sp>
        <p:nvSpPr>
          <p:cNvPr id="4" name="内容占位符 2">
            <a:extLst>
              <a:ext uri="{FF2B5EF4-FFF2-40B4-BE49-F238E27FC236}">
                <a16:creationId xmlns:a16="http://schemas.microsoft.com/office/drawing/2014/main" id="{ACA7DBD3-78AE-4DEB-8F10-4E04190A7169}"/>
              </a:ext>
            </a:extLst>
          </p:cNvPr>
          <p:cNvSpPr>
            <a:spLocks noGrp="1"/>
          </p:cNvSpPr>
          <p:nvPr>
            <p:ph idx="1"/>
          </p:nvPr>
        </p:nvSpPr>
        <p:spPr>
          <a:xfrm>
            <a:off x="176499" y="960351"/>
            <a:ext cx="11672299" cy="5725338"/>
          </a:xfrm>
        </p:spPr>
        <p:txBody>
          <a:bodyPr>
            <a:normAutofit fontScale="85000" lnSpcReduction="20000"/>
          </a:bodyPr>
          <a:lstStyle/>
          <a:p>
            <a:pPr marL="0" indent="0">
              <a:lnSpc>
                <a:spcPct val="150000"/>
              </a:lnSpc>
              <a:buNone/>
            </a:pPr>
            <a:r>
              <a:rPr lang="en-US" altLang="zh-CN" sz="1600" b="1" dirty="0">
                <a:latin typeface="等线" panose="02010600030101010101" pitchFamily="2" charset="-122"/>
                <a:ea typeface="等线" panose="02010600030101010101" pitchFamily="2" charset="-122"/>
              </a:rPr>
              <a:t>Advances in DC topologies being made all the time</a:t>
            </a:r>
          </a:p>
          <a:p>
            <a:pPr lvl="1">
              <a:lnSpc>
                <a:spcPct val="150000"/>
              </a:lnSpc>
            </a:pPr>
            <a:r>
              <a:rPr lang="en-US" altLang="zh-CN" sz="1600" dirty="0">
                <a:latin typeface="等线" panose="02010600030101010101" pitchFamily="2" charset="-122"/>
                <a:ea typeface="等线" panose="02010600030101010101" pitchFamily="2" charset="-122"/>
              </a:rPr>
              <a:t>Enable greater resiliency and robustness</a:t>
            </a:r>
          </a:p>
          <a:p>
            <a:pPr lvl="1">
              <a:lnSpc>
                <a:spcPct val="150000"/>
              </a:lnSpc>
            </a:pPr>
            <a:r>
              <a:rPr lang="en-US" altLang="zh-CN" sz="1600" dirty="0">
                <a:latin typeface="等线" panose="02010600030101010101" pitchFamily="2" charset="-122"/>
                <a:ea typeface="等线" panose="02010600030101010101" pitchFamily="2" charset="-122"/>
              </a:rPr>
              <a:t>Facilitates more parallelism in complex processing tasks</a:t>
            </a:r>
          </a:p>
          <a:p>
            <a:pPr>
              <a:lnSpc>
                <a:spcPct val="150000"/>
              </a:lnSpc>
            </a:pPr>
            <a:r>
              <a:rPr lang="en-US" altLang="zh-CN" sz="1600" b="1" dirty="0">
                <a:latin typeface="等线" panose="02010600030101010101" pitchFamily="2" charset="-122"/>
                <a:ea typeface="等线" panose="02010600030101010101" pitchFamily="2" charset="-122"/>
              </a:rPr>
              <a:t>Various New Network Topologies to are Introduced to the DC that could enable</a:t>
            </a:r>
            <a:br>
              <a:rPr lang="en-US" altLang="zh-CN" sz="1600" b="1" dirty="0">
                <a:latin typeface="等线" panose="02010600030101010101" pitchFamily="2" charset="-122"/>
                <a:ea typeface="等线" panose="02010600030101010101" pitchFamily="2" charset="-122"/>
              </a:rPr>
            </a:br>
            <a:r>
              <a:rPr lang="en-US" altLang="zh-CN" sz="1600" b="1" dirty="0">
                <a:latin typeface="等线" panose="02010600030101010101" pitchFamily="2" charset="-122"/>
                <a:ea typeface="等线" panose="02010600030101010101" pitchFamily="2" charset="-122"/>
              </a:rPr>
              <a:t>new applications such as AI Training</a:t>
            </a:r>
          </a:p>
          <a:p>
            <a:pPr lvl="1">
              <a:lnSpc>
                <a:spcPct val="150000"/>
              </a:lnSpc>
            </a:pPr>
            <a:r>
              <a:rPr lang="en-US" altLang="zh-CN" sz="1600" dirty="0">
                <a:latin typeface="等线" panose="02010600030101010101" pitchFamily="2" charset="-122"/>
                <a:ea typeface="等线" panose="02010600030101010101" pitchFamily="2" charset="-122"/>
              </a:rPr>
              <a:t>Dragonfly+</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Multi-rail fat tree</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3D Torus</a:t>
            </a:r>
            <a:endParaRPr lang="en-US" altLang="zh-CN" sz="1600" b="1" dirty="0">
              <a:latin typeface="等线" panose="02010600030101010101" pitchFamily="2" charset="-122"/>
              <a:ea typeface="等线" panose="02010600030101010101" pitchFamily="2" charset="-122"/>
            </a:endParaRPr>
          </a:p>
          <a:p>
            <a:pPr>
              <a:lnSpc>
                <a:spcPct val="150000"/>
              </a:lnSpc>
            </a:pPr>
            <a:r>
              <a:rPr lang="en-US" altLang="zh-CN" sz="1600" b="1" dirty="0">
                <a:latin typeface="等线" panose="02010600030101010101" pitchFamily="2" charset="-122"/>
                <a:ea typeface="等线" panose="02010600030101010101" pitchFamily="2" charset="-122"/>
              </a:rPr>
              <a:t>Changes to Traffic Models (for example, for AI training)</a:t>
            </a:r>
            <a:endParaRPr lang="en-US" sz="1600" b="1"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Large Packets</a:t>
            </a:r>
            <a:r>
              <a:rPr lang="en-US" sz="1600" dirty="0">
                <a:latin typeface="等线" panose="02010600030101010101" pitchFamily="2" charset="-122"/>
                <a:ea typeface="等线" panose="02010600030101010101" pitchFamily="2" charset="-122"/>
              </a:rPr>
              <a:t>: Some workloads may involve the transmission of </a:t>
            </a:r>
            <a:r>
              <a:rPr lang="en-US" sz="1600" dirty="0">
                <a:solidFill>
                  <a:srgbClr val="FF0000"/>
                </a:solidFill>
                <a:latin typeface="等线" panose="02010600030101010101" pitchFamily="2" charset="-122"/>
                <a:ea typeface="等线" panose="02010600030101010101" pitchFamily="2" charset="-122"/>
              </a:rPr>
              <a:t>large data packets</a:t>
            </a:r>
            <a:r>
              <a:rPr lang="zh-CN" altLang="en-US" sz="1600" dirty="0">
                <a:solidFill>
                  <a:srgbClr val="FF0000"/>
                </a:solidFill>
                <a:latin typeface="等线" panose="02010600030101010101" pitchFamily="2" charset="-122"/>
                <a:ea typeface="等线" panose="02010600030101010101" pitchFamily="2" charset="-122"/>
              </a:rPr>
              <a:t> </a:t>
            </a:r>
            <a:r>
              <a:rPr lang="en-US" altLang="zh-CN" sz="1600" dirty="0">
                <a:solidFill>
                  <a:srgbClr val="FF0000"/>
                </a:solidFill>
                <a:latin typeface="等线" panose="02010600030101010101" pitchFamily="2" charset="-122"/>
                <a:ea typeface="等线" panose="02010600030101010101" pitchFamily="2" charset="-122"/>
              </a:rPr>
              <a:t>(4KB)</a:t>
            </a:r>
            <a:r>
              <a:rPr lang="en-US" sz="1600" dirty="0">
                <a:latin typeface="等线" panose="02010600030101010101" pitchFamily="2" charset="-122"/>
                <a:ea typeface="等线" panose="02010600030101010101" pitchFamily="2" charset="-122"/>
              </a:rPr>
              <a:t>, unlike ordinary data center traffic which may consist of smaller, more frequent packets.</a:t>
            </a:r>
          </a:p>
          <a:p>
            <a:pPr lvl="1">
              <a:lnSpc>
                <a:spcPct val="150000"/>
              </a:lnSpc>
            </a:pPr>
            <a:r>
              <a:rPr lang="en-US" sz="1600" b="1" dirty="0">
                <a:latin typeface="等线" panose="02010600030101010101" pitchFamily="2" charset="-122"/>
                <a:ea typeface="等线" panose="02010600030101010101" pitchFamily="2" charset="-122"/>
              </a:rPr>
              <a:t>High Volume Traffic</a:t>
            </a:r>
            <a:r>
              <a:rPr lang="en-US" sz="1600" dirty="0">
                <a:latin typeface="等线" panose="02010600030101010101" pitchFamily="2" charset="-122"/>
                <a:ea typeface="等线" panose="02010600030101010101" pitchFamily="2" charset="-122"/>
              </a:rPr>
              <a:t>: Some applications (such as AI training) generates </a:t>
            </a:r>
            <a:r>
              <a:rPr lang="en-US" sz="1600" dirty="0">
                <a:solidFill>
                  <a:srgbClr val="FF0000"/>
                </a:solidFill>
                <a:latin typeface="等线" panose="02010600030101010101" pitchFamily="2" charset="-122"/>
                <a:ea typeface="等线" panose="02010600030101010101" pitchFamily="2" charset="-122"/>
              </a:rPr>
              <a:t>significant amounts of data (X GB data), </a:t>
            </a:r>
            <a:r>
              <a:rPr lang="en-US" sz="1600" dirty="0">
                <a:latin typeface="等线" panose="02010600030101010101" pitchFamily="2" charset="-122"/>
                <a:ea typeface="等线" panose="02010600030101010101" pitchFamily="2" charset="-122"/>
              </a:rPr>
              <a:t>resulting in high traffic volumes.</a:t>
            </a:r>
          </a:p>
          <a:p>
            <a:pPr lvl="1">
              <a:lnSpc>
                <a:spcPct val="150000"/>
              </a:lnSpc>
            </a:pPr>
            <a:r>
              <a:rPr lang="en-US" sz="1600" b="1" dirty="0">
                <a:latin typeface="等线" panose="02010600030101010101" pitchFamily="2" charset="-122"/>
                <a:ea typeface="等线" panose="02010600030101010101" pitchFamily="2" charset="-122"/>
              </a:rPr>
              <a:t>Fewer Flows</a:t>
            </a:r>
            <a:r>
              <a:rPr lang="en-US" sz="1600" dirty="0">
                <a:latin typeface="等线" panose="02010600030101010101" pitchFamily="2" charset="-122"/>
                <a:ea typeface="等线" panose="02010600030101010101" pitchFamily="2" charset="-122"/>
              </a:rPr>
              <a:t>: Specialist data centers (e.g., those built for AI) handle </a:t>
            </a:r>
            <a:r>
              <a:rPr lang="en-US" sz="1600" dirty="0">
                <a:solidFill>
                  <a:srgbClr val="FF0000"/>
                </a:solidFill>
                <a:latin typeface="等线" panose="02010600030101010101" pitchFamily="2" charset="-122"/>
                <a:ea typeface="等线" panose="02010600030101010101" pitchFamily="2" charset="-122"/>
              </a:rPr>
              <a:t>fewer but larger data flows</a:t>
            </a:r>
            <a:r>
              <a:rPr lang="en-US" sz="1600" dirty="0">
                <a:latin typeface="等线" panose="02010600030101010101" pitchFamily="2" charset="-122"/>
                <a:ea typeface="等线" panose="02010600030101010101" pitchFamily="2" charset="-122"/>
              </a:rPr>
              <a:t>, reflecting the intensive and concentrated data transfer needs of the applications.</a:t>
            </a:r>
          </a:p>
          <a:p>
            <a:pPr>
              <a:lnSpc>
                <a:spcPct val="150000"/>
              </a:lnSpc>
            </a:pPr>
            <a:r>
              <a:rPr lang="en-US" altLang="zh-CN" sz="1600" b="1" dirty="0">
                <a:latin typeface="等线" panose="02010600030101010101" pitchFamily="2" charset="-122"/>
                <a:ea typeface="等线" panose="02010600030101010101" pitchFamily="2" charset="-122"/>
              </a:rPr>
              <a:t>Parallelism and Collective Communication are Powerful Tools</a:t>
            </a:r>
          </a:p>
          <a:p>
            <a:pPr lvl="1">
              <a:lnSpc>
                <a:spcPct val="150000"/>
              </a:lnSpc>
            </a:pPr>
            <a:r>
              <a:rPr lang="en-US" sz="1500" dirty="0">
                <a:effectLst/>
                <a:latin typeface="DengXian" panose="02010600030101010101" pitchFamily="2" charset="-122"/>
                <a:ea typeface="DengXian" panose="02010600030101010101" pitchFamily="2" charset="-122"/>
                <a:cs typeface="Calibri" panose="020F0502020204030204" pitchFamily="34" charset="0"/>
              </a:rPr>
              <a:t>It also could be applicable beyond data center to inter-data center collaboration scenarios.</a:t>
            </a:r>
            <a:endParaRPr lang="en-GB" sz="1500" dirty="0">
              <a:effectLst/>
              <a:latin typeface="DengXian" panose="02010600030101010101" pitchFamily="2" charset="-122"/>
              <a:ea typeface="DengXian" panose="02010600030101010101" pitchFamily="2" charset="-122"/>
              <a:cs typeface="Calibri" panose="020F0502020204030204" pitchFamily="34" charset="0"/>
            </a:endParaRPr>
          </a:p>
        </p:txBody>
      </p:sp>
      <p:pic>
        <p:nvPicPr>
          <p:cNvPr id="6" name="图片 5">
            <a:extLst>
              <a:ext uri="{FF2B5EF4-FFF2-40B4-BE49-F238E27FC236}">
                <a16:creationId xmlns:a16="http://schemas.microsoft.com/office/drawing/2014/main" id="{647B80CF-8E8E-4976-8B24-8F8CFEE59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297" y="876695"/>
            <a:ext cx="4167210" cy="1507649"/>
          </a:xfrm>
          <a:prstGeom prst="rect">
            <a:avLst/>
          </a:prstGeom>
        </p:spPr>
      </p:pic>
      <p:grpSp>
        <p:nvGrpSpPr>
          <p:cNvPr id="7" name="组合 6">
            <a:extLst>
              <a:ext uri="{FF2B5EF4-FFF2-40B4-BE49-F238E27FC236}">
                <a16:creationId xmlns:a16="http://schemas.microsoft.com/office/drawing/2014/main" id="{0B544BA6-277F-40A0-92D7-4E282654A022}"/>
              </a:ext>
            </a:extLst>
          </p:cNvPr>
          <p:cNvGrpSpPr/>
          <p:nvPr/>
        </p:nvGrpSpPr>
        <p:grpSpPr>
          <a:xfrm>
            <a:off x="7864288" y="2424290"/>
            <a:ext cx="3976813" cy="1507649"/>
            <a:chOff x="1039608" y="3429000"/>
            <a:chExt cx="5117455" cy="2166294"/>
          </a:xfrm>
        </p:grpSpPr>
        <p:pic>
          <p:nvPicPr>
            <p:cNvPr id="8" name="Picture 1">
              <a:extLst>
                <a:ext uri="{FF2B5EF4-FFF2-40B4-BE49-F238E27FC236}">
                  <a16:creationId xmlns:a16="http://schemas.microsoft.com/office/drawing/2014/main" id="{D056C1BE-D83C-4608-B102-0BE8A2A006F4}"/>
                </a:ext>
              </a:extLst>
            </p:cNvPr>
            <p:cNvPicPr>
              <a:picLocks noChangeAspect="1"/>
            </p:cNvPicPr>
            <p:nvPr/>
          </p:nvPicPr>
          <p:blipFill rotWithShape="1">
            <a:blip r:embed="rId3"/>
            <a:srcRect l="-780"/>
            <a:stretch/>
          </p:blipFill>
          <p:spPr>
            <a:xfrm>
              <a:off x="1039608" y="3429000"/>
              <a:ext cx="2565727" cy="2166294"/>
            </a:xfrm>
            <a:prstGeom prst="rect">
              <a:avLst/>
            </a:prstGeom>
            <a:ln>
              <a:noFill/>
            </a:ln>
          </p:spPr>
        </p:pic>
        <p:pic>
          <p:nvPicPr>
            <p:cNvPr id="9" name="Picture 2">
              <a:extLst>
                <a:ext uri="{FF2B5EF4-FFF2-40B4-BE49-F238E27FC236}">
                  <a16:creationId xmlns:a16="http://schemas.microsoft.com/office/drawing/2014/main" id="{B551B0E4-62F9-4351-AC30-BE52594900FF}"/>
                </a:ext>
              </a:extLst>
            </p:cNvPr>
            <p:cNvPicPr>
              <a:picLocks noChangeAspect="1"/>
            </p:cNvPicPr>
            <p:nvPr/>
          </p:nvPicPr>
          <p:blipFill>
            <a:blip r:embed="rId4"/>
            <a:stretch>
              <a:fillRect/>
            </a:stretch>
          </p:blipFill>
          <p:spPr>
            <a:xfrm>
              <a:off x="3443494" y="3429001"/>
              <a:ext cx="2713569" cy="2166293"/>
            </a:xfrm>
            <a:prstGeom prst="rect">
              <a:avLst/>
            </a:prstGeom>
            <a:ln>
              <a:noFill/>
            </a:ln>
          </p:spPr>
        </p:pic>
      </p:grpSp>
    </p:spTree>
    <p:extLst>
      <p:ext uri="{BB962C8B-B14F-4D97-AF65-F5344CB8AC3E}">
        <p14:creationId xmlns:p14="http://schemas.microsoft.com/office/powerpoint/2010/main" val="2586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B2847C-4B7D-4258-A108-D7004C069CE3}"/>
              </a:ext>
            </a:extLst>
          </p:cNvPr>
          <p:cNvSpPr>
            <a:spLocks noGrp="1"/>
          </p:cNvSpPr>
          <p:nvPr>
            <p:ph idx="1"/>
          </p:nvPr>
        </p:nvSpPr>
        <p:spPr>
          <a:xfrm>
            <a:off x="774357" y="1344247"/>
            <a:ext cx="10799806" cy="5276153"/>
          </a:xfrm>
        </p:spPr>
        <p:txBody>
          <a:bodyPr>
            <a:normAutofit fontScale="92500" lnSpcReduction="20000"/>
          </a:bodyPr>
          <a:lstStyle/>
          <a:p>
            <a:pPr marL="0" indent="0">
              <a:lnSpc>
                <a:spcPct val="150000"/>
              </a:lnSpc>
              <a:buNone/>
            </a:pPr>
            <a:r>
              <a:rPr lang="en-US" sz="1600" b="1" dirty="0">
                <a:latin typeface="等线" panose="02010600030101010101" pitchFamily="2" charset="-122"/>
                <a:ea typeface="等线" panose="02010600030101010101" pitchFamily="2" charset="-122"/>
              </a:rPr>
              <a:t>Taking the AI Data Center Network as an example, the key challenges are:</a:t>
            </a:r>
          </a:p>
          <a:p>
            <a:pPr>
              <a:lnSpc>
                <a:spcPct val="150000"/>
              </a:lnSpc>
            </a:pPr>
            <a:r>
              <a:rPr lang="en-US" sz="1600" b="1" dirty="0">
                <a:latin typeface="等线" panose="02010600030101010101" pitchFamily="2" charset="-122"/>
                <a:ea typeface="等线" panose="02010600030101010101" pitchFamily="2" charset="-122"/>
              </a:rPr>
              <a:t>High-Performance Interconnect</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Node Interconnect</a:t>
            </a:r>
            <a:r>
              <a:rPr lang="en-US" sz="1600" dirty="0">
                <a:latin typeface="等线" panose="02010600030101010101" pitchFamily="2" charset="-122"/>
                <a:ea typeface="等线" panose="02010600030101010101" pitchFamily="2" charset="-122"/>
              </a:rPr>
              <a:t>: Training large AI models requires substantial data transfer. The interconnect network must support data and pipeline parallelism with bandwidth demands of 200Gbps to 400Gbps, providing </a:t>
            </a:r>
            <a:r>
              <a:rPr lang="en-US" sz="1600" dirty="0">
                <a:solidFill>
                  <a:srgbClr val="FF0000"/>
                </a:solidFill>
                <a:latin typeface="等线" panose="02010600030101010101" pitchFamily="2" charset="-122"/>
                <a:ea typeface="等线" panose="02010600030101010101" pitchFamily="2" charset="-122"/>
              </a:rPr>
              <a:t>high bandwidth and scale-out capability </a:t>
            </a:r>
            <a:r>
              <a:rPr lang="en-US" sz="1600" dirty="0">
                <a:latin typeface="等线" panose="02010600030101010101" pitchFamily="2" charset="-122"/>
                <a:ea typeface="等线" panose="02010600030101010101" pitchFamily="2" charset="-122"/>
              </a:rPr>
              <a:t>for thousands of GPUs.</a:t>
            </a:r>
          </a:p>
          <a:p>
            <a:pPr>
              <a:lnSpc>
                <a:spcPct val="150000"/>
              </a:lnSpc>
            </a:pPr>
            <a:r>
              <a:rPr lang="en-US" sz="1600" b="1" dirty="0">
                <a:latin typeface="等线" panose="02010600030101010101" pitchFamily="2" charset="-122"/>
                <a:ea typeface="等线" panose="02010600030101010101" pitchFamily="2" charset="-122"/>
              </a:rPr>
              <a:t>High Availability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Load Balancing and Congestion</a:t>
            </a:r>
            <a:r>
              <a:rPr lang="en-US" sz="1600" dirty="0">
                <a:latin typeface="等线" panose="02010600030101010101" pitchFamily="2" charset="-122"/>
                <a:ea typeface="等线" panose="02010600030101010101" pitchFamily="2" charset="-122"/>
              </a:rPr>
              <a:t>: Irregular communication patterns and large single-flow traffic in AI training can lead to network congestion due to hash collision. </a:t>
            </a:r>
            <a:r>
              <a:rPr lang="en-US" sz="1600" dirty="0">
                <a:solidFill>
                  <a:srgbClr val="FF0000"/>
                </a:solidFill>
                <a:latin typeface="等线" panose="02010600030101010101" pitchFamily="2" charset="-122"/>
                <a:ea typeface="等线" panose="02010600030101010101" pitchFamily="2" charset="-122"/>
              </a:rPr>
              <a:t>Optimized load balancing </a:t>
            </a:r>
            <a:r>
              <a:rPr lang="en-US" sz="1600" dirty="0">
                <a:latin typeface="等线" panose="02010600030101010101" pitchFamily="2" charset="-122"/>
                <a:ea typeface="等线" panose="02010600030101010101" pitchFamily="2" charset="-122"/>
              </a:rPr>
              <a:t>and lossless transmission are essential.</a:t>
            </a:r>
          </a:p>
          <a:p>
            <a:pPr>
              <a:lnSpc>
                <a:spcPct val="150000"/>
              </a:lnSpc>
            </a:pPr>
            <a:r>
              <a:rPr lang="en-US" sz="1600" b="1" dirty="0">
                <a:latin typeface="等线" panose="02010600030101010101" pitchFamily="2" charset="-122"/>
                <a:ea typeface="等线" panose="02010600030101010101" pitchFamily="2" charset="-122"/>
              </a:rPr>
              <a:t>Operations and Maintenance</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Monitoring and Troubleshooting</a:t>
            </a:r>
            <a:r>
              <a:rPr lang="en-US" sz="1600" dirty="0">
                <a:latin typeface="等线" panose="02010600030101010101" pitchFamily="2" charset="-122"/>
                <a:ea typeface="等线" panose="02010600030101010101" pitchFamily="2" charset="-122"/>
              </a:rPr>
              <a:t>: </a:t>
            </a:r>
            <a:r>
              <a:rPr lang="en-US" sz="1600" dirty="0">
                <a:solidFill>
                  <a:srgbClr val="FF0000"/>
                </a:solidFill>
                <a:latin typeface="等线" panose="02010600030101010101" pitchFamily="2" charset="-122"/>
                <a:ea typeface="等线" panose="02010600030101010101" pitchFamily="2" charset="-122"/>
              </a:rPr>
              <a:t>Enhanced usability </a:t>
            </a:r>
            <a:r>
              <a:rPr lang="en-US" sz="1600" dirty="0">
                <a:latin typeface="等线" panose="02010600030101010101" pitchFamily="2" charset="-122"/>
                <a:ea typeface="等线" panose="02010600030101010101" pitchFamily="2" charset="-122"/>
              </a:rPr>
              <a:t>through refined monitoring, one-click fault localization, and self-healing mechanisms is crucial.</a:t>
            </a:r>
          </a:p>
          <a:p>
            <a:pPr>
              <a:lnSpc>
                <a:spcPct val="150000"/>
              </a:lnSpc>
            </a:pPr>
            <a:r>
              <a:rPr lang="en-US" sz="1600" b="1" dirty="0">
                <a:latin typeface="等线" panose="02010600030101010101" pitchFamily="2" charset="-122"/>
                <a:ea typeface="等线" panose="02010600030101010101" pitchFamily="2" charset="-122"/>
              </a:rPr>
              <a:t>Security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Protection Measures</a:t>
            </a:r>
            <a:r>
              <a:rPr lang="en-US" sz="1600" dirty="0">
                <a:latin typeface="等线" panose="02010600030101010101" pitchFamily="2" charset="-122"/>
                <a:ea typeface="等线" panose="02010600030101010101" pitchFamily="2" charset="-122"/>
              </a:rPr>
              <a:t>: AI models are targets for network attacks. Ensuring </a:t>
            </a:r>
            <a:r>
              <a:rPr lang="en-US" sz="1600" dirty="0">
                <a:solidFill>
                  <a:srgbClr val="FF0000"/>
                </a:solidFill>
                <a:latin typeface="等线" panose="02010600030101010101" pitchFamily="2" charset="-122"/>
                <a:ea typeface="等线" panose="02010600030101010101" pitchFamily="2" charset="-122"/>
              </a:rPr>
              <a:t>data confidentiality, integrity, and protection</a:t>
            </a:r>
            <a:r>
              <a:rPr lang="en-US" sz="1600" dirty="0">
                <a:latin typeface="等线" panose="02010600030101010101" pitchFamily="2" charset="-122"/>
                <a:ea typeface="等线" panose="02010600030101010101" pitchFamily="2" charset="-122"/>
              </a:rPr>
              <a:t> from leaks and misuse, especially in multi-tenant environments, is vital.</a:t>
            </a:r>
          </a:p>
        </p:txBody>
      </p:sp>
      <p:sp>
        <p:nvSpPr>
          <p:cNvPr id="6" name="标题 1">
            <a:extLst>
              <a:ext uri="{FF2B5EF4-FFF2-40B4-BE49-F238E27FC236}">
                <a16:creationId xmlns:a16="http://schemas.microsoft.com/office/drawing/2014/main" id="{19FAFB2C-18AF-45A2-8B0E-7BE42C0CED96}"/>
              </a:ext>
            </a:extLst>
          </p:cNvPr>
          <p:cNvSpPr txBox="1">
            <a:spLocks/>
          </p:cNvSpPr>
          <p:nvPr/>
        </p:nvSpPr>
        <p:spPr>
          <a:xfrm>
            <a:off x="617837" y="18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等线" panose="02010600030101010101" pitchFamily="2" charset="-122"/>
                <a:ea typeface="等线" panose="02010600030101010101" pitchFamily="2" charset="-122"/>
              </a:rPr>
              <a:t>Requirements</a:t>
            </a:r>
            <a:endParaRPr lang="zh-CN" altLang="en-US" sz="32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0467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E6807BB4-3951-404C-A4E0-2138D5178BE3}"/>
              </a:ext>
            </a:extLst>
          </p:cNvPr>
          <p:cNvSpPr/>
          <p:nvPr/>
        </p:nvSpPr>
        <p:spPr>
          <a:xfrm>
            <a:off x="3862594" y="3426783"/>
            <a:ext cx="4009557" cy="28159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2CEACCD-EED2-48FF-915F-18A2CFB6DA51}"/>
              </a:ext>
            </a:extLst>
          </p:cNvPr>
          <p:cNvSpPr txBox="1"/>
          <p:nvPr/>
        </p:nvSpPr>
        <p:spPr>
          <a:xfrm>
            <a:off x="224446" y="41346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PR-SN</a:t>
            </a:r>
            <a:r>
              <a:rPr lang="zh-CN" altLang="en-US" sz="1200" dirty="0">
                <a:latin typeface="微软雅黑" panose="020B0503020204020204" pitchFamily="34" charset="-122"/>
                <a:ea typeface="微软雅黑" panose="020B0503020204020204" pitchFamily="34" charset="-122"/>
              </a:rPr>
              <a:t>：</a:t>
            </a:r>
          </a:p>
        </p:txBody>
      </p:sp>
      <p:sp>
        <p:nvSpPr>
          <p:cNvPr id="5" name="左大括号 4">
            <a:extLst>
              <a:ext uri="{FF2B5EF4-FFF2-40B4-BE49-F238E27FC236}">
                <a16:creationId xmlns:a16="http://schemas.microsoft.com/office/drawing/2014/main" id="{C214782D-6434-49FD-BC46-52059BA3B8B7}"/>
              </a:ext>
            </a:extLst>
          </p:cNvPr>
          <p:cNvSpPr/>
          <p:nvPr/>
        </p:nvSpPr>
        <p:spPr>
          <a:xfrm>
            <a:off x="1039050" y="3571853"/>
            <a:ext cx="281819" cy="14276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6" name="文本框 5">
            <a:extLst>
              <a:ext uri="{FF2B5EF4-FFF2-40B4-BE49-F238E27FC236}">
                <a16:creationId xmlns:a16="http://schemas.microsoft.com/office/drawing/2014/main" id="{56A0362C-012D-4081-8DA2-22B1BE36F88F}"/>
              </a:ext>
            </a:extLst>
          </p:cNvPr>
          <p:cNvSpPr txBox="1"/>
          <p:nvPr/>
        </p:nvSpPr>
        <p:spPr>
          <a:xfrm>
            <a:off x="1291029" y="3610983"/>
            <a:ext cx="938859"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Local sensing</a:t>
            </a:r>
            <a:endParaRPr lang="zh-CN" altLang="en-US" sz="12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C360D8-5141-43F3-9F0C-FF29BFE81109}"/>
              </a:ext>
            </a:extLst>
          </p:cNvPr>
          <p:cNvSpPr txBox="1"/>
          <p:nvPr/>
        </p:nvSpPr>
        <p:spPr>
          <a:xfrm>
            <a:off x="1254214" y="4581338"/>
            <a:ext cx="1081773"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Remote sensing</a:t>
            </a:r>
            <a:endParaRPr lang="zh-CN" altLang="en-US" sz="1200" dirty="0">
              <a:latin typeface="微软雅黑" panose="020B0503020204020204" pitchFamily="34" charset="-122"/>
              <a:ea typeface="微软雅黑" panose="020B0503020204020204" pitchFamily="34" charset="-122"/>
            </a:endParaRPr>
          </a:p>
        </p:txBody>
      </p:sp>
      <p:sp>
        <p:nvSpPr>
          <p:cNvPr id="8" name="左大括号 7">
            <a:extLst>
              <a:ext uri="{FF2B5EF4-FFF2-40B4-BE49-F238E27FC236}">
                <a16:creationId xmlns:a16="http://schemas.microsoft.com/office/drawing/2014/main" id="{42FE7F74-A993-4C1E-96E8-3618E882C9CD}"/>
              </a:ext>
            </a:extLst>
          </p:cNvPr>
          <p:cNvSpPr/>
          <p:nvPr/>
        </p:nvSpPr>
        <p:spPr>
          <a:xfrm>
            <a:off x="2013755" y="3352140"/>
            <a:ext cx="173785" cy="9541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9" name="文本框 8">
            <a:extLst>
              <a:ext uri="{FF2B5EF4-FFF2-40B4-BE49-F238E27FC236}">
                <a16:creationId xmlns:a16="http://schemas.microsoft.com/office/drawing/2014/main" id="{D9ADD982-2D63-4D03-B318-DC695A0D521C}"/>
              </a:ext>
            </a:extLst>
          </p:cNvPr>
          <p:cNvSpPr txBox="1"/>
          <p:nvPr/>
        </p:nvSpPr>
        <p:spPr>
          <a:xfrm>
            <a:off x="2113183" y="3349162"/>
            <a:ext cx="2207307" cy="1015663"/>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Port failure</a:t>
            </a:r>
          </a:p>
          <a:p>
            <a:r>
              <a:rPr lang="en-US" altLang="zh-CN" sz="1200" dirty="0">
                <a:latin typeface="微软雅黑" panose="020B0503020204020204" pitchFamily="34" charset="-122"/>
                <a:ea typeface="微软雅黑" panose="020B0503020204020204" pitchFamily="34" charset="-122"/>
              </a:rPr>
              <a:t>Congestion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states</a:t>
            </a:r>
          </a:p>
          <a:p>
            <a:r>
              <a:rPr lang="en-US" altLang="zh-CN" sz="1200" dirty="0">
                <a:latin typeface="微软雅黑" panose="020B0503020204020204" pitchFamily="34" charset="-122"/>
                <a:ea typeface="微软雅黑" panose="020B0503020204020204" pitchFamily="34" charset="-122"/>
              </a:rPr>
              <a:t>Queue</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depth</a:t>
            </a:r>
          </a:p>
          <a:p>
            <a:r>
              <a:rPr lang="en-US" altLang="zh-CN" sz="1200" dirty="0">
                <a:latin typeface="微软雅黑" panose="020B0503020204020204" pitchFamily="34" charset="-122"/>
                <a:ea typeface="微软雅黑" panose="020B0503020204020204" pitchFamily="34" charset="-122"/>
              </a:rPr>
              <a:t>Link</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SLA</a:t>
            </a:r>
          </a:p>
          <a:p>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0" name="左大括号 9">
            <a:extLst>
              <a:ext uri="{FF2B5EF4-FFF2-40B4-BE49-F238E27FC236}">
                <a16:creationId xmlns:a16="http://schemas.microsoft.com/office/drawing/2014/main" id="{D76DFA95-4502-458C-BD8F-E27A1E2A798E}"/>
              </a:ext>
            </a:extLst>
          </p:cNvPr>
          <p:cNvSpPr/>
          <p:nvPr/>
        </p:nvSpPr>
        <p:spPr>
          <a:xfrm>
            <a:off x="2032810" y="4502176"/>
            <a:ext cx="166931" cy="7612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a:p>
        </p:txBody>
      </p:sp>
      <p:sp>
        <p:nvSpPr>
          <p:cNvPr id="11" name="文本框 10">
            <a:extLst>
              <a:ext uri="{FF2B5EF4-FFF2-40B4-BE49-F238E27FC236}">
                <a16:creationId xmlns:a16="http://schemas.microsoft.com/office/drawing/2014/main" id="{7E7505E2-6590-4856-AA12-D199333F0929}"/>
              </a:ext>
            </a:extLst>
          </p:cNvPr>
          <p:cNvSpPr txBox="1"/>
          <p:nvPr/>
        </p:nvSpPr>
        <p:spPr>
          <a:xfrm>
            <a:off x="2116125" y="4467362"/>
            <a:ext cx="1583814"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path</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Bottle neck info</a:t>
            </a:r>
          </a:p>
          <a:p>
            <a:r>
              <a:rPr lang="en-US" altLang="zh-CN" sz="1200" dirty="0">
                <a:latin typeface="微软雅黑" panose="020B0503020204020204" pitchFamily="34" charset="-122"/>
                <a:ea typeface="微软雅黑" panose="020B0503020204020204" pitchFamily="34" charset="-122"/>
              </a:rPr>
              <a:t>Topology</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a:t>
            </a:r>
          </a:p>
        </p:txBody>
      </p:sp>
      <p:sp>
        <p:nvSpPr>
          <p:cNvPr id="15" name="文本框 14">
            <a:extLst>
              <a:ext uri="{FF2B5EF4-FFF2-40B4-BE49-F238E27FC236}">
                <a16:creationId xmlns:a16="http://schemas.microsoft.com/office/drawing/2014/main" id="{430B96DA-4939-42E6-9BB1-CA21E5DD134D}"/>
              </a:ext>
            </a:extLst>
          </p:cNvPr>
          <p:cNvSpPr txBox="1"/>
          <p:nvPr/>
        </p:nvSpPr>
        <p:spPr>
          <a:xfrm>
            <a:off x="211749" y="58337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PR-RN</a:t>
            </a:r>
            <a:r>
              <a:rPr lang="zh-CN" altLang="en-US" sz="1200" dirty="0">
                <a:latin typeface="微软雅黑" panose="020B0503020204020204" pitchFamily="34" charset="-122"/>
                <a:ea typeface="微软雅黑" panose="020B0503020204020204" pitchFamily="34" charset="-122"/>
              </a:rPr>
              <a:t>：</a:t>
            </a:r>
          </a:p>
        </p:txBody>
      </p:sp>
      <p:sp>
        <p:nvSpPr>
          <p:cNvPr id="16" name="左大括号 15">
            <a:extLst>
              <a:ext uri="{FF2B5EF4-FFF2-40B4-BE49-F238E27FC236}">
                <a16:creationId xmlns:a16="http://schemas.microsoft.com/office/drawing/2014/main" id="{9C67AD2C-3602-460A-A46B-0F0E97F86E07}"/>
              </a:ext>
            </a:extLst>
          </p:cNvPr>
          <p:cNvSpPr/>
          <p:nvPr/>
        </p:nvSpPr>
        <p:spPr>
          <a:xfrm>
            <a:off x="1104267" y="5396570"/>
            <a:ext cx="253809" cy="11695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7" name="文本框 16">
            <a:extLst>
              <a:ext uri="{FF2B5EF4-FFF2-40B4-BE49-F238E27FC236}">
                <a16:creationId xmlns:a16="http://schemas.microsoft.com/office/drawing/2014/main" id="{071773C5-72D5-463D-849F-AB154096A893}"/>
              </a:ext>
            </a:extLst>
          </p:cNvPr>
          <p:cNvSpPr txBox="1"/>
          <p:nvPr/>
        </p:nvSpPr>
        <p:spPr>
          <a:xfrm>
            <a:off x="1315381" y="5354487"/>
            <a:ext cx="2207308" cy="120032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Reroute</a:t>
            </a:r>
          </a:p>
          <a:p>
            <a:r>
              <a:rPr lang="en-US" altLang="zh-CN" sz="1200" dirty="0">
                <a:latin typeface="微软雅黑" panose="020B0503020204020204" pitchFamily="34" charset="-122"/>
                <a:ea typeface="微软雅黑" panose="020B0503020204020204" pitchFamily="34" charset="-122"/>
              </a:rPr>
              <a:t>Congestion control</a:t>
            </a:r>
          </a:p>
          <a:p>
            <a:r>
              <a:rPr lang="en-US" altLang="zh-CN" sz="1200" dirty="0">
                <a:latin typeface="微软雅黑" panose="020B0503020204020204" pitchFamily="34" charset="-122"/>
                <a:ea typeface="微软雅黑" panose="020B0503020204020204" pitchFamily="34" charset="-122"/>
              </a:rPr>
              <a:t>ECMP mode</a:t>
            </a:r>
          </a:p>
          <a:p>
            <a:r>
              <a:rPr lang="en-US" altLang="zh-CN" sz="1200" dirty="0">
                <a:latin typeface="微软雅黑" panose="020B0503020204020204" pitchFamily="34" charset="-122"/>
                <a:ea typeface="微软雅黑" panose="020B0503020204020204" pitchFamily="34" charset="-122"/>
              </a:rPr>
              <a:t>Hierarchical routing</a:t>
            </a:r>
          </a:p>
          <a:p>
            <a:r>
              <a:rPr lang="en-US" altLang="zh-CN" sz="1200" dirty="0">
                <a:latin typeface="微软雅黑" panose="020B0503020204020204" pitchFamily="34" charset="-122"/>
                <a:ea typeface="微软雅黑" panose="020B0503020204020204" pitchFamily="34" charset="-122"/>
              </a:rPr>
              <a:t>Service routing</a:t>
            </a:r>
          </a:p>
          <a:p>
            <a:r>
              <a:rPr lang="en-US" altLang="zh-CN" sz="1200" dirty="0">
                <a:latin typeface="微软雅黑" panose="020B0503020204020204" pitchFamily="34" charset="-122"/>
                <a:ea typeface="微软雅黑" panose="020B0503020204020204" pitchFamily="34" charset="-122"/>
              </a:rPr>
              <a:t>…</a:t>
            </a:r>
          </a:p>
        </p:txBody>
      </p:sp>
      <p:sp>
        <p:nvSpPr>
          <p:cNvPr id="25" name="椭圆 24">
            <a:extLst>
              <a:ext uri="{FF2B5EF4-FFF2-40B4-BE49-F238E27FC236}">
                <a16:creationId xmlns:a16="http://schemas.microsoft.com/office/drawing/2014/main" id="{D3CF4648-0C04-43DD-9AD5-77819024F007}"/>
              </a:ext>
            </a:extLst>
          </p:cNvPr>
          <p:cNvSpPr/>
          <p:nvPr/>
        </p:nvSpPr>
        <p:spPr>
          <a:xfrm>
            <a:off x="3972747" y="5134745"/>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Sense</a:t>
            </a:r>
            <a:endParaRPr lang="zh-CN" altLang="en-US" dirty="0"/>
          </a:p>
        </p:txBody>
      </p:sp>
      <p:sp>
        <p:nvSpPr>
          <p:cNvPr id="27" name="椭圆 26">
            <a:extLst>
              <a:ext uri="{FF2B5EF4-FFF2-40B4-BE49-F238E27FC236}">
                <a16:creationId xmlns:a16="http://schemas.microsoft.com/office/drawing/2014/main" id="{73FA5FD9-A478-4DA4-A02C-CDDDBD640403}"/>
              </a:ext>
            </a:extLst>
          </p:cNvPr>
          <p:cNvSpPr/>
          <p:nvPr/>
        </p:nvSpPr>
        <p:spPr>
          <a:xfrm>
            <a:off x="6235301" y="5138526"/>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Notify</a:t>
            </a:r>
            <a:endParaRPr lang="zh-CN" altLang="en-US" dirty="0"/>
          </a:p>
        </p:txBody>
      </p:sp>
      <p:sp>
        <p:nvSpPr>
          <p:cNvPr id="28" name="椭圆 27">
            <a:extLst>
              <a:ext uri="{FF2B5EF4-FFF2-40B4-BE49-F238E27FC236}">
                <a16:creationId xmlns:a16="http://schemas.microsoft.com/office/drawing/2014/main" id="{FEB98A18-4C38-4A91-A7E5-EF0264C0B215}"/>
              </a:ext>
            </a:extLst>
          </p:cNvPr>
          <p:cNvSpPr/>
          <p:nvPr/>
        </p:nvSpPr>
        <p:spPr>
          <a:xfrm>
            <a:off x="5062902" y="3774979"/>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Route</a:t>
            </a:r>
            <a:endParaRPr lang="zh-CN" altLang="en-US" dirty="0"/>
          </a:p>
        </p:txBody>
      </p:sp>
      <p:cxnSp>
        <p:nvCxnSpPr>
          <p:cNvPr id="30" name="直接箭头连接符 29">
            <a:extLst>
              <a:ext uri="{FF2B5EF4-FFF2-40B4-BE49-F238E27FC236}">
                <a16:creationId xmlns:a16="http://schemas.microsoft.com/office/drawing/2014/main" id="{F45286F4-5FFA-47F6-951D-5C9325EA85DC}"/>
              </a:ext>
            </a:extLst>
          </p:cNvPr>
          <p:cNvCxnSpPr>
            <a:stCxn id="25" idx="6"/>
            <a:endCxn id="27" idx="2"/>
          </p:cNvCxnSpPr>
          <p:nvPr/>
        </p:nvCxnSpPr>
        <p:spPr>
          <a:xfrm>
            <a:off x="5466256" y="5431646"/>
            <a:ext cx="769045" cy="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6097F79-24FD-419B-9CBE-0A37674595A8}"/>
              </a:ext>
            </a:extLst>
          </p:cNvPr>
          <p:cNvCxnSpPr>
            <a:stCxn id="27" idx="0"/>
            <a:endCxn id="28" idx="5"/>
          </p:cNvCxnSpPr>
          <p:nvPr/>
        </p:nvCxnSpPr>
        <p:spPr>
          <a:xfrm flipH="1" flipV="1">
            <a:off x="6337692" y="4281820"/>
            <a:ext cx="644364" cy="856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04BFC4F-513E-4E11-8F3C-3D0C0F2A08A0}"/>
              </a:ext>
            </a:extLst>
          </p:cNvPr>
          <p:cNvCxnSpPr>
            <a:stCxn id="28" idx="3"/>
            <a:endCxn id="25" idx="0"/>
          </p:cNvCxnSpPr>
          <p:nvPr/>
        </p:nvCxnSpPr>
        <p:spPr>
          <a:xfrm flipH="1">
            <a:off x="4719502" y="4281820"/>
            <a:ext cx="562119" cy="85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3B07AC1-7CFA-4053-8202-91E8E8695973}"/>
              </a:ext>
            </a:extLst>
          </p:cNvPr>
          <p:cNvSpPr txBox="1"/>
          <p:nvPr/>
        </p:nvSpPr>
        <p:spPr>
          <a:xfrm>
            <a:off x="4304821" y="5702237"/>
            <a:ext cx="753732" cy="369332"/>
          </a:xfrm>
          <a:prstGeom prst="rect">
            <a:avLst/>
          </a:prstGeom>
          <a:noFill/>
        </p:spPr>
        <p:txBody>
          <a:bodyPr wrap="none" rtlCol="0">
            <a:spAutoFit/>
          </a:bodyPr>
          <a:lstStyle/>
          <a:p>
            <a:r>
              <a:rPr lang="en-US" altLang="zh-CN" dirty="0"/>
              <a:t>PR-SN</a:t>
            </a:r>
            <a:endParaRPr lang="zh-CN" altLang="en-US" dirty="0"/>
          </a:p>
        </p:txBody>
      </p:sp>
      <p:sp>
        <p:nvSpPr>
          <p:cNvPr id="34" name="文本框 33">
            <a:extLst>
              <a:ext uri="{FF2B5EF4-FFF2-40B4-BE49-F238E27FC236}">
                <a16:creationId xmlns:a16="http://schemas.microsoft.com/office/drawing/2014/main" id="{6B348E6F-A2AD-4267-86B9-C4605218B52A}"/>
              </a:ext>
            </a:extLst>
          </p:cNvPr>
          <p:cNvSpPr txBox="1"/>
          <p:nvPr/>
        </p:nvSpPr>
        <p:spPr>
          <a:xfrm>
            <a:off x="5436390" y="3439199"/>
            <a:ext cx="772969" cy="369332"/>
          </a:xfrm>
          <a:prstGeom prst="rect">
            <a:avLst/>
          </a:prstGeom>
          <a:noFill/>
        </p:spPr>
        <p:txBody>
          <a:bodyPr wrap="none" rtlCol="0">
            <a:spAutoFit/>
          </a:bodyPr>
          <a:lstStyle/>
          <a:p>
            <a:r>
              <a:rPr lang="en-US" altLang="zh-CN" dirty="0"/>
              <a:t>PR-RN</a:t>
            </a:r>
            <a:endParaRPr lang="zh-CN" altLang="en-US" dirty="0"/>
          </a:p>
        </p:txBody>
      </p:sp>
      <p:sp>
        <p:nvSpPr>
          <p:cNvPr id="35" name="文本框 34">
            <a:extLst>
              <a:ext uri="{FF2B5EF4-FFF2-40B4-BE49-F238E27FC236}">
                <a16:creationId xmlns:a16="http://schemas.microsoft.com/office/drawing/2014/main" id="{81AE183C-F77F-4269-9CD8-F06A7705D6B4}"/>
              </a:ext>
            </a:extLst>
          </p:cNvPr>
          <p:cNvSpPr txBox="1"/>
          <p:nvPr/>
        </p:nvSpPr>
        <p:spPr>
          <a:xfrm>
            <a:off x="6716222" y="5698775"/>
            <a:ext cx="647934" cy="369332"/>
          </a:xfrm>
          <a:prstGeom prst="rect">
            <a:avLst/>
          </a:prstGeom>
          <a:noFill/>
        </p:spPr>
        <p:txBody>
          <a:bodyPr wrap="none" rtlCol="0">
            <a:spAutoFit/>
          </a:bodyPr>
          <a:lstStyle/>
          <a:p>
            <a:r>
              <a:rPr lang="en-US" altLang="zh-CN" dirty="0"/>
              <a:t>PR-N</a:t>
            </a:r>
            <a:endParaRPr lang="zh-CN" altLang="en-US" dirty="0"/>
          </a:p>
        </p:txBody>
      </p:sp>
      <p:sp>
        <p:nvSpPr>
          <p:cNvPr id="36" name="文本框 35">
            <a:extLst>
              <a:ext uri="{FF2B5EF4-FFF2-40B4-BE49-F238E27FC236}">
                <a16:creationId xmlns:a16="http://schemas.microsoft.com/office/drawing/2014/main" id="{7B2A50E3-A722-4EFC-99FD-5B0C56031410}"/>
              </a:ext>
            </a:extLst>
          </p:cNvPr>
          <p:cNvSpPr txBox="1"/>
          <p:nvPr/>
        </p:nvSpPr>
        <p:spPr>
          <a:xfrm>
            <a:off x="559832" y="1382658"/>
            <a:ext cx="10793968" cy="15736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Sensing Node: </a:t>
            </a:r>
            <a:r>
              <a:rPr lang="en-US" altLang="zh-CN" sz="1600" dirty="0">
                <a:latin typeface="等线" panose="02010600030101010101" pitchFamily="2" charset="-122"/>
                <a:ea typeface="等线" panose="02010600030101010101" pitchFamily="2" charset="-122"/>
              </a:rPr>
              <a:t>percept local and network information for routing decisions.</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Routing Node</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use</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multi-dimensional sensory information to make routing decisions, including reroute, adjust speed, load balance, etc.</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Notification</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message from PR-SN to PR-RN.</a:t>
            </a:r>
          </a:p>
        </p:txBody>
      </p:sp>
      <p:sp>
        <p:nvSpPr>
          <p:cNvPr id="40" name="标题 1">
            <a:extLst>
              <a:ext uri="{FF2B5EF4-FFF2-40B4-BE49-F238E27FC236}">
                <a16:creationId xmlns:a16="http://schemas.microsoft.com/office/drawing/2014/main" id="{236054F1-0F38-4B20-B2DD-606BC008821D}"/>
              </a:ext>
            </a:extLst>
          </p:cNvPr>
          <p:cNvSpPr txBox="1">
            <a:spLocks/>
          </p:cNvSpPr>
          <p:nvPr/>
        </p:nvSpPr>
        <p:spPr>
          <a:xfrm>
            <a:off x="559832" y="315963"/>
            <a:ext cx="10793968" cy="7716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等线" panose="02010600030101010101" pitchFamily="2" charset="-122"/>
                <a:ea typeface="等线" panose="02010600030101010101" pitchFamily="2" charset="-122"/>
              </a:rPr>
              <a:t>Problem Statement</a:t>
            </a:r>
            <a:r>
              <a:rPr lang="zh-CN" altLang="en-US" sz="2800" b="1" dirty="0">
                <a:latin typeface="等线" panose="02010600030101010101" pitchFamily="2" charset="-122"/>
                <a:ea typeface="等线" panose="02010600030101010101" pitchFamily="2" charset="-122"/>
              </a:rPr>
              <a:t>：</a:t>
            </a:r>
            <a:r>
              <a:rPr lang="it-IT" sz="2800" b="1" dirty="0">
                <a:latin typeface="等线" panose="02010600030101010101" pitchFamily="2" charset="-122"/>
                <a:ea typeface="等线" panose="02010600030101010101" pitchFamily="2" charset="-122"/>
              </a:rPr>
              <a:t>A Generalized Proposal for Perceptive/</a:t>
            </a:r>
            <a:r>
              <a:rPr lang="en-US" altLang="zh-CN" sz="2800" b="1" dirty="0">
                <a:latin typeface="等线" panose="02010600030101010101" pitchFamily="2" charset="-122"/>
                <a:ea typeface="等线" panose="02010600030101010101" pitchFamily="2" charset="-122"/>
              </a:rPr>
              <a:t>Adaptive</a:t>
            </a:r>
            <a:r>
              <a:rPr lang="it-IT" sz="2800" b="1" dirty="0">
                <a:latin typeface="等线" panose="02010600030101010101" pitchFamily="2" charset="-122"/>
                <a:ea typeface="等线" panose="02010600030101010101" pitchFamily="2" charset="-122"/>
              </a:rPr>
              <a:t> Routing for DC and also DCI</a:t>
            </a:r>
            <a:endParaRPr lang="en-US" sz="2800" b="1" dirty="0">
              <a:latin typeface="等线" panose="02010600030101010101" pitchFamily="2" charset="-122"/>
              <a:ea typeface="等线" panose="02010600030101010101" pitchFamily="2" charset="-122"/>
            </a:endParaRPr>
          </a:p>
        </p:txBody>
      </p:sp>
      <p:pic>
        <p:nvPicPr>
          <p:cNvPr id="74" name="图片 73">
            <a:extLst>
              <a:ext uri="{FF2B5EF4-FFF2-40B4-BE49-F238E27FC236}">
                <a16:creationId xmlns:a16="http://schemas.microsoft.com/office/drawing/2014/main" id="{B85BC3CC-8ED3-472F-8254-32F03AE2AA81}"/>
              </a:ext>
            </a:extLst>
          </p:cNvPr>
          <p:cNvPicPr>
            <a:picLocks noChangeAspect="1"/>
          </p:cNvPicPr>
          <p:nvPr/>
        </p:nvPicPr>
        <p:blipFill>
          <a:blip r:embed="rId3"/>
          <a:stretch>
            <a:fillRect/>
          </a:stretch>
        </p:blipFill>
        <p:spPr>
          <a:xfrm>
            <a:off x="8032134" y="3726041"/>
            <a:ext cx="4009557" cy="1826862"/>
          </a:xfrm>
          <a:prstGeom prst="rect">
            <a:avLst/>
          </a:prstGeom>
        </p:spPr>
      </p:pic>
    </p:spTree>
    <p:extLst>
      <p:ext uri="{BB962C8B-B14F-4D97-AF65-F5344CB8AC3E}">
        <p14:creationId xmlns:p14="http://schemas.microsoft.com/office/powerpoint/2010/main" val="186542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1983</Words>
  <Application>Microsoft Office PowerPoint</Application>
  <PresentationFormat>Widescreen</PresentationFormat>
  <Paragraphs>265</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等线</vt:lpstr>
      <vt:lpstr>等线</vt:lpstr>
      <vt:lpstr>微软雅黑</vt:lpstr>
      <vt:lpstr>Arial</vt:lpstr>
      <vt:lpstr>Calibri</vt:lpstr>
      <vt:lpstr>Calibri Light</vt:lpstr>
      <vt:lpstr>Wingdings</vt:lpstr>
      <vt:lpstr>Office Theme</vt:lpstr>
      <vt:lpstr>Perceptive/Adaptive Routing A Side Meeting IETF-121 Monday 4th November 17.00 – 18.00</vt:lpstr>
      <vt:lpstr>IETF Rules Apply</vt:lpstr>
      <vt:lpstr>Administrivia</vt:lpstr>
      <vt:lpstr>Objectives of This Meeting</vt:lpstr>
      <vt:lpstr>Agenda</vt:lpstr>
      <vt:lpstr>Adaptive/Perceptive Routing Background</vt:lpstr>
      <vt:lpstr>Background</vt:lpstr>
      <vt:lpstr>PowerPoint Presentation</vt:lpstr>
      <vt:lpstr>PowerPoint Presentation</vt:lpstr>
      <vt:lpstr>Existing IETF Work</vt:lpstr>
      <vt:lpstr>PowerPoint Presentation</vt:lpstr>
      <vt:lpstr>PowerPoint Presentation</vt:lpstr>
      <vt:lpstr>Use Case 3: Service Awareness for In-Network Computing</vt:lpstr>
      <vt:lpstr>Use Case 4：Service Awareness for Routing method differentiation</vt:lpstr>
      <vt:lpstr>PowerPoint Presentation</vt:lpstr>
      <vt:lpstr>Questions to Think About</vt:lpstr>
      <vt:lpstr>PowerPoint Presentation</vt:lpstr>
      <vt:lpstr>Possible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 Farrel</dc:creator>
  <cp:lastModifiedBy>Adrian Farrel</cp:lastModifiedBy>
  <cp:revision>8</cp:revision>
  <dcterms:created xsi:type="dcterms:W3CDTF">2024-11-03T16:02:01Z</dcterms:created>
  <dcterms:modified xsi:type="dcterms:W3CDTF">2024-11-04T19:05:13Z</dcterms:modified>
</cp:coreProperties>
</file>