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E408-922F-4E9C-B9AC-9697D27FF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808B5-33D0-4CF5-B753-A7F07901C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EDE9-359F-4527-8CFD-EA4D17C6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4128-A19E-446D-A791-2C701D776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BA2F-DAE8-47C4-A726-FCB086E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6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099F-DB61-4110-BD12-403BFC96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EAC8E-49A3-42AF-9264-B736C2A6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16BBE-D64D-4E1E-9862-175A0C07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928C9-3365-4C5E-9DE9-46E737DFC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028BF-72AB-4A6A-A1E9-6B62F801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0B908-BFD5-435B-948A-6CFB8B51F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A3658-29F0-4AA4-9461-9E3CC1ED6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E502-437D-4315-AFE2-A807DFF77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C914-3893-4256-B748-6D56510F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8B79-7AB6-45B5-BAF1-45793ACD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08FE-6871-4085-93C9-F5A777C5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03179-DB8F-4C76-938E-DD91A451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DB879-B55C-44A8-B6A9-9DB4AECC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42EFD-458F-4D15-B3F1-78F9BAB77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FE4D-4F32-4771-BE46-BEC2E15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74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ED39-8DBC-45A0-9BF6-E6CF7C12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A76C-D26E-4C5B-9DC7-74A418378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5BC42-8BCF-44D1-835F-14552696C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A9BE4-ACA3-42EF-8E03-DC09FBB5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27BF0-4A8E-4A42-BE80-C35E1AE8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3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19B0-AFCE-4661-A095-05C2BE17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1F85-C844-4286-BFBC-CDFA54A93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B0289-6CDE-4E55-BEAC-199110340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21F17-CCA8-4339-A3FE-41052AB4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FC7F6-AA78-4F5F-A789-B71AD45A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E2768-E553-483A-80B6-02214901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BDB9-CBA7-4116-8973-3F7F14F7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62B4-3322-4E76-A482-240ACAA96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32EE6-AEF4-4425-8D1C-55038CBA8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9DCD-8B42-48B0-B8C9-77D4BF30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719D7-435A-4225-BB2F-02BCEBC62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A45CD-B5A8-40A2-A5AA-A2A24A84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9FC3C-DEAC-4184-AD7A-C2B440AB1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49F3DC-FFBF-49A7-B3C6-A2EE4BBA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1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76DA-30BE-4EA8-99B2-526269078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51F85B-BA21-4B4B-ACB2-E463B251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D3055-18B0-4E36-AC40-F3FDC971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BC511-D9BC-4C54-AD8C-5C6A222D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0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24B26-463A-4ECC-81E0-D9D9F3C0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8BE30-331C-48C0-A7A8-DB02AD1D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627A7-2921-4802-BA85-587A859E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F7C6-888C-454D-BE8A-84662C106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2FC2C-DD64-4429-BB21-28CA643E5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751E3-1B57-406F-B12C-D63DBDC16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360E-D46C-463D-B5B3-7435EC2D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81E14-0E6D-42E3-981B-A1F311573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8C729-692D-40D9-AB6B-B26F243A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7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AF56-5A0E-4495-8D39-3AB975D48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9E10C-E22C-4642-8489-4FBB3D1EF8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5F8CC-2BD8-416C-98C1-C3C52A29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F48D3-1779-4E8A-B5AD-C4ED9EDFA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69959-4AC3-4362-8C4E-E832208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CBC66-0B9F-468C-89B2-F498B130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3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E9DB3-96D7-44C4-997E-4EB50019A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37627-DD3C-4F70-B31A-53730CA4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4750-5E24-4279-B575-DA3D19BA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F4787-0F8F-4A46-BF62-010576857C79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563C9-CEB8-404E-8543-607EFCC9A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AE758-D14A-4DAC-9CE1-1FA1A356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0AE59-FDBD-478A-BC68-B4E24C04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A92C-1936-4482-9AC5-3CA85D028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97" y="1122363"/>
            <a:ext cx="10956897" cy="2387600"/>
          </a:xfrm>
        </p:spPr>
        <p:txBody>
          <a:bodyPr>
            <a:normAutofit/>
          </a:bodyPr>
          <a:lstStyle/>
          <a:p>
            <a:r>
              <a:rPr lang="en-US" sz="5400" dirty="0"/>
              <a:t>IBN for Whole-of-System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E3EB4-EF6A-433D-9F6E-C497EA6DED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Chris Janz</a:t>
            </a:r>
          </a:p>
          <a:p>
            <a:r>
              <a:rPr lang="en-US" dirty="0"/>
              <a:t>Huawei</a:t>
            </a:r>
          </a:p>
          <a:p>
            <a:endParaRPr lang="en-US" dirty="0"/>
          </a:p>
          <a:p>
            <a:r>
              <a:rPr lang="en-US" dirty="0"/>
              <a:t>ETSI ZSM – IRTF NMRG Joint Meeting, November 9, 2024 Dublin</a:t>
            </a:r>
          </a:p>
        </p:txBody>
      </p:sp>
    </p:spTree>
    <p:extLst>
      <p:ext uri="{BB962C8B-B14F-4D97-AF65-F5344CB8AC3E}">
        <p14:creationId xmlns:p14="http://schemas.microsoft.com/office/powerpoint/2010/main" val="109244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references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B7F3EE-C8C3-4DE5-8452-CD62F0F54627}"/>
              </a:ext>
            </a:extLst>
          </p:cNvPr>
          <p:cNvSpPr txBox="1">
            <a:spLocks/>
          </p:cNvSpPr>
          <p:nvPr/>
        </p:nvSpPr>
        <p:spPr>
          <a:xfrm>
            <a:off x="558248" y="1896428"/>
            <a:ext cx="10515600" cy="5320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+mn-lt"/>
              </a:rPr>
              <a:t>IRTF: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RFC 9315  Intent-Based Networking: Concepts and Definitions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RFC 9316: Intent Classification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Coming (draft): Use Cases and Practices for Intent-Based Networking</a:t>
            </a:r>
          </a:p>
          <a:p>
            <a:r>
              <a:rPr lang="en-US" sz="2000" dirty="0">
                <a:latin typeface="+mn-lt"/>
              </a:rPr>
              <a:t> 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ETSI ZSM: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ETSI GR ZSM 011: Intent-driven autonomous networks: Generic aspects 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ETSI GS ZSM 016: Intent-driven closed loops</a:t>
            </a:r>
          </a:p>
        </p:txBody>
      </p:sp>
    </p:spTree>
    <p:extLst>
      <p:ext uri="{BB962C8B-B14F-4D97-AF65-F5344CB8AC3E}">
        <p14:creationId xmlns:p14="http://schemas.microsoft.com/office/powerpoint/2010/main" val="109428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in common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7AFCD2C-4D8C-41CA-93FD-06796512B97A}"/>
              </a:ext>
            </a:extLst>
          </p:cNvPr>
          <p:cNvGrpSpPr/>
          <p:nvPr/>
        </p:nvGrpSpPr>
        <p:grpSpPr>
          <a:xfrm>
            <a:off x="982567" y="2545756"/>
            <a:ext cx="7414673" cy="3444514"/>
            <a:chOff x="982567" y="2545756"/>
            <a:chExt cx="7414673" cy="3444514"/>
          </a:xfrm>
        </p:grpSpPr>
        <p:sp>
          <p:nvSpPr>
            <p:cNvPr id="39" name="Title 1">
              <a:extLst>
                <a:ext uri="{FF2B5EF4-FFF2-40B4-BE49-F238E27FC236}">
                  <a16:creationId xmlns:a16="http://schemas.microsoft.com/office/drawing/2014/main" id="{7BB4D241-9450-46C9-9AB2-E07A17078AE4}"/>
                </a:ext>
              </a:extLst>
            </p:cNvPr>
            <p:cNvSpPr txBox="1">
              <a:spLocks/>
            </p:cNvSpPr>
            <p:nvPr/>
          </p:nvSpPr>
          <p:spPr>
            <a:xfrm>
              <a:off x="6593288" y="5206087"/>
              <a:ext cx="1803952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Assurance CL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F279D0-37FF-43DC-816B-B0774805992E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7" y="3413760"/>
              <a:ext cx="6805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18B209-6D40-4A7E-ADA0-E8C68EAF8FA6}"/>
                </a:ext>
              </a:extLst>
            </p:cNvPr>
            <p:cNvCxnSpPr>
              <a:cxnSpLocks/>
            </p:cNvCxnSpPr>
            <p:nvPr/>
          </p:nvCxnSpPr>
          <p:spPr>
            <a:xfrm>
              <a:off x="5295900" y="2827020"/>
              <a:ext cx="0" cy="1188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938136-010B-45CD-A988-5D7BF8362897}"/>
                </a:ext>
              </a:extLst>
            </p:cNvPr>
            <p:cNvCxnSpPr>
              <a:cxnSpLocks/>
            </p:cNvCxnSpPr>
            <p:nvPr/>
          </p:nvCxnSpPr>
          <p:spPr>
            <a:xfrm>
              <a:off x="6286500" y="2811780"/>
              <a:ext cx="0" cy="11887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16F1C0E-AA34-40A3-8087-790618D0A91A}"/>
                </a:ext>
              </a:extLst>
            </p:cNvPr>
            <p:cNvGrpSpPr/>
            <p:nvPr/>
          </p:nvGrpSpPr>
          <p:grpSpPr>
            <a:xfrm>
              <a:off x="5242560" y="4801553"/>
              <a:ext cx="1196334" cy="1188717"/>
              <a:chOff x="6560820" y="4679633"/>
              <a:chExt cx="1196334" cy="1188717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3C96EC9-BDDF-407F-BD53-371C1D823540}"/>
                  </a:ext>
                </a:extLst>
              </p:cNvPr>
              <p:cNvSpPr/>
              <p:nvPr/>
            </p:nvSpPr>
            <p:spPr>
              <a:xfrm>
                <a:off x="6568440" y="4679633"/>
                <a:ext cx="1188714" cy="11887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0C11B8E-57B5-48A4-B4D5-264ADF0B4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0820" y="5197791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3461E5BF-AF30-48F4-A35A-537EEF4AF9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9540" y="5182551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itle 1">
              <a:extLst>
                <a:ext uri="{FF2B5EF4-FFF2-40B4-BE49-F238E27FC236}">
                  <a16:creationId xmlns:a16="http://schemas.microsoft.com/office/drawing/2014/main" id="{A5B7BAD5-5D8E-4AF6-AF86-5C42C989F9FD}"/>
                </a:ext>
              </a:extLst>
            </p:cNvPr>
            <p:cNvSpPr txBox="1">
              <a:spLocks/>
            </p:cNvSpPr>
            <p:nvPr/>
          </p:nvSpPr>
          <p:spPr>
            <a:xfrm>
              <a:off x="5204460" y="4252634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Translation</a:t>
              </a:r>
            </a:p>
          </p:txBody>
        </p:sp>
        <p:sp>
          <p:nvSpPr>
            <p:cNvPr id="45" name="Title 1">
              <a:extLst>
                <a:ext uri="{FF2B5EF4-FFF2-40B4-BE49-F238E27FC236}">
                  <a16:creationId xmlns:a16="http://schemas.microsoft.com/office/drawing/2014/main" id="{D25D9A97-26A6-45C6-992B-057DB7CCD44F}"/>
                </a:ext>
              </a:extLst>
            </p:cNvPr>
            <p:cNvSpPr txBox="1">
              <a:spLocks/>
            </p:cNvSpPr>
            <p:nvPr/>
          </p:nvSpPr>
          <p:spPr>
            <a:xfrm>
              <a:off x="3502386" y="3460819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000" dirty="0">
                  <a:latin typeface="+mn-lt"/>
                </a:rPr>
                <a:t>Intent (Declarative)</a:t>
              </a:r>
            </a:p>
          </p:txBody>
        </p:sp>
        <p:sp>
          <p:nvSpPr>
            <p:cNvPr id="46" name="Title 1">
              <a:extLst>
                <a:ext uri="{FF2B5EF4-FFF2-40B4-BE49-F238E27FC236}">
                  <a16:creationId xmlns:a16="http://schemas.microsoft.com/office/drawing/2014/main" id="{F40D714E-9350-4533-867B-D6C012638BED}"/>
                </a:ext>
              </a:extLst>
            </p:cNvPr>
            <p:cNvSpPr txBox="1">
              <a:spLocks/>
            </p:cNvSpPr>
            <p:nvPr/>
          </p:nvSpPr>
          <p:spPr>
            <a:xfrm>
              <a:off x="6393180" y="3476073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Reports</a:t>
              </a:r>
            </a:p>
          </p:txBody>
        </p:sp>
        <p:sp>
          <p:nvSpPr>
            <p:cNvPr id="47" name="Title 1">
              <a:extLst>
                <a:ext uri="{FF2B5EF4-FFF2-40B4-BE49-F238E27FC236}">
                  <a16:creationId xmlns:a16="http://schemas.microsoft.com/office/drawing/2014/main" id="{ABF480C5-6CC0-4B8B-90D0-852423305B11}"/>
                </a:ext>
              </a:extLst>
            </p:cNvPr>
            <p:cNvSpPr txBox="1">
              <a:spLocks/>
            </p:cNvSpPr>
            <p:nvPr/>
          </p:nvSpPr>
          <p:spPr>
            <a:xfrm>
              <a:off x="982567" y="2545756"/>
              <a:ext cx="2408743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Consumer</a:t>
              </a:r>
            </a:p>
            <a:p>
              <a:pPr algn="ctr"/>
              <a:r>
                <a:rPr lang="en-US" sz="2000" dirty="0">
                  <a:latin typeface="+mn-lt"/>
                </a:rPr>
                <a:t>(Requesting System)</a:t>
              </a:r>
            </a:p>
          </p:txBody>
        </p:sp>
        <p:sp>
          <p:nvSpPr>
            <p:cNvPr id="48" name="Title 1">
              <a:extLst>
                <a:ext uri="{FF2B5EF4-FFF2-40B4-BE49-F238E27FC236}">
                  <a16:creationId xmlns:a16="http://schemas.microsoft.com/office/drawing/2014/main" id="{43198CE1-7DB0-4D94-BE68-29D61977D73E}"/>
                </a:ext>
              </a:extLst>
            </p:cNvPr>
            <p:cNvSpPr txBox="1">
              <a:spLocks/>
            </p:cNvSpPr>
            <p:nvPr/>
          </p:nvSpPr>
          <p:spPr>
            <a:xfrm>
              <a:off x="982568" y="3526785"/>
              <a:ext cx="2408743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Provider</a:t>
              </a:r>
            </a:p>
            <a:p>
              <a:pPr algn="ctr"/>
              <a:r>
                <a:rPr lang="en-US" sz="2000" dirty="0">
                  <a:latin typeface="+mn-lt"/>
                </a:rPr>
                <a:t>(Delivering System)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1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aspects from ZSM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A907C6-86A2-48FA-A0A4-CE983408DFEA}"/>
              </a:ext>
            </a:extLst>
          </p:cNvPr>
          <p:cNvGrpSpPr/>
          <p:nvPr/>
        </p:nvGrpSpPr>
        <p:grpSpPr>
          <a:xfrm>
            <a:off x="982567" y="2072640"/>
            <a:ext cx="7414673" cy="3917630"/>
            <a:chOff x="2338927" y="1950720"/>
            <a:chExt cx="7414673" cy="3917630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E5B7F3EE-C8C3-4DE5-8452-CD62F0F54627}"/>
                </a:ext>
              </a:extLst>
            </p:cNvPr>
            <p:cNvSpPr txBox="1">
              <a:spLocks/>
            </p:cNvSpPr>
            <p:nvPr/>
          </p:nvSpPr>
          <p:spPr>
            <a:xfrm>
              <a:off x="7949648" y="5084167"/>
              <a:ext cx="1803952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Assurance CL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2FE07C-36EF-4EBC-9232-EE6949FE6A13}"/>
                </a:ext>
              </a:extLst>
            </p:cNvPr>
            <p:cNvCxnSpPr>
              <a:cxnSpLocks/>
            </p:cNvCxnSpPr>
            <p:nvPr/>
          </p:nvCxnSpPr>
          <p:spPr>
            <a:xfrm>
              <a:off x="2338927" y="3291840"/>
              <a:ext cx="68050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0344DD7-619E-4F44-84B1-E23F8F9307F9}"/>
                </a:ext>
              </a:extLst>
            </p:cNvPr>
            <p:cNvCxnSpPr>
              <a:cxnSpLocks/>
            </p:cNvCxnSpPr>
            <p:nvPr/>
          </p:nvCxnSpPr>
          <p:spPr>
            <a:xfrm>
              <a:off x="6652260" y="2705100"/>
              <a:ext cx="0" cy="11887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7B0C984-1EBE-4840-BF27-48A130294BF0}"/>
                </a:ext>
              </a:extLst>
            </p:cNvPr>
            <p:cNvCxnSpPr>
              <a:cxnSpLocks/>
            </p:cNvCxnSpPr>
            <p:nvPr/>
          </p:nvCxnSpPr>
          <p:spPr>
            <a:xfrm>
              <a:off x="7642860" y="2689860"/>
              <a:ext cx="0" cy="118872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E63F75-A1A8-47C1-8DE0-75029C928902}"/>
                </a:ext>
              </a:extLst>
            </p:cNvPr>
            <p:cNvGrpSpPr/>
            <p:nvPr/>
          </p:nvGrpSpPr>
          <p:grpSpPr>
            <a:xfrm>
              <a:off x="6598920" y="4679633"/>
              <a:ext cx="1196334" cy="1188717"/>
              <a:chOff x="6560820" y="4679633"/>
              <a:chExt cx="1196334" cy="118871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EB5BB7-A5A4-48F9-A720-788519291223}"/>
                  </a:ext>
                </a:extLst>
              </p:cNvPr>
              <p:cNvSpPr/>
              <p:nvPr/>
            </p:nvSpPr>
            <p:spPr>
              <a:xfrm>
                <a:off x="6568440" y="4679633"/>
                <a:ext cx="1188714" cy="118871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F651CEA-5662-47E5-91FE-B951A78E2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60820" y="5197791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BB986091-2BB6-4847-86EF-391E60CE51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9540" y="5182551"/>
                <a:ext cx="0" cy="152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F0A616BA-ABDF-4BC5-A612-265A4180FA44}"/>
                </a:ext>
              </a:extLst>
            </p:cNvPr>
            <p:cNvSpPr txBox="1">
              <a:spLocks/>
            </p:cNvSpPr>
            <p:nvPr/>
          </p:nvSpPr>
          <p:spPr>
            <a:xfrm>
              <a:off x="6560820" y="4130714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Translation</a:t>
              </a:r>
            </a:p>
          </p:txBody>
        </p:sp>
        <p:sp>
          <p:nvSpPr>
            <p:cNvPr id="16" name="Title 1">
              <a:extLst>
                <a:ext uri="{FF2B5EF4-FFF2-40B4-BE49-F238E27FC236}">
                  <a16:creationId xmlns:a16="http://schemas.microsoft.com/office/drawing/2014/main" id="{5E5C51BC-2996-444E-8E4C-1C936B2799CD}"/>
                </a:ext>
              </a:extLst>
            </p:cNvPr>
            <p:cNvSpPr txBox="1">
              <a:spLocks/>
            </p:cNvSpPr>
            <p:nvPr/>
          </p:nvSpPr>
          <p:spPr>
            <a:xfrm>
              <a:off x="4858746" y="3338899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r"/>
              <a:r>
                <a:rPr lang="en-US" sz="2000" dirty="0">
                  <a:latin typeface="+mn-lt"/>
                </a:rPr>
                <a:t>Intent (Declarative)</a:t>
              </a:r>
            </a:p>
          </p:txBody>
        </p:sp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A45BA340-D019-4E41-B595-50B4AF565129}"/>
                </a:ext>
              </a:extLst>
            </p:cNvPr>
            <p:cNvSpPr txBox="1">
              <a:spLocks/>
            </p:cNvSpPr>
            <p:nvPr/>
          </p:nvSpPr>
          <p:spPr>
            <a:xfrm>
              <a:off x="7749540" y="3354153"/>
              <a:ext cx="1605829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dirty="0">
                  <a:latin typeface="+mn-lt"/>
                </a:rPr>
                <a:t>Reports</a:t>
              </a:r>
            </a:p>
          </p:txBody>
        </p:sp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F2A82C1D-F5C7-4E7B-B699-C841F82C4AA3}"/>
                </a:ext>
              </a:extLst>
            </p:cNvPr>
            <p:cNvSpPr txBox="1">
              <a:spLocks/>
            </p:cNvSpPr>
            <p:nvPr/>
          </p:nvSpPr>
          <p:spPr>
            <a:xfrm>
              <a:off x="2338927" y="2423836"/>
              <a:ext cx="2408743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Consumer</a:t>
              </a:r>
            </a:p>
            <a:p>
              <a:pPr algn="ctr"/>
              <a:r>
                <a:rPr lang="en-US" sz="2000" dirty="0">
                  <a:latin typeface="+mn-lt"/>
                </a:rPr>
                <a:t>(Requesting System)</a:t>
              </a:r>
            </a:p>
          </p:txBody>
        </p:sp>
        <p:sp>
          <p:nvSpPr>
            <p:cNvPr id="19" name="Title 1">
              <a:extLst>
                <a:ext uri="{FF2B5EF4-FFF2-40B4-BE49-F238E27FC236}">
                  <a16:creationId xmlns:a16="http://schemas.microsoft.com/office/drawing/2014/main" id="{5CE8A8AA-D099-44DD-94DC-7AF1874CEDE8}"/>
                </a:ext>
              </a:extLst>
            </p:cNvPr>
            <p:cNvSpPr txBox="1">
              <a:spLocks/>
            </p:cNvSpPr>
            <p:nvPr/>
          </p:nvSpPr>
          <p:spPr>
            <a:xfrm>
              <a:off x="2338928" y="3404865"/>
              <a:ext cx="2408743" cy="532047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000" dirty="0">
                  <a:latin typeface="+mn-lt"/>
                </a:rPr>
                <a:t>Provider</a:t>
              </a:r>
            </a:p>
            <a:p>
              <a:pPr algn="ctr"/>
              <a:r>
                <a:rPr lang="en-US" sz="2000" dirty="0">
                  <a:latin typeface="+mn-lt"/>
                </a:rPr>
                <a:t>(Delivering System)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8B9E30-FE76-4265-96AB-15DD71F4D28F}"/>
                </a:ext>
              </a:extLst>
            </p:cNvPr>
            <p:cNvSpPr/>
            <p:nvPr/>
          </p:nvSpPr>
          <p:spPr>
            <a:xfrm>
              <a:off x="6164580" y="1950720"/>
              <a:ext cx="1950720" cy="109660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56F55C-9FB0-46A6-8DAA-B3CD95A3711E}"/>
                </a:ext>
              </a:extLst>
            </p:cNvPr>
            <p:cNvSpPr txBox="1"/>
            <p:nvPr/>
          </p:nvSpPr>
          <p:spPr>
            <a:xfrm>
              <a:off x="6532155" y="2061450"/>
              <a:ext cx="12173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LCM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840C9BC-90B1-4EED-BDF7-35072EB4E486}"/>
              </a:ext>
            </a:extLst>
          </p:cNvPr>
          <p:cNvSpPr txBox="1"/>
          <p:nvPr/>
        </p:nvSpPr>
        <p:spPr>
          <a:xfrm>
            <a:off x="7196094" y="2093440"/>
            <a:ext cx="423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operations supporting intent LCM</a:t>
            </a:r>
          </a:p>
        </p:txBody>
      </p:sp>
    </p:spTree>
    <p:extLst>
      <p:ext uri="{BB962C8B-B14F-4D97-AF65-F5344CB8AC3E}">
        <p14:creationId xmlns:p14="http://schemas.microsoft.com/office/powerpoint/2010/main" val="225384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Corollaries: Whole-of-System Automation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5F911-BDF8-4D68-9570-AF0308CF0DC2}"/>
              </a:ext>
            </a:extLst>
          </p:cNvPr>
          <p:cNvSpPr txBox="1"/>
          <p:nvPr/>
        </p:nvSpPr>
        <p:spPr>
          <a:xfrm>
            <a:off x="624951" y="1377160"/>
            <a:ext cx="10942098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consumer is strictly a “demand system”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plays </a:t>
            </a:r>
            <a:r>
              <a:rPr lang="en-US" sz="2000" i="1" dirty="0"/>
              <a:t>no role</a:t>
            </a:r>
            <a:r>
              <a:rPr lang="en-US" sz="2000" dirty="0"/>
              <a:t> in network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Intent is declarative </a:t>
            </a:r>
            <a:r>
              <a:rPr lang="en-US" sz="2000" i="1" dirty="0"/>
              <a:t>as a consequence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Receives </a:t>
            </a:r>
            <a:r>
              <a:rPr lang="en-US" sz="2000" i="1" dirty="0"/>
              <a:t>only reports </a:t>
            </a:r>
            <a:r>
              <a:rPr lang="en-US" sz="2000" dirty="0"/>
              <a:t>indicating intent compliance or lack of 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Reaction to reports limited to </a:t>
            </a:r>
            <a:r>
              <a:rPr lang="en-US" sz="2000" i="1" dirty="0"/>
              <a:t>LC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creates a strict role separation between consumer and producer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As is generally characteristic of the role separation between buyers and vendors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also enables whole-of-system, top-to-bottom automation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i="1" dirty="0"/>
              <a:t>consumer-vendor interaction may be automated </a:t>
            </a:r>
            <a:r>
              <a:rPr lang="en-US" sz="2000" dirty="0"/>
              <a:t>by automating intent LC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delivery is automated by assurance closed loop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Intent is the functional target for major </a:t>
            </a:r>
            <a:r>
              <a:rPr lang="en-US" sz="2000" i="1" dirty="0"/>
              <a:t>system interfaces in automated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Directly between automated, intelligent network and demand generation/management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Intent is a set of mechanisms working in concert, not a model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Any appropriately abstracted model may be compatible with use in an intent-based system</a:t>
            </a:r>
          </a:p>
        </p:txBody>
      </p:sp>
    </p:spTree>
    <p:extLst>
      <p:ext uri="{BB962C8B-B14F-4D97-AF65-F5344CB8AC3E}">
        <p14:creationId xmlns:p14="http://schemas.microsoft.com/office/powerpoint/2010/main" val="540248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BA8DD9-9F3D-4FFD-8306-AD7571265E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35075" y="2373477"/>
            <a:ext cx="6780530" cy="421767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7EA0920-C6BB-46AB-A90F-10E58A210BDF}"/>
              </a:ext>
            </a:extLst>
          </p:cNvPr>
          <p:cNvSpPr txBox="1">
            <a:spLocks/>
          </p:cNvSpPr>
          <p:nvPr/>
        </p:nvSpPr>
        <p:spPr>
          <a:xfrm>
            <a:off x="699200" y="26685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Assurance Closed Loops in IBNs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EE9AFC-87DC-4E68-A7A6-51D0F74C9C20}"/>
              </a:ext>
            </a:extLst>
          </p:cNvPr>
          <p:cNvSpPr txBox="1"/>
          <p:nvPr/>
        </p:nvSpPr>
        <p:spPr>
          <a:xfrm>
            <a:off x="-175260" y="1130892"/>
            <a:ext cx="12184380" cy="671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E.g. </a:t>
            </a:r>
            <a:r>
              <a:rPr lang="en-US" dirty="0"/>
              <a:t>f</a:t>
            </a:r>
            <a:r>
              <a:rPr lang="en-US" sz="1800" dirty="0"/>
              <a:t>rom: “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 Autonomic Control Loop with AI-planning and NLP for achieving self-reconfiguration in a sliced network”</a:t>
            </a:r>
          </a:p>
          <a:p>
            <a:pPr marL="571500" marR="0" indent="-6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(Angela 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Vivas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et al, presented in NMRG session IETF 121)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4FCE7-3296-4C6E-8823-5A7ED5CA66A1}"/>
              </a:ext>
            </a:extLst>
          </p:cNvPr>
          <p:cNvSpPr txBox="1"/>
          <p:nvPr/>
        </p:nvSpPr>
        <p:spPr>
          <a:xfrm>
            <a:off x="8084820" y="1976712"/>
            <a:ext cx="297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“Outer Closed Loop”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E9173-7FD9-4B83-B0C2-D4DA29AAC4FD}"/>
              </a:ext>
            </a:extLst>
          </p:cNvPr>
          <p:cNvSpPr/>
          <p:nvPr/>
        </p:nvSpPr>
        <p:spPr>
          <a:xfrm>
            <a:off x="5501640" y="3253740"/>
            <a:ext cx="952500" cy="51816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5C0C23-E12F-44A2-8B5B-5ACAC95BD6BB}"/>
              </a:ext>
            </a:extLst>
          </p:cNvPr>
          <p:cNvCxnSpPr>
            <a:cxnSpLocks/>
          </p:cNvCxnSpPr>
          <p:nvPr/>
        </p:nvCxnSpPr>
        <p:spPr>
          <a:xfrm flipH="1">
            <a:off x="6454140" y="3322320"/>
            <a:ext cx="2453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59300D-0E7D-4454-BF1F-ABB215F5F3F0}"/>
              </a:ext>
            </a:extLst>
          </p:cNvPr>
          <p:cNvSpPr txBox="1"/>
          <p:nvPr/>
        </p:nvSpPr>
        <p:spPr>
          <a:xfrm>
            <a:off x="9006840" y="3120628"/>
            <a:ext cx="2971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NDTs can be used here…</a:t>
            </a:r>
          </a:p>
        </p:txBody>
      </p:sp>
    </p:spTree>
    <p:extLst>
      <p:ext uri="{BB962C8B-B14F-4D97-AF65-F5344CB8AC3E}">
        <p14:creationId xmlns:p14="http://schemas.microsoft.com/office/powerpoint/2010/main" val="8594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00" y="266853"/>
            <a:ext cx="10515600" cy="1325563"/>
          </a:xfrm>
        </p:spPr>
        <p:txBody>
          <a:bodyPr/>
          <a:lstStyle/>
          <a:p>
            <a:r>
              <a:rPr lang="en-US" dirty="0"/>
              <a:t>From ZSM 016: NDT-Based Inner Closed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6D66A-B95F-4419-8078-19DA0FDDF36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0" y="1423187"/>
            <a:ext cx="6120130" cy="2626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C64A6-FE6C-4911-A8D1-E3DAEDAE8E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70" y="4121315"/>
            <a:ext cx="5372100" cy="2600325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C6FD2DEB-F2CD-4676-8E26-A3E643AB0701}"/>
              </a:ext>
            </a:extLst>
          </p:cNvPr>
          <p:cNvSpPr/>
          <p:nvPr/>
        </p:nvSpPr>
        <p:spPr>
          <a:xfrm rot="16200000">
            <a:off x="3154756" y="3550996"/>
            <a:ext cx="422758" cy="142113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98E9AE-FFFB-477F-BD4F-62915C6003C3}"/>
              </a:ext>
            </a:extLst>
          </p:cNvPr>
          <p:cNvCxnSpPr>
            <a:cxnSpLocks/>
          </p:cNvCxnSpPr>
          <p:nvPr/>
        </p:nvCxnSpPr>
        <p:spPr>
          <a:xfrm>
            <a:off x="3444240" y="4701540"/>
            <a:ext cx="2583180" cy="647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819677C-57A3-4196-A47D-2FE1A501B188}"/>
              </a:ext>
            </a:extLst>
          </p:cNvPr>
          <p:cNvSpPr txBox="1"/>
          <p:nvPr/>
        </p:nvSpPr>
        <p:spPr>
          <a:xfrm>
            <a:off x="7216140" y="1778592"/>
            <a:ext cx="297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“Outer Closed Loop”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79A49-BEA1-4278-9765-5D86F066432A}"/>
              </a:ext>
            </a:extLst>
          </p:cNvPr>
          <p:cNvSpPr txBox="1"/>
          <p:nvPr/>
        </p:nvSpPr>
        <p:spPr>
          <a:xfrm>
            <a:off x="3689985" y="5577840"/>
            <a:ext cx="2971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“Inner Closed Loop”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972EE-79CD-4B92-96CA-733751114357}"/>
              </a:ext>
            </a:extLst>
          </p:cNvPr>
          <p:cNvSpPr txBox="1"/>
          <p:nvPr/>
        </p:nvSpPr>
        <p:spPr>
          <a:xfrm>
            <a:off x="1191324" y="6195906"/>
            <a:ext cx="5129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(An instance of an NDT-based optimization CL)</a:t>
            </a:r>
          </a:p>
        </p:txBody>
      </p:sp>
    </p:spTree>
    <p:extLst>
      <p:ext uri="{BB962C8B-B14F-4D97-AF65-F5344CB8AC3E}">
        <p14:creationId xmlns:p14="http://schemas.microsoft.com/office/powerpoint/2010/main" val="4282719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55D6-BC54-45F6-AF71-8BAFFD84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200" y="266853"/>
            <a:ext cx="10515600" cy="1325563"/>
          </a:xfrm>
        </p:spPr>
        <p:txBody>
          <a:bodyPr/>
          <a:lstStyle/>
          <a:p>
            <a:r>
              <a:rPr lang="en-US" dirty="0"/>
              <a:t>From NMRG C&amp;A Draft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B46FC9-BE39-4249-B9CB-0547E979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02" y="202719"/>
            <a:ext cx="3626036" cy="6388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EE220-EAA3-4391-896C-571A0F2BBE2A}"/>
              </a:ext>
            </a:extLst>
          </p:cNvPr>
          <p:cNvSpPr txBox="1"/>
          <p:nvPr/>
        </p:nvSpPr>
        <p:spPr>
          <a:xfrm>
            <a:off x="459040" y="134877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https://datatracker.ietf.org/doc/draft-irtf-nmrg-network-digital-twin-arch/</a:t>
            </a:r>
          </a:p>
        </p:txBody>
      </p:sp>
    </p:spTree>
    <p:extLst>
      <p:ext uri="{BB962C8B-B14F-4D97-AF65-F5344CB8AC3E}">
        <p14:creationId xmlns:p14="http://schemas.microsoft.com/office/powerpoint/2010/main" val="31985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358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IBN for Whole-of-System Automation</vt:lpstr>
      <vt:lpstr>Key references</vt:lpstr>
      <vt:lpstr>Key aspects in common</vt:lpstr>
      <vt:lpstr>Additional aspects from ZSM</vt:lpstr>
      <vt:lpstr>Corollaries: Whole-of-System Automation</vt:lpstr>
      <vt:lpstr>PowerPoint Presentation</vt:lpstr>
      <vt:lpstr>From ZSM 016: NDT-Based Inner Closed Loop</vt:lpstr>
      <vt:lpstr>From NMRG C&amp;A Draft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Aspects of NDT and IBN</dc:title>
  <dc:creator>Christopher Janz</dc:creator>
  <cp:lastModifiedBy>Christopher Janz</cp:lastModifiedBy>
  <cp:revision>42</cp:revision>
  <dcterms:created xsi:type="dcterms:W3CDTF">2024-11-05T14:12:54Z</dcterms:created>
  <dcterms:modified xsi:type="dcterms:W3CDTF">2024-11-08T10:46:49Z</dcterms:modified>
</cp:coreProperties>
</file>