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80" d="100"/>
          <a:sy n="80" d="100"/>
        </p:scale>
        <p:origin x="6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E408-922F-4E9C-B9AC-9697D27FF8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0808B5-33D0-4CF5-B753-A7F07901C1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19EDE9-359F-4527-8CFD-EA4D17C6C509}"/>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5" name="Footer Placeholder 4">
            <a:extLst>
              <a:ext uri="{FF2B5EF4-FFF2-40B4-BE49-F238E27FC236}">
                <a16:creationId xmlns:a16="http://schemas.microsoft.com/office/drawing/2014/main" id="{19024128-A19E-446D-A791-2C701D776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BBA2F-DAE8-47C4-A726-FCB086E3A9E4}"/>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339788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099F-DB61-4110-BD12-403BFC9662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3EAC8E-49A3-42AF-9264-B736C2A669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716BBE-D64D-4E1E-9862-175A0C074D92}"/>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5" name="Footer Placeholder 4">
            <a:extLst>
              <a:ext uri="{FF2B5EF4-FFF2-40B4-BE49-F238E27FC236}">
                <a16:creationId xmlns:a16="http://schemas.microsoft.com/office/drawing/2014/main" id="{D11928C9-3365-4C5E-9DE9-46E737DFC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9028BF-72AB-4A6A-A1E9-6B62F80116AD}"/>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315778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0B908-BFD5-435B-948A-6CFB8B51FB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AA3658-29F0-4AA4-9461-9E3CC1ED66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96E502-437D-4315-AFE2-A807DFF7702E}"/>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5" name="Footer Placeholder 4">
            <a:extLst>
              <a:ext uri="{FF2B5EF4-FFF2-40B4-BE49-F238E27FC236}">
                <a16:creationId xmlns:a16="http://schemas.microsoft.com/office/drawing/2014/main" id="{28B7C914-3893-4256-B748-6D56510F66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78B79-7AB6-45B5-BAF1-45793ACDE542}"/>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2242198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08FE-6871-4085-93C9-F5A777C54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D03179-DB8F-4C76-938E-DD91A4516E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DB879-B55C-44A8-B6A9-9DB4AECC3228}"/>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5" name="Footer Placeholder 4">
            <a:extLst>
              <a:ext uri="{FF2B5EF4-FFF2-40B4-BE49-F238E27FC236}">
                <a16:creationId xmlns:a16="http://schemas.microsoft.com/office/drawing/2014/main" id="{29242EFD-458F-4D15-B3F1-78F9BAB77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CFE4D-4F32-4771-BE46-BEC2E157AA6E}"/>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3651274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ED39-8DBC-45A0-9BF6-E6CF7C1210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5A76C-D26E-4C5B-9DC7-74A418378B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D5BC42-8BCF-44D1-835F-14552696C535}"/>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5" name="Footer Placeholder 4">
            <a:extLst>
              <a:ext uri="{FF2B5EF4-FFF2-40B4-BE49-F238E27FC236}">
                <a16:creationId xmlns:a16="http://schemas.microsoft.com/office/drawing/2014/main" id="{C07A9BE4-ACA3-42EF-8E03-DC09FBB5D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727BF0-4A8E-4A42-BE80-C35E1AE85529}"/>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108561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B19B0-AFCE-4661-A095-05C2BE177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A01F85-C844-4286-BFBC-CDFA54A93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BB0289-6CDE-4E55-BEAC-199110340A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521F17-CCA8-4339-A3FE-41052AB41B49}"/>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6" name="Footer Placeholder 5">
            <a:extLst>
              <a:ext uri="{FF2B5EF4-FFF2-40B4-BE49-F238E27FC236}">
                <a16:creationId xmlns:a16="http://schemas.microsoft.com/office/drawing/2014/main" id="{D79FC7F6-AA78-4F5F-A789-B71AD45A19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5E2768-E553-483A-80B6-022149013EE9}"/>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2358584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8BDB9-CBA7-4116-8973-3F7F14F7CB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9162B4-3322-4E76-A482-240ACAA96C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32EE6-AEF4-4425-8D1C-55038CBA80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1F9DCD-8B42-48B0-B8C9-77D4BF30E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A719D7-435A-4225-BB2F-02BCEBC629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7A45CD-B5A8-40A2-A5AA-A2A24A84C128}"/>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8" name="Footer Placeholder 7">
            <a:extLst>
              <a:ext uri="{FF2B5EF4-FFF2-40B4-BE49-F238E27FC236}">
                <a16:creationId xmlns:a16="http://schemas.microsoft.com/office/drawing/2014/main" id="{9CB9FC3C-DEAC-4184-AD7A-C2B440AB1B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49F3DC-FFBF-49A7-B3C6-A2EE4BBA58AA}"/>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166111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76DA-30BE-4EA8-99B2-526269078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51F85B-BA21-4B4B-ACB2-E463B251F106}"/>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4" name="Footer Placeholder 3">
            <a:extLst>
              <a:ext uri="{FF2B5EF4-FFF2-40B4-BE49-F238E27FC236}">
                <a16:creationId xmlns:a16="http://schemas.microsoft.com/office/drawing/2014/main" id="{E6CD3055-18B0-4E36-AC40-F3FDC97168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BBC511-D9BC-4C54-AD8C-5C6A222D1831}"/>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420030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24B26-463A-4ECC-81E0-D9D9F3C03991}"/>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3" name="Footer Placeholder 2">
            <a:extLst>
              <a:ext uri="{FF2B5EF4-FFF2-40B4-BE49-F238E27FC236}">
                <a16:creationId xmlns:a16="http://schemas.microsoft.com/office/drawing/2014/main" id="{0958BE30-331C-48C0-A7A8-DB02AD1D2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C627A7-2921-4802-BA85-587A859E81A0}"/>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3456581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F7C6-888C-454D-BE8A-84662C1063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42FC2C-DD64-4429-BB21-28CA643E5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B751E3-1B57-406F-B12C-D63DBDC163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A360E-D46C-463D-B5B3-7435EC2DA28F}"/>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6" name="Footer Placeholder 5">
            <a:extLst>
              <a:ext uri="{FF2B5EF4-FFF2-40B4-BE49-F238E27FC236}">
                <a16:creationId xmlns:a16="http://schemas.microsoft.com/office/drawing/2014/main" id="{B4F81E14-0E6D-42E3-981B-A1F311573E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8C729-692D-40D9-AB6B-B26F243ADB18}"/>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2275472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AF56-5A0E-4495-8D39-3AB975D48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A9E10C-E22C-4642-8489-4FBB3D1EF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95F8CC-2BD8-416C-98C1-C3C52A294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F48D3-1779-4E8A-B5AD-C4ED9EDFA54C}"/>
              </a:ext>
            </a:extLst>
          </p:cNvPr>
          <p:cNvSpPr>
            <a:spLocks noGrp="1"/>
          </p:cNvSpPr>
          <p:nvPr>
            <p:ph type="dt" sz="half" idx="10"/>
          </p:nvPr>
        </p:nvSpPr>
        <p:spPr/>
        <p:txBody>
          <a:bodyPr/>
          <a:lstStyle/>
          <a:p>
            <a:fld id="{928F4787-0F8F-4A46-BF62-010576857C79}" type="datetimeFigureOut">
              <a:rPr lang="en-US" smtClean="0"/>
              <a:t>11/5/2024</a:t>
            </a:fld>
            <a:endParaRPr lang="en-US"/>
          </a:p>
        </p:txBody>
      </p:sp>
      <p:sp>
        <p:nvSpPr>
          <p:cNvPr id="6" name="Footer Placeholder 5">
            <a:extLst>
              <a:ext uri="{FF2B5EF4-FFF2-40B4-BE49-F238E27FC236}">
                <a16:creationId xmlns:a16="http://schemas.microsoft.com/office/drawing/2014/main" id="{0E469959-4AC3-4362-8C4E-E832208C3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3CBC66-0B9F-468C-89B2-F498B130CF8F}"/>
              </a:ext>
            </a:extLst>
          </p:cNvPr>
          <p:cNvSpPr>
            <a:spLocks noGrp="1"/>
          </p:cNvSpPr>
          <p:nvPr>
            <p:ph type="sldNum" sz="quarter" idx="12"/>
          </p:nvPr>
        </p:nvSpPr>
        <p:spPr/>
        <p:txBody>
          <a:bodyPr/>
          <a:lstStyle/>
          <a:p>
            <a:fld id="{2450AE59-FDBD-478A-BC68-B4E24C049400}" type="slidenum">
              <a:rPr lang="en-US" smtClean="0"/>
              <a:t>‹#›</a:t>
            </a:fld>
            <a:endParaRPr lang="en-US"/>
          </a:p>
        </p:txBody>
      </p:sp>
    </p:spTree>
    <p:extLst>
      <p:ext uri="{BB962C8B-B14F-4D97-AF65-F5344CB8AC3E}">
        <p14:creationId xmlns:p14="http://schemas.microsoft.com/office/powerpoint/2010/main" val="2221139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AE9DB3-96D7-44C4-997E-4EB50019A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B37627-DD3C-4F70-B31A-53730CA4CE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A4750-5E24-4279-B575-DA3D19BACA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8F4787-0F8F-4A46-BF62-010576857C79}" type="datetimeFigureOut">
              <a:rPr lang="en-US" smtClean="0"/>
              <a:t>11/5/2024</a:t>
            </a:fld>
            <a:endParaRPr lang="en-US"/>
          </a:p>
        </p:txBody>
      </p:sp>
      <p:sp>
        <p:nvSpPr>
          <p:cNvPr id="5" name="Footer Placeholder 4">
            <a:extLst>
              <a:ext uri="{FF2B5EF4-FFF2-40B4-BE49-F238E27FC236}">
                <a16:creationId xmlns:a16="http://schemas.microsoft.com/office/drawing/2014/main" id="{59C563C9-CEB8-404E-8543-607EFCC9AC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9AE758-D14A-4DAC-9CE1-1FA1A356C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0AE59-FDBD-478A-BC68-B4E24C049400}" type="slidenum">
              <a:rPr lang="en-US" smtClean="0"/>
              <a:t>‹#›</a:t>
            </a:fld>
            <a:endParaRPr lang="en-US"/>
          </a:p>
        </p:txBody>
      </p:sp>
    </p:spTree>
    <p:extLst>
      <p:ext uri="{BB962C8B-B14F-4D97-AF65-F5344CB8AC3E}">
        <p14:creationId xmlns:p14="http://schemas.microsoft.com/office/powerpoint/2010/main" val="256369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A92C-1936-4482-9AC5-3CA85D02865C}"/>
              </a:ext>
            </a:extLst>
          </p:cNvPr>
          <p:cNvSpPr>
            <a:spLocks noGrp="1"/>
          </p:cNvSpPr>
          <p:nvPr>
            <p:ph type="ctrTitle"/>
          </p:nvPr>
        </p:nvSpPr>
        <p:spPr>
          <a:xfrm>
            <a:off x="588397" y="1122363"/>
            <a:ext cx="10956897" cy="2387600"/>
          </a:xfrm>
        </p:spPr>
        <p:txBody>
          <a:bodyPr>
            <a:normAutofit/>
          </a:bodyPr>
          <a:lstStyle/>
          <a:p>
            <a:r>
              <a:rPr lang="en-US" sz="5400" dirty="0"/>
              <a:t>NDT: Reconciling ZSM &amp; NMRG Views</a:t>
            </a:r>
          </a:p>
        </p:txBody>
      </p:sp>
      <p:sp>
        <p:nvSpPr>
          <p:cNvPr id="3" name="Subtitle 2">
            <a:extLst>
              <a:ext uri="{FF2B5EF4-FFF2-40B4-BE49-F238E27FC236}">
                <a16:creationId xmlns:a16="http://schemas.microsoft.com/office/drawing/2014/main" id="{555E3EB4-EF6A-433D-9F6E-C497EA6DED76}"/>
              </a:ext>
            </a:extLst>
          </p:cNvPr>
          <p:cNvSpPr>
            <a:spLocks noGrp="1"/>
          </p:cNvSpPr>
          <p:nvPr>
            <p:ph type="subTitle" idx="1"/>
          </p:nvPr>
        </p:nvSpPr>
        <p:spPr/>
        <p:txBody>
          <a:bodyPr>
            <a:normAutofit lnSpcReduction="10000"/>
          </a:bodyPr>
          <a:lstStyle/>
          <a:p>
            <a:r>
              <a:rPr lang="en-US" dirty="0"/>
              <a:t>Chris Janz</a:t>
            </a:r>
          </a:p>
          <a:p>
            <a:r>
              <a:rPr lang="en-US" dirty="0"/>
              <a:t>Huawei</a:t>
            </a:r>
          </a:p>
          <a:p>
            <a:endParaRPr lang="en-US" dirty="0"/>
          </a:p>
          <a:p>
            <a:r>
              <a:rPr lang="en-US" dirty="0"/>
              <a:t>ETSI ZSM – IRTF NMRG Joint Meeting, November 9, 2024 Dublin</a:t>
            </a:r>
          </a:p>
        </p:txBody>
      </p:sp>
    </p:spTree>
    <p:extLst>
      <p:ext uri="{BB962C8B-B14F-4D97-AF65-F5344CB8AC3E}">
        <p14:creationId xmlns:p14="http://schemas.microsoft.com/office/powerpoint/2010/main" val="109244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B60BFD-B4A5-4FF5-9D07-CDFC3055A0D9}"/>
              </a:ext>
            </a:extLst>
          </p:cNvPr>
          <p:cNvSpPr txBox="1"/>
          <p:nvPr/>
        </p:nvSpPr>
        <p:spPr>
          <a:xfrm>
            <a:off x="172278" y="920241"/>
            <a:ext cx="11847443" cy="5593839"/>
          </a:xfrm>
          <a:prstGeom prst="rect">
            <a:avLst/>
          </a:prstGeom>
          <a:noFill/>
        </p:spPr>
        <p:txBody>
          <a:bodyPr wrap="square">
            <a:spAutoFit/>
          </a:bodyPr>
          <a:lstStyle/>
          <a:p>
            <a:pPr marL="0" marR="0" hangingPunct="0">
              <a:spcBef>
                <a:spcPts val="0"/>
              </a:spcBef>
              <a:spcAft>
                <a:spcPts val="900"/>
              </a:spcAft>
            </a:pPr>
            <a:r>
              <a:rPr lang="en-GB" sz="1600" dirty="0">
                <a:effectLst/>
                <a:ea typeface="SimSun" panose="02010600030101010101" pitchFamily="2" charset="-122"/>
              </a:rPr>
              <a:t>As discussed in clause 4.1 of ETSI GR ZSM 015 [i.1] </a:t>
            </a:r>
            <a:r>
              <a:rPr lang="en-GB" sz="1600" b="1" dirty="0">
                <a:effectLst/>
                <a:ea typeface="SimSun" panose="02010600030101010101" pitchFamily="2" charset="-122"/>
              </a:rPr>
              <a:t>a Digital Twin (DT) is a virtual replica of a real-world system. That replica may model the composition, state, attributes, behaviours and other aspects of the physical twin. </a:t>
            </a:r>
            <a:r>
              <a:rPr lang="en-GB" sz="1600" dirty="0">
                <a:effectLst/>
                <a:ea typeface="SimSun" panose="02010600030101010101" pitchFamily="2" charset="-122"/>
              </a:rPr>
              <a:t>A Network Digital Twin (NDT) is a DT whose physical counterpart is a real-world communications network, or some part of one. </a:t>
            </a:r>
            <a:endParaRPr lang="en-US" sz="1600" dirty="0">
              <a:effectLst/>
              <a:ea typeface="SimSun" panose="02010600030101010101" pitchFamily="2" charset="-122"/>
            </a:endParaRPr>
          </a:p>
          <a:p>
            <a:pPr marL="0" marR="0" hangingPunct="0">
              <a:spcBef>
                <a:spcPts val="0"/>
              </a:spcBef>
              <a:spcAft>
                <a:spcPts val="900"/>
              </a:spcAft>
            </a:pPr>
            <a:r>
              <a:rPr lang="en-GB" sz="1600" dirty="0">
                <a:effectLst/>
                <a:ea typeface="SimSun" panose="02010600030101010101" pitchFamily="2" charset="-122"/>
              </a:rPr>
              <a:t>There have been different views expressed in the industry over time concerning the extent and nature of functions encompassed by an NDT. </a:t>
            </a:r>
            <a:r>
              <a:rPr lang="en-GB" sz="1600" b="1" dirty="0">
                <a:effectLst/>
                <a:ea typeface="SimSun" panose="02010600030101010101" pitchFamily="2" charset="-122"/>
              </a:rPr>
              <a:t>But all NDT use cases that have been considered are based fundamentally upon modelling to determine the expected outcomes, impacts and effects of prospective operations, processes or changes. Such modelling is thus the essential function of NDTs.  </a:t>
            </a:r>
            <a:r>
              <a:rPr lang="en-GB" sz="1600" dirty="0">
                <a:effectLst/>
                <a:ea typeface="SimSun" panose="02010600030101010101" pitchFamily="2" charset="-122"/>
              </a:rPr>
              <a:t>An NDT management service reflecting this is defined in Clause 8.0.</a:t>
            </a:r>
            <a:endParaRPr lang="en-US" sz="1600" dirty="0">
              <a:effectLst/>
              <a:ea typeface="SimSun" panose="02010600030101010101" pitchFamily="2" charset="-122"/>
            </a:endParaRPr>
          </a:p>
          <a:p>
            <a:pPr marL="0" marR="0" hangingPunct="0">
              <a:spcBef>
                <a:spcPts val="0"/>
              </a:spcBef>
              <a:spcAft>
                <a:spcPts val="900"/>
              </a:spcAft>
            </a:pPr>
            <a:r>
              <a:rPr lang="en-GB" sz="1600" b="1" dirty="0">
                <a:effectLst/>
                <a:ea typeface="SimSun" panose="02010600030101010101" pitchFamily="2" charset="-122"/>
              </a:rPr>
              <a:t>Information about the outcomes and effects of prospective operations, actions or changes - determined by NDT-based modelling - may be used to guide operational decision-making, including within automation-supporting closed loops. The precise nature and context of such decision-making, and in general the precise role of an NDT, vary among NDT use cases. </a:t>
            </a:r>
            <a:r>
              <a:rPr lang="en-GB" sz="1600" dirty="0">
                <a:effectLst/>
                <a:ea typeface="SimSun" panose="02010600030101010101" pitchFamily="2" charset="-122"/>
              </a:rPr>
              <a:t>Use case-dependent detailed functional architectures may be represented by “composing” NDT services with other management services, per the ZSM architectural principles of flexible modularity and composability ETSI GS ZSM 002 [1] clauses 4.2.1 and 4.2.9. This is illustrated in Annex A. </a:t>
            </a:r>
            <a:endParaRPr lang="en-US" sz="1600" dirty="0">
              <a:effectLst/>
              <a:ea typeface="SimSun" panose="02010600030101010101" pitchFamily="2" charset="-122"/>
            </a:endParaRPr>
          </a:p>
          <a:p>
            <a:pPr marL="0" marR="0" hangingPunct="0">
              <a:spcBef>
                <a:spcPts val="0"/>
              </a:spcBef>
              <a:spcAft>
                <a:spcPts val="900"/>
              </a:spcAft>
            </a:pPr>
            <a:r>
              <a:rPr lang="en-GB" sz="1600" b="1" dirty="0">
                <a:effectLst/>
                <a:ea typeface="SimSun" panose="02010600030101010101" pitchFamily="2" charset="-122"/>
              </a:rPr>
              <a:t>The use – or at least, the potential use - of NDT-generated information within automated operations systems, is what distinguishes NDTs from other simulations and modelling.  Such use depends on data and information flow between the NDT and other elements of the operations environment. </a:t>
            </a:r>
            <a:r>
              <a:rPr lang="en-GB" sz="1600" dirty="0">
                <a:effectLst/>
                <a:ea typeface="SimSun" panose="02010600030101010101" pitchFamily="2" charset="-122"/>
              </a:rPr>
              <a:t>This includes: </a:t>
            </a:r>
            <a:endParaRPr lang="en-US" sz="1600" dirty="0">
              <a:effectLst/>
              <a:ea typeface="SimSun" panose="02010600030101010101" pitchFamily="2" charset="-122"/>
            </a:endParaRPr>
          </a:p>
          <a:p>
            <a:pPr marL="342900" marR="0" lvl="0" indent="-342900" fontAlgn="base" hangingPunct="0">
              <a:spcBef>
                <a:spcPts val="0"/>
              </a:spcBef>
              <a:spcAft>
                <a:spcPts val="0"/>
              </a:spcAft>
              <a:buFont typeface="+mj-lt"/>
              <a:buAutoNum type="alphaLcParenR"/>
            </a:pPr>
            <a:r>
              <a:rPr lang="en-GB" sz="1600" dirty="0">
                <a:effectLst/>
                <a:ea typeface="SimSun" panose="02010600030101010101" pitchFamily="2" charset="-122"/>
              </a:rPr>
              <a:t>data and information flow </a:t>
            </a:r>
            <a:r>
              <a:rPr lang="en-GB" sz="1600" i="1" dirty="0">
                <a:effectLst/>
                <a:ea typeface="SimSun" panose="02010600030101010101" pitchFamily="2" charset="-122"/>
              </a:rPr>
              <a:t>to</a:t>
            </a:r>
            <a:r>
              <a:rPr lang="en-GB" sz="1600" dirty="0">
                <a:effectLst/>
                <a:ea typeface="SimSun" panose="02010600030101010101" pitchFamily="2" charset="-122"/>
              </a:rPr>
              <a:t> the NDT, to support accurate modelling of the physical network and its use; and </a:t>
            </a:r>
            <a:endParaRPr lang="en-US" sz="1600" dirty="0">
              <a:effectLst/>
              <a:ea typeface="SimSun" panose="02010600030101010101" pitchFamily="2" charset="-122"/>
            </a:endParaRPr>
          </a:p>
          <a:p>
            <a:pPr marL="342900" marR="0" lvl="0" indent="-342900" fontAlgn="base" hangingPunct="0">
              <a:spcBef>
                <a:spcPts val="0"/>
              </a:spcBef>
              <a:spcAft>
                <a:spcPts val="0"/>
              </a:spcAft>
              <a:buFont typeface="+mj-lt"/>
              <a:buAutoNum type="alphaLcParenR"/>
            </a:pPr>
            <a:r>
              <a:rPr lang="en-GB" sz="1600" dirty="0">
                <a:effectLst/>
                <a:ea typeface="SimSun" panose="02010600030101010101" pitchFamily="2" charset="-122"/>
              </a:rPr>
              <a:t>information flow </a:t>
            </a:r>
            <a:r>
              <a:rPr lang="en-GB" sz="1600" i="1" dirty="0">
                <a:effectLst/>
                <a:ea typeface="SimSun" panose="02010600030101010101" pitchFamily="2" charset="-122"/>
              </a:rPr>
              <a:t>from</a:t>
            </a:r>
            <a:r>
              <a:rPr lang="en-GB" sz="1600" dirty="0">
                <a:effectLst/>
                <a:ea typeface="SimSun" panose="02010600030101010101" pitchFamily="2" charset="-122"/>
              </a:rPr>
              <a:t> the NDT to other components of operations systems. </a:t>
            </a:r>
            <a:endParaRPr lang="en-US" sz="1600" dirty="0">
              <a:effectLst/>
              <a:ea typeface="SimSun" panose="02010600030101010101" pitchFamily="2" charset="-122"/>
            </a:endParaRPr>
          </a:p>
          <a:p>
            <a:pPr marL="0" marR="0" hangingPunct="0">
              <a:spcBef>
                <a:spcPts val="0"/>
              </a:spcBef>
              <a:spcAft>
                <a:spcPts val="900"/>
              </a:spcAft>
            </a:pPr>
            <a:r>
              <a:rPr lang="en-GB" sz="1600" dirty="0">
                <a:effectLst/>
                <a:ea typeface="SimSun" panose="02010600030101010101" pitchFamily="2" charset="-122"/>
              </a:rPr>
              <a:t> </a:t>
            </a:r>
            <a:endParaRPr lang="en-US" sz="1600" dirty="0">
              <a:effectLst/>
              <a:ea typeface="SimSun" panose="02010600030101010101" pitchFamily="2" charset="-122"/>
            </a:endParaRPr>
          </a:p>
          <a:p>
            <a:pPr marL="0" marR="0" hangingPunct="0">
              <a:spcBef>
                <a:spcPts val="0"/>
              </a:spcBef>
              <a:spcAft>
                <a:spcPts val="900"/>
              </a:spcAft>
            </a:pPr>
            <a:r>
              <a:rPr lang="en-GB" sz="1600" dirty="0">
                <a:effectLst/>
                <a:ea typeface="SimSun" panose="02010600030101010101" pitchFamily="2" charset="-122"/>
              </a:rPr>
              <a:t>NOTE 1: In this context, the term “operations” encompasses any or all of the meanings traditionally encompassed by the terms control &amp; orchestration, management and planning.</a:t>
            </a:r>
            <a:endParaRPr lang="en-US" sz="1600" dirty="0">
              <a:effectLst/>
              <a:ea typeface="SimSun" panose="02010600030101010101" pitchFamily="2" charset="-122"/>
            </a:endParaRPr>
          </a:p>
        </p:txBody>
      </p:sp>
      <p:sp>
        <p:nvSpPr>
          <p:cNvPr id="5" name="TextBox 4">
            <a:extLst>
              <a:ext uri="{FF2B5EF4-FFF2-40B4-BE49-F238E27FC236}">
                <a16:creationId xmlns:a16="http://schemas.microsoft.com/office/drawing/2014/main" id="{13F2607B-CEAA-4560-9E08-CEC068D1D635}"/>
              </a:ext>
            </a:extLst>
          </p:cNvPr>
          <p:cNvSpPr txBox="1"/>
          <p:nvPr/>
        </p:nvSpPr>
        <p:spPr>
          <a:xfrm>
            <a:off x="264379" y="236754"/>
            <a:ext cx="9221525" cy="523220"/>
          </a:xfrm>
          <a:prstGeom prst="rect">
            <a:avLst/>
          </a:prstGeom>
          <a:noFill/>
        </p:spPr>
        <p:txBody>
          <a:bodyPr wrap="square">
            <a:spAutoFit/>
          </a:bodyPr>
          <a:lstStyle/>
          <a:p>
            <a:r>
              <a:rPr lang="en-GB" sz="2800" b="1" dirty="0">
                <a:effectLst/>
                <a:ea typeface="SimSun" panose="02010600030101010101" pitchFamily="2" charset="-122"/>
              </a:rPr>
              <a:t>From 4.1 of ETSI GR ZSM 018 (WIP):</a:t>
            </a:r>
            <a:endParaRPr lang="en-US" sz="2800" b="1" dirty="0"/>
          </a:p>
        </p:txBody>
      </p:sp>
    </p:spTree>
    <p:extLst>
      <p:ext uri="{BB962C8B-B14F-4D97-AF65-F5344CB8AC3E}">
        <p14:creationId xmlns:p14="http://schemas.microsoft.com/office/powerpoint/2010/main" val="227587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55D6-BC54-45F6-AF71-8BAFFD84C85B}"/>
              </a:ext>
            </a:extLst>
          </p:cNvPr>
          <p:cNvSpPr>
            <a:spLocks noGrp="1"/>
          </p:cNvSpPr>
          <p:nvPr>
            <p:ph type="title"/>
          </p:nvPr>
        </p:nvSpPr>
        <p:spPr/>
        <p:txBody>
          <a:bodyPr/>
          <a:lstStyle/>
          <a:p>
            <a:r>
              <a:rPr lang="en-US" dirty="0"/>
              <a:t>What is an NDT? Evolution of NMRG draft…</a:t>
            </a:r>
          </a:p>
        </p:txBody>
      </p:sp>
      <p:sp>
        <p:nvSpPr>
          <p:cNvPr id="4" name="Title 1">
            <a:extLst>
              <a:ext uri="{FF2B5EF4-FFF2-40B4-BE49-F238E27FC236}">
                <a16:creationId xmlns:a16="http://schemas.microsoft.com/office/drawing/2014/main" id="{E5B7F3EE-C8C3-4DE5-8452-CD62F0F54627}"/>
              </a:ext>
            </a:extLst>
          </p:cNvPr>
          <p:cNvSpPr txBox="1">
            <a:spLocks/>
          </p:cNvSpPr>
          <p:nvPr/>
        </p:nvSpPr>
        <p:spPr>
          <a:xfrm>
            <a:off x="337268" y="1690688"/>
            <a:ext cx="10515600" cy="5320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Evolution of view in NMRG NDT Concept and Architecture draft:</a:t>
            </a:r>
          </a:p>
        </p:txBody>
      </p:sp>
      <p:sp>
        <p:nvSpPr>
          <p:cNvPr id="5" name="Rectangle 4">
            <a:extLst>
              <a:ext uri="{FF2B5EF4-FFF2-40B4-BE49-F238E27FC236}">
                <a16:creationId xmlns:a16="http://schemas.microsoft.com/office/drawing/2014/main" id="{A030A044-247C-4BCC-BB5E-78B96C6A8C71}"/>
              </a:ext>
            </a:extLst>
          </p:cNvPr>
          <p:cNvSpPr/>
          <p:nvPr/>
        </p:nvSpPr>
        <p:spPr>
          <a:xfrm>
            <a:off x="1272209" y="4207510"/>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6" name="Rectangle 5">
            <a:extLst>
              <a:ext uri="{FF2B5EF4-FFF2-40B4-BE49-F238E27FC236}">
                <a16:creationId xmlns:a16="http://schemas.microsoft.com/office/drawing/2014/main" id="{661C32E8-371A-4D32-8C20-DFF69B1CBD3D}"/>
              </a:ext>
            </a:extLst>
          </p:cNvPr>
          <p:cNvSpPr/>
          <p:nvPr/>
        </p:nvSpPr>
        <p:spPr>
          <a:xfrm>
            <a:off x="1272209" y="3794761"/>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Models</a:t>
            </a:r>
          </a:p>
        </p:txBody>
      </p:sp>
      <p:sp>
        <p:nvSpPr>
          <p:cNvPr id="7" name="Rectangle 6">
            <a:extLst>
              <a:ext uri="{FF2B5EF4-FFF2-40B4-BE49-F238E27FC236}">
                <a16:creationId xmlns:a16="http://schemas.microsoft.com/office/drawing/2014/main" id="{2224D670-C350-46A1-9B5A-A259D13D5DF5}"/>
              </a:ext>
            </a:extLst>
          </p:cNvPr>
          <p:cNvSpPr/>
          <p:nvPr/>
        </p:nvSpPr>
        <p:spPr>
          <a:xfrm>
            <a:off x="1272209" y="3382012"/>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Interfaces</a:t>
            </a:r>
          </a:p>
        </p:txBody>
      </p:sp>
      <p:sp>
        <p:nvSpPr>
          <p:cNvPr id="8" name="Rectangle 7">
            <a:extLst>
              <a:ext uri="{FF2B5EF4-FFF2-40B4-BE49-F238E27FC236}">
                <a16:creationId xmlns:a16="http://schemas.microsoft.com/office/drawing/2014/main" id="{576F2B56-5AB1-485A-8FFC-D2F7E197E599}"/>
              </a:ext>
            </a:extLst>
          </p:cNvPr>
          <p:cNvSpPr/>
          <p:nvPr/>
        </p:nvSpPr>
        <p:spPr>
          <a:xfrm>
            <a:off x="1272209" y="2969263"/>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Mappings</a:t>
            </a:r>
          </a:p>
        </p:txBody>
      </p:sp>
      <p:sp>
        <p:nvSpPr>
          <p:cNvPr id="9" name="Rectangle 8">
            <a:extLst>
              <a:ext uri="{FF2B5EF4-FFF2-40B4-BE49-F238E27FC236}">
                <a16:creationId xmlns:a16="http://schemas.microsoft.com/office/drawing/2014/main" id="{9355CD63-A165-4C3B-99BB-A74EAD7BED95}"/>
              </a:ext>
            </a:extLst>
          </p:cNvPr>
          <p:cNvSpPr/>
          <p:nvPr/>
        </p:nvSpPr>
        <p:spPr>
          <a:xfrm>
            <a:off x="1272209" y="2540061"/>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10" name="Rectangle 9">
            <a:extLst>
              <a:ext uri="{FF2B5EF4-FFF2-40B4-BE49-F238E27FC236}">
                <a16:creationId xmlns:a16="http://schemas.microsoft.com/office/drawing/2014/main" id="{BFA116BF-9BF5-41C9-BA4B-B60F7042F1ED}"/>
              </a:ext>
            </a:extLst>
          </p:cNvPr>
          <p:cNvSpPr/>
          <p:nvPr/>
        </p:nvSpPr>
        <p:spPr>
          <a:xfrm>
            <a:off x="1065475" y="2345635"/>
            <a:ext cx="1653871" cy="23694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F0037F3-395D-499B-B172-3951AA79BDF2}"/>
              </a:ext>
            </a:extLst>
          </p:cNvPr>
          <p:cNvSpPr txBox="1"/>
          <p:nvPr/>
        </p:nvSpPr>
        <p:spPr>
          <a:xfrm>
            <a:off x="375700" y="3382012"/>
            <a:ext cx="642068" cy="369332"/>
          </a:xfrm>
          <a:prstGeom prst="rect">
            <a:avLst/>
          </a:prstGeom>
          <a:noFill/>
        </p:spPr>
        <p:txBody>
          <a:bodyPr wrap="square">
            <a:spAutoFit/>
          </a:bodyPr>
          <a:lstStyle/>
          <a:p>
            <a:r>
              <a:rPr lang="en-US" sz="1800" dirty="0"/>
              <a:t>NDT</a:t>
            </a:r>
            <a:endParaRPr lang="en-US" dirty="0"/>
          </a:p>
        </p:txBody>
      </p:sp>
      <p:sp>
        <p:nvSpPr>
          <p:cNvPr id="14" name="TextBox 13">
            <a:extLst>
              <a:ext uri="{FF2B5EF4-FFF2-40B4-BE49-F238E27FC236}">
                <a16:creationId xmlns:a16="http://schemas.microsoft.com/office/drawing/2014/main" id="{BAA04C70-F499-418D-8A4A-ADC60A5ABA81}"/>
              </a:ext>
            </a:extLst>
          </p:cNvPr>
          <p:cNvSpPr txBox="1"/>
          <p:nvPr/>
        </p:nvSpPr>
        <p:spPr>
          <a:xfrm>
            <a:off x="2926080" y="2928946"/>
            <a:ext cx="2932043" cy="1200329"/>
          </a:xfrm>
          <a:prstGeom prst="rect">
            <a:avLst/>
          </a:prstGeom>
          <a:noFill/>
        </p:spPr>
        <p:txBody>
          <a:bodyPr wrap="square">
            <a:spAutoFit/>
          </a:bodyPr>
          <a:lstStyle/>
          <a:p>
            <a:r>
              <a:rPr lang="en-US" sz="1800" dirty="0"/>
              <a:t>“Logic” can be anything, </a:t>
            </a:r>
          </a:p>
          <a:p>
            <a:r>
              <a:rPr lang="en-US" sz="1800" dirty="0"/>
              <a:t>so NDT can do/be anything.</a:t>
            </a:r>
          </a:p>
          <a:p>
            <a:endParaRPr lang="en-US" dirty="0"/>
          </a:p>
          <a:p>
            <a:r>
              <a:rPr lang="en-US" sz="1800" dirty="0"/>
              <a:t>… “magical NDT”</a:t>
            </a:r>
          </a:p>
        </p:txBody>
      </p:sp>
      <p:sp>
        <p:nvSpPr>
          <p:cNvPr id="15" name="Rectangle 14">
            <a:extLst>
              <a:ext uri="{FF2B5EF4-FFF2-40B4-BE49-F238E27FC236}">
                <a16:creationId xmlns:a16="http://schemas.microsoft.com/office/drawing/2014/main" id="{47AC143A-E11C-4CA4-BF62-E963662F6525}"/>
              </a:ext>
            </a:extLst>
          </p:cNvPr>
          <p:cNvSpPr/>
          <p:nvPr/>
        </p:nvSpPr>
        <p:spPr>
          <a:xfrm>
            <a:off x="7230388" y="4167194"/>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16" name="Rectangle 15">
            <a:extLst>
              <a:ext uri="{FF2B5EF4-FFF2-40B4-BE49-F238E27FC236}">
                <a16:creationId xmlns:a16="http://schemas.microsoft.com/office/drawing/2014/main" id="{3FD3C373-BC27-4236-B5FB-2F5E0B597DA0}"/>
              </a:ext>
            </a:extLst>
          </p:cNvPr>
          <p:cNvSpPr/>
          <p:nvPr/>
        </p:nvSpPr>
        <p:spPr>
          <a:xfrm>
            <a:off x="7230388" y="3754445"/>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Models</a:t>
            </a:r>
          </a:p>
        </p:txBody>
      </p:sp>
      <p:sp>
        <p:nvSpPr>
          <p:cNvPr id="17" name="Rectangle 16">
            <a:extLst>
              <a:ext uri="{FF2B5EF4-FFF2-40B4-BE49-F238E27FC236}">
                <a16:creationId xmlns:a16="http://schemas.microsoft.com/office/drawing/2014/main" id="{D2095B53-8B1B-4362-AD9A-0ACAEFD7823D}"/>
              </a:ext>
            </a:extLst>
          </p:cNvPr>
          <p:cNvSpPr/>
          <p:nvPr/>
        </p:nvSpPr>
        <p:spPr>
          <a:xfrm>
            <a:off x="7230388" y="3341696"/>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Interfaces</a:t>
            </a:r>
          </a:p>
        </p:txBody>
      </p:sp>
      <p:sp>
        <p:nvSpPr>
          <p:cNvPr id="18" name="Rectangle 17">
            <a:extLst>
              <a:ext uri="{FF2B5EF4-FFF2-40B4-BE49-F238E27FC236}">
                <a16:creationId xmlns:a16="http://schemas.microsoft.com/office/drawing/2014/main" id="{5242593F-798E-4D3D-80CC-675CD380DEEF}"/>
              </a:ext>
            </a:extLst>
          </p:cNvPr>
          <p:cNvSpPr/>
          <p:nvPr/>
        </p:nvSpPr>
        <p:spPr>
          <a:xfrm>
            <a:off x="7230388" y="2928947"/>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Mappings</a:t>
            </a:r>
          </a:p>
        </p:txBody>
      </p:sp>
      <p:sp>
        <p:nvSpPr>
          <p:cNvPr id="19" name="Rectangle 18">
            <a:extLst>
              <a:ext uri="{FF2B5EF4-FFF2-40B4-BE49-F238E27FC236}">
                <a16:creationId xmlns:a16="http://schemas.microsoft.com/office/drawing/2014/main" id="{A85CDB2B-F75E-4DF2-8CB2-4E3DEB78DB66}"/>
              </a:ext>
            </a:extLst>
          </p:cNvPr>
          <p:cNvSpPr/>
          <p:nvPr/>
        </p:nvSpPr>
        <p:spPr>
          <a:xfrm>
            <a:off x="7230388" y="2395997"/>
            <a:ext cx="1192696" cy="2941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“Logic”</a:t>
            </a:r>
          </a:p>
        </p:txBody>
      </p:sp>
      <p:sp>
        <p:nvSpPr>
          <p:cNvPr id="20" name="Rectangle 19">
            <a:extLst>
              <a:ext uri="{FF2B5EF4-FFF2-40B4-BE49-F238E27FC236}">
                <a16:creationId xmlns:a16="http://schemas.microsoft.com/office/drawing/2014/main" id="{732B5021-9120-4F0F-AFF3-812207FE17AB}"/>
              </a:ext>
            </a:extLst>
          </p:cNvPr>
          <p:cNvSpPr/>
          <p:nvPr/>
        </p:nvSpPr>
        <p:spPr>
          <a:xfrm>
            <a:off x="7023654" y="2834259"/>
            <a:ext cx="1653871" cy="1840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078CCC4-1D1E-450E-956F-F620D0AD0E6E}"/>
              </a:ext>
            </a:extLst>
          </p:cNvPr>
          <p:cNvSpPr txBox="1"/>
          <p:nvPr/>
        </p:nvSpPr>
        <p:spPr>
          <a:xfrm>
            <a:off x="6333879" y="3555112"/>
            <a:ext cx="642068" cy="369332"/>
          </a:xfrm>
          <a:prstGeom prst="rect">
            <a:avLst/>
          </a:prstGeom>
          <a:noFill/>
        </p:spPr>
        <p:txBody>
          <a:bodyPr wrap="square">
            <a:spAutoFit/>
          </a:bodyPr>
          <a:lstStyle/>
          <a:p>
            <a:r>
              <a:rPr lang="en-US" sz="1800" dirty="0"/>
              <a:t>NDT</a:t>
            </a:r>
            <a:endParaRPr lang="en-US" dirty="0"/>
          </a:p>
        </p:txBody>
      </p:sp>
      <p:sp>
        <p:nvSpPr>
          <p:cNvPr id="22" name="TextBox 21">
            <a:extLst>
              <a:ext uri="{FF2B5EF4-FFF2-40B4-BE49-F238E27FC236}">
                <a16:creationId xmlns:a16="http://schemas.microsoft.com/office/drawing/2014/main" id="{12E664F0-C4EC-4FDD-8A31-5ED7815B36CA}"/>
              </a:ext>
            </a:extLst>
          </p:cNvPr>
          <p:cNvSpPr txBox="1"/>
          <p:nvPr/>
        </p:nvSpPr>
        <p:spPr>
          <a:xfrm>
            <a:off x="9051236" y="2864777"/>
            <a:ext cx="2932043" cy="1754326"/>
          </a:xfrm>
          <a:prstGeom prst="rect">
            <a:avLst/>
          </a:prstGeom>
          <a:noFill/>
        </p:spPr>
        <p:txBody>
          <a:bodyPr wrap="square">
            <a:spAutoFit/>
          </a:bodyPr>
          <a:lstStyle/>
          <a:p>
            <a:r>
              <a:rPr lang="en-US" sz="1800" dirty="0"/>
              <a:t>“Logic” is outside the NDT and is use case-dependent.</a:t>
            </a:r>
          </a:p>
          <a:p>
            <a:endParaRPr lang="en-US" dirty="0"/>
          </a:p>
          <a:p>
            <a:r>
              <a:rPr lang="en-US" sz="1800" dirty="0"/>
              <a:t>… NDT is now use case-independent (other than details of data, models…)</a:t>
            </a:r>
          </a:p>
        </p:txBody>
      </p:sp>
      <p:sp>
        <p:nvSpPr>
          <p:cNvPr id="23" name="Arrow: Right 22">
            <a:extLst>
              <a:ext uri="{FF2B5EF4-FFF2-40B4-BE49-F238E27FC236}">
                <a16:creationId xmlns:a16="http://schemas.microsoft.com/office/drawing/2014/main" id="{CEB456BB-0482-428A-A261-58FAAE44C22C}"/>
              </a:ext>
            </a:extLst>
          </p:cNvPr>
          <p:cNvSpPr/>
          <p:nvPr/>
        </p:nvSpPr>
        <p:spPr>
          <a:xfrm>
            <a:off x="5622566" y="3627145"/>
            <a:ext cx="530749" cy="29729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CA51AFA-F8F3-469A-BDE1-725807FE5178}"/>
              </a:ext>
            </a:extLst>
          </p:cNvPr>
          <p:cNvSpPr txBox="1"/>
          <p:nvPr/>
        </p:nvSpPr>
        <p:spPr>
          <a:xfrm>
            <a:off x="7023654" y="5101665"/>
            <a:ext cx="3923305" cy="369332"/>
          </a:xfrm>
          <a:prstGeom prst="rect">
            <a:avLst/>
          </a:prstGeom>
          <a:noFill/>
        </p:spPr>
        <p:txBody>
          <a:bodyPr wrap="square">
            <a:spAutoFit/>
          </a:bodyPr>
          <a:lstStyle/>
          <a:p>
            <a:r>
              <a:rPr lang="en-US" sz="1800" dirty="0"/>
              <a:t>This is now aligned with the ZSM view.</a:t>
            </a:r>
          </a:p>
        </p:txBody>
      </p:sp>
      <p:sp>
        <p:nvSpPr>
          <p:cNvPr id="25" name="Rectangle 24">
            <a:extLst>
              <a:ext uri="{FF2B5EF4-FFF2-40B4-BE49-F238E27FC236}">
                <a16:creationId xmlns:a16="http://schemas.microsoft.com/office/drawing/2014/main" id="{15F4A865-C012-4283-B193-274F2BA1364D}"/>
              </a:ext>
            </a:extLst>
          </p:cNvPr>
          <p:cNvSpPr/>
          <p:nvPr/>
        </p:nvSpPr>
        <p:spPr>
          <a:xfrm>
            <a:off x="1152939" y="3751344"/>
            <a:ext cx="1399430" cy="8297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8EE8630-8056-42D9-861B-5171577738E5}"/>
              </a:ext>
            </a:extLst>
          </p:cNvPr>
          <p:cNvSpPr/>
          <p:nvPr/>
        </p:nvSpPr>
        <p:spPr>
          <a:xfrm>
            <a:off x="7127021" y="3713313"/>
            <a:ext cx="1399430" cy="8563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428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455D6-BC54-45F6-AF71-8BAFFD84C85B}"/>
              </a:ext>
            </a:extLst>
          </p:cNvPr>
          <p:cNvSpPr>
            <a:spLocks noGrp="1"/>
          </p:cNvSpPr>
          <p:nvPr>
            <p:ph type="title"/>
          </p:nvPr>
        </p:nvSpPr>
        <p:spPr/>
        <p:txBody>
          <a:bodyPr/>
          <a:lstStyle/>
          <a:p>
            <a:r>
              <a:rPr lang="en-US" dirty="0"/>
              <a:t>NDT: what data, what models?</a:t>
            </a:r>
          </a:p>
        </p:txBody>
      </p:sp>
      <p:grpSp>
        <p:nvGrpSpPr>
          <p:cNvPr id="13" name="Group 12">
            <a:extLst>
              <a:ext uri="{FF2B5EF4-FFF2-40B4-BE49-F238E27FC236}">
                <a16:creationId xmlns:a16="http://schemas.microsoft.com/office/drawing/2014/main" id="{14BEAE57-C5AC-42B5-B825-DBA3486B09AF}"/>
              </a:ext>
            </a:extLst>
          </p:cNvPr>
          <p:cNvGrpSpPr/>
          <p:nvPr/>
        </p:nvGrpSpPr>
        <p:grpSpPr>
          <a:xfrm>
            <a:off x="257088" y="2391887"/>
            <a:ext cx="5271715" cy="3743047"/>
            <a:chOff x="1709530" y="2751151"/>
            <a:chExt cx="5271715" cy="3743047"/>
          </a:xfrm>
        </p:grpSpPr>
        <p:sp>
          <p:nvSpPr>
            <p:cNvPr id="3" name="Oval 2">
              <a:extLst>
                <a:ext uri="{FF2B5EF4-FFF2-40B4-BE49-F238E27FC236}">
                  <a16:creationId xmlns:a16="http://schemas.microsoft.com/office/drawing/2014/main" id="{031139E1-9D2E-4135-99F8-9D65DD9B1B28}"/>
                </a:ext>
              </a:extLst>
            </p:cNvPr>
            <p:cNvSpPr/>
            <p:nvPr/>
          </p:nvSpPr>
          <p:spPr>
            <a:xfrm>
              <a:off x="1709530" y="2751151"/>
              <a:ext cx="5271715" cy="3741724"/>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1749597-6A96-413B-84AE-1565C96AA8E0}"/>
                </a:ext>
              </a:extLst>
            </p:cNvPr>
            <p:cNvSpPr/>
            <p:nvPr/>
          </p:nvSpPr>
          <p:spPr>
            <a:xfrm>
              <a:off x="2163416" y="3395898"/>
              <a:ext cx="4363941" cy="309697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D42B389-C169-402E-88BE-F82CB5A605B6}"/>
                </a:ext>
              </a:extLst>
            </p:cNvPr>
            <p:cNvSpPr/>
            <p:nvPr/>
          </p:nvSpPr>
          <p:spPr>
            <a:xfrm>
              <a:off x="2512613" y="4039263"/>
              <a:ext cx="3657600" cy="245361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C11A3EA-DAFC-4152-969C-7919B027A9E4}"/>
                </a:ext>
              </a:extLst>
            </p:cNvPr>
            <p:cNvSpPr/>
            <p:nvPr/>
          </p:nvSpPr>
          <p:spPr>
            <a:xfrm>
              <a:off x="2918129" y="4726100"/>
              <a:ext cx="2775005" cy="17680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7763FE40-8E90-4D54-8F20-818FC7BCB329}"/>
                </a:ext>
              </a:extLst>
            </p:cNvPr>
            <p:cNvSpPr txBox="1"/>
            <p:nvPr/>
          </p:nvSpPr>
          <p:spPr>
            <a:xfrm>
              <a:off x="3514483" y="4766176"/>
              <a:ext cx="1630016" cy="646331"/>
            </a:xfrm>
            <a:prstGeom prst="rect">
              <a:avLst/>
            </a:prstGeom>
            <a:noFill/>
          </p:spPr>
          <p:txBody>
            <a:bodyPr wrap="square">
              <a:spAutoFit/>
            </a:bodyPr>
            <a:lstStyle/>
            <a:p>
              <a:pPr algn="ctr"/>
              <a:r>
                <a:rPr lang="en-US" sz="1800" dirty="0">
                  <a:solidFill>
                    <a:schemeClr val="bg1"/>
                  </a:solidFill>
                  <a:effectLst/>
                  <a:latin typeface="+mn-lt"/>
                  <a:ea typeface="MS Mincho" panose="020B0400000000000000" pitchFamily="49" charset="-128"/>
                </a:rPr>
                <a:t>e.g. SIMAP</a:t>
              </a:r>
            </a:p>
            <a:p>
              <a:pPr algn="ctr"/>
              <a:r>
                <a:rPr lang="en-US" dirty="0">
                  <a:solidFill>
                    <a:schemeClr val="bg1"/>
                  </a:solidFill>
                  <a:ea typeface="MS Mincho" panose="020B0400000000000000" pitchFamily="49" charset="-128"/>
                </a:rPr>
                <a:t>Data/Models</a:t>
              </a:r>
              <a:r>
                <a:rPr lang="en-US" sz="1800" dirty="0">
                  <a:solidFill>
                    <a:schemeClr val="bg1"/>
                  </a:solidFill>
                  <a:effectLst/>
                  <a:latin typeface="+mn-lt"/>
                  <a:ea typeface="MS Mincho" panose="020B0400000000000000" pitchFamily="49" charset="-128"/>
                </a:rPr>
                <a:t> </a:t>
              </a:r>
              <a:endParaRPr lang="en-US" dirty="0">
                <a:solidFill>
                  <a:schemeClr val="bg1"/>
                </a:solidFill>
              </a:endParaRPr>
            </a:p>
          </p:txBody>
        </p:sp>
        <p:sp>
          <p:nvSpPr>
            <p:cNvPr id="29" name="TextBox 28">
              <a:extLst>
                <a:ext uri="{FF2B5EF4-FFF2-40B4-BE49-F238E27FC236}">
                  <a16:creationId xmlns:a16="http://schemas.microsoft.com/office/drawing/2014/main" id="{C51511A3-FDEB-46C4-9E44-63789C2AC302}"/>
                </a:ext>
              </a:extLst>
            </p:cNvPr>
            <p:cNvSpPr txBox="1"/>
            <p:nvPr/>
          </p:nvSpPr>
          <p:spPr>
            <a:xfrm>
              <a:off x="3429333" y="4059516"/>
              <a:ext cx="1874186" cy="646331"/>
            </a:xfrm>
            <a:prstGeom prst="rect">
              <a:avLst/>
            </a:prstGeom>
            <a:noFill/>
          </p:spPr>
          <p:txBody>
            <a:bodyPr wrap="square">
              <a:spAutoFit/>
            </a:bodyPr>
            <a:lstStyle/>
            <a:p>
              <a:pPr algn="ctr"/>
              <a:r>
                <a:rPr lang="en-US" sz="1800" dirty="0">
                  <a:solidFill>
                    <a:schemeClr val="bg1"/>
                  </a:solidFill>
                  <a:effectLst/>
                  <a:latin typeface="+mn-lt"/>
                  <a:ea typeface="MS Mincho" panose="020B0400000000000000" pitchFamily="49" charset="-128"/>
                </a:rPr>
                <a:t>e.g. Telemetry Data/Models </a:t>
              </a:r>
              <a:endParaRPr lang="en-US" dirty="0">
                <a:solidFill>
                  <a:schemeClr val="bg1"/>
                </a:solidFill>
              </a:endParaRPr>
            </a:p>
          </p:txBody>
        </p:sp>
        <p:sp>
          <p:nvSpPr>
            <p:cNvPr id="30" name="TextBox 29">
              <a:extLst>
                <a:ext uri="{FF2B5EF4-FFF2-40B4-BE49-F238E27FC236}">
                  <a16:creationId xmlns:a16="http://schemas.microsoft.com/office/drawing/2014/main" id="{5305E611-5B2F-43C7-B503-F8441B92281E}"/>
                </a:ext>
              </a:extLst>
            </p:cNvPr>
            <p:cNvSpPr txBox="1"/>
            <p:nvPr/>
          </p:nvSpPr>
          <p:spPr>
            <a:xfrm>
              <a:off x="3116911" y="3448591"/>
              <a:ext cx="2576223" cy="646331"/>
            </a:xfrm>
            <a:prstGeom prst="rect">
              <a:avLst/>
            </a:prstGeom>
            <a:noFill/>
          </p:spPr>
          <p:txBody>
            <a:bodyPr wrap="square">
              <a:spAutoFit/>
            </a:bodyPr>
            <a:lstStyle/>
            <a:p>
              <a:pPr algn="ctr"/>
              <a:r>
                <a:rPr lang="en-US" sz="1800" dirty="0">
                  <a:solidFill>
                    <a:schemeClr val="bg1"/>
                  </a:solidFill>
                  <a:effectLst/>
                  <a:latin typeface="+mn-lt"/>
                  <a:ea typeface="MS Mincho" panose="020B0400000000000000" pitchFamily="49" charset="-128"/>
                </a:rPr>
                <a:t>e.g. Inventory </a:t>
              </a:r>
            </a:p>
            <a:p>
              <a:pPr algn="ctr"/>
              <a:r>
                <a:rPr lang="en-US" sz="1800" dirty="0">
                  <a:solidFill>
                    <a:schemeClr val="bg1"/>
                  </a:solidFill>
                  <a:effectLst/>
                  <a:latin typeface="+mn-lt"/>
                  <a:ea typeface="MS Mincho" panose="020B0400000000000000" pitchFamily="49" charset="-128"/>
                </a:rPr>
                <a:t>Data /Models </a:t>
              </a:r>
              <a:endParaRPr lang="en-US" dirty="0">
                <a:solidFill>
                  <a:schemeClr val="bg1"/>
                </a:solidFill>
              </a:endParaRPr>
            </a:p>
          </p:txBody>
        </p:sp>
        <p:sp>
          <p:nvSpPr>
            <p:cNvPr id="31" name="TextBox 30">
              <a:extLst>
                <a:ext uri="{FF2B5EF4-FFF2-40B4-BE49-F238E27FC236}">
                  <a16:creationId xmlns:a16="http://schemas.microsoft.com/office/drawing/2014/main" id="{F5E6353F-FB55-4A17-8B07-D6723136E7C9}"/>
                </a:ext>
              </a:extLst>
            </p:cNvPr>
            <p:cNvSpPr txBox="1"/>
            <p:nvPr/>
          </p:nvSpPr>
          <p:spPr>
            <a:xfrm>
              <a:off x="3395208" y="2782005"/>
              <a:ext cx="1844701" cy="646331"/>
            </a:xfrm>
            <a:prstGeom prst="rect">
              <a:avLst/>
            </a:prstGeom>
            <a:noFill/>
          </p:spPr>
          <p:txBody>
            <a:bodyPr wrap="square">
              <a:spAutoFit/>
            </a:bodyPr>
            <a:lstStyle/>
            <a:p>
              <a:pPr algn="ctr"/>
              <a:r>
                <a:rPr lang="en-US" dirty="0">
                  <a:solidFill>
                    <a:schemeClr val="bg1"/>
                  </a:solidFill>
                  <a:ea typeface="MS Mincho" panose="020B0400000000000000" pitchFamily="49" charset="-128"/>
                </a:rPr>
                <a:t>e.g. Functional Models</a:t>
              </a:r>
              <a:r>
                <a:rPr lang="en-US" sz="1800" dirty="0">
                  <a:solidFill>
                    <a:schemeClr val="bg1"/>
                  </a:solidFill>
                  <a:effectLst/>
                  <a:latin typeface="+mn-lt"/>
                  <a:ea typeface="MS Mincho" panose="020B0400000000000000" pitchFamily="49" charset="-128"/>
                </a:rPr>
                <a:t> </a:t>
              </a:r>
              <a:endParaRPr lang="en-US" dirty="0">
                <a:solidFill>
                  <a:schemeClr val="bg1"/>
                </a:solidFill>
              </a:endParaRPr>
            </a:p>
          </p:txBody>
        </p:sp>
      </p:grpSp>
      <p:sp>
        <p:nvSpPr>
          <p:cNvPr id="33" name="TextBox 32">
            <a:extLst>
              <a:ext uri="{FF2B5EF4-FFF2-40B4-BE49-F238E27FC236}">
                <a16:creationId xmlns:a16="http://schemas.microsoft.com/office/drawing/2014/main" id="{737BDF5D-F19F-4C00-BE10-278279B20254}"/>
              </a:ext>
            </a:extLst>
          </p:cNvPr>
          <p:cNvSpPr txBox="1"/>
          <p:nvPr/>
        </p:nvSpPr>
        <p:spPr>
          <a:xfrm>
            <a:off x="143123" y="1473539"/>
            <a:ext cx="11647999" cy="338554"/>
          </a:xfrm>
          <a:prstGeom prst="rect">
            <a:avLst/>
          </a:prstGeom>
          <a:noFill/>
        </p:spPr>
        <p:txBody>
          <a:bodyPr wrap="square">
            <a:spAutoFit/>
          </a:bodyPr>
          <a:lstStyle/>
          <a:p>
            <a:r>
              <a:rPr lang="en-GB" sz="1600" b="1" dirty="0">
                <a:ea typeface="SimSun" panose="02010600030101010101" pitchFamily="2" charset="-122"/>
              </a:rPr>
              <a:t>“</a:t>
            </a:r>
            <a:r>
              <a:rPr lang="en-GB" sz="1600" b="1" dirty="0">
                <a:effectLst/>
                <a:ea typeface="SimSun" panose="02010600030101010101" pitchFamily="2" charset="-122"/>
              </a:rPr>
              <a:t>The precise nature and context of </a:t>
            </a:r>
            <a:r>
              <a:rPr lang="en-GB" sz="1600" b="1" dirty="0">
                <a:ea typeface="SimSun" panose="02010600030101010101" pitchFamily="2" charset="-122"/>
              </a:rPr>
              <a:t>(operational)</a:t>
            </a:r>
            <a:r>
              <a:rPr lang="en-GB" sz="1600" b="1" dirty="0">
                <a:effectLst/>
                <a:ea typeface="SimSun" panose="02010600030101010101" pitchFamily="2" charset="-122"/>
              </a:rPr>
              <a:t> decision-making, and in general the precise role of an NDT, </a:t>
            </a:r>
            <a:r>
              <a:rPr lang="en-GB" sz="1600" b="1" u="sng" dirty="0">
                <a:effectLst/>
                <a:ea typeface="SimSun" panose="02010600030101010101" pitchFamily="2" charset="-122"/>
              </a:rPr>
              <a:t>vary among NDT use cases</a:t>
            </a:r>
            <a:r>
              <a:rPr lang="en-GB" sz="1600" b="1" dirty="0">
                <a:effectLst/>
                <a:ea typeface="SimSun" panose="02010600030101010101" pitchFamily="2" charset="-122"/>
              </a:rPr>
              <a:t>.”</a:t>
            </a:r>
            <a:endParaRPr lang="en-US" sz="1600" dirty="0"/>
          </a:p>
        </p:txBody>
      </p:sp>
      <p:sp>
        <p:nvSpPr>
          <p:cNvPr id="34" name="TextBox 33">
            <a:extLst>
              <a:ext uri="{FF2B5EF4-FFF2-40B4-BE49-F238E27FC236}">
                <a16:creationId xmlns:a16="http://schemas.microsoft.com/office/drawing/2014/main" id="{1153563E-BB28-4C3A-A5CB-44393B9210AD}"/>
              </a:ext>
            </a:extLst>
          </p:cNvPr>
          <p:cNvSpPr txBox="1"/>
          <p:nvPr/>
        </p:nvSpPr>
        <p:spPr>
          <a:xfrm>
            <a:off x="5019259" y="2129523"/>
            <a:ext cx="6549889" cy="400110"/>
          </a:xfrm>
          <a:prstGeom prst="rect">
            <a:avLst/>
          </a:prstGeom>
          <a:noFill/>
        </p:spPr>
        <p:txBody>
          <a:bodyPr wrap="square">
            <a:spAutoFit/>
          </a:bodyPr>
          <a:lstStyle/>
          <a:p>
            <a:r>
              <a:rPr lang="en-GB" sz="2000" b="1" dirty="0">
                <a:ea typeface="SimSun" panose="02010600030101010101" pitchFamily="2" charset="-122"/>
              </a:rPr>
              <a:t>… Therefore, so do the data/models that are needed/useful.</a:t>
            </a:r>
            <a:endParaRPr lang="en-US" sz="2000" dirty="0"/>
          </a:p>
        </p:txBody>
      </p:sp>
      <p:sp>
        <p:nvSpPr>
          <p:cNvPr id="35" name="TextBox 34">
            <a:extLst>
              <a:ext uri="{FF2B5EF4-FFF2-40B4-BE49-F238E27FC236}">
                <a16:creationId xmlns:a16="http://schemas.microsoft.com/office/drawing/2014/main" id="{8F8D26DF-464D-46C8-B1A9-27F1AF7F1371}"/>
              </a:ext>
            </a:extLst>
          </p:cNvPr>
          <p:cNvSpPr txBox="1"/>
          <p:nvPr/>
        </p:nvSpPr>
        <p:spPr>
          <a:xfrm>
            <a:off x="1085184" y="6207021"/>
            <a:ext cx="3657600" cy="584775"/>
          </a:xfrm>
          <a:prstGeom prst="rect">
            <a:avLst/>
          </a:prstGeom>
          <a:noFill/>
        </p:spPr>
        <p:txBody>
          <a:bodyPr wrap="square">
            <a:spAutoFit/>
          </a:bodyPr>
          <a:lstStyle/>
          <a:p>
            <a:r>
              <a:rPr lang="en-GB" sz="1600" dirty="0">
                <a:ea typeface="SimSun" panose="02010600030101010101" pitchFamily="2" charset="-122"/>
              </a:rPr>
              <a:t>SIMAP = Service &amp; Infrastructure Map</a:t>
            </a:r>
          </a:p>
          <a:p>
            <a:r>
              <a:rPr lang="en-GB" sz="1600" dirty="0">
                <a:ea typeface="SimSun" panose="02010600030101010101" pitchFamily="2" charset="-122"/>
              </a:rPr>
              <a:t>(FKA Digital Map ... Per IETF NMOP WIP)</a:t>
            </a:r>
            <a:endParaRPr lang="en-US" sz="1600" dirty="0"/>
          </a:p>
        </p:txBody>
      </p:sp>
      <p:sp>
        <p:nvSpPr>
          <p:cNvPr id="36" name="TextBox 35">
            <a:extLst>
              <a:ext uri="{FF2B5EF4-FFF2-40B4-BE49-F238E27FC236}">
                <a16:creationId xmlns:a16="http://schemas.microsoft.com/office/drawing/2014/main" id="{1ADD4115-7BFD-416C-8173-D5854AD25A07}"/>
              </a:ext>
            </a:extLst>
          </p:cNvPr>
          <p:cNvSpPr txBox="1"/>
          <p:nvPr/>
        </p:nvSpPr>
        <p:spPr>
          <a:xfrm>
            <a:off x="5827973" y="2685298"/>
            <a:ext cx="6033384" cy="3139321"/>
          </a:xfrm>
          <a:prstGeom prst="rect">
            <a:avLst/>
          </a:prstGeom>
          <a:noFill/>
        </p:spPr>
        <p:txBody>
          <a:bodyPr wrap="square">
            <a:spAutoFit/>
          </a:bodyPr>
          <a:lstStyle/>
          <a:p>
            <a:r>
              <a:rPr lang="en-GB" dirty="0">
                <a:ea typeface="SimSun" panose="02010600030101010101" pitchFamily="2" charset="-122"/>
              </a:rPr>
              <a:t>E.g. a planning operation: explore alternative service and infrastructure resources/topologies: may require only SIMAP data/models</a:t>
            </a:r>
          </a:p>
          <a:p>
            <a:endParaRPr lang="en-GB" dirty="0">
              <a:ea typeface="SimSun" panose="02010600030101010101" pitchFamily="2" charset="-122"/>
            </a:endParaRPr>
          </a:p>
          <a:p>
            <a:r>
              <a:rPr lang="en-GB" dirty="0">
                <a:ea typeface="SimSun" panose="02010600030101010101" pitchFamily="2" charset="-122"/>
              </a:rPr>
              <a:t>E.g. a service intent assurance closed </a:t>
            </a:r>
            <a:r>
              <a:rPr lang="en-GB" dirty="0" err="1">
                <a:ea typeface="SimSun" panose="02010600030101010101" pitchFamily="2" charset="-122"/>
              </a:rPr>
              <a:t>lloop</a:t>
            </a:r>
            <a:r>
              <a:rPr lang="en-GB" dirty="0">
                <a:ea typeface="SimSun" panose="02010600030101010101" pitchFamily="2" charset="-122"/>
              </a:rPr>
              <a:t>: may also require telemetry data/models</a:t>
            </a:r>
          </a:p>
          <a:p>
            <a:endParaRPr lang="en-GB" dirty="0">
              <a:ea typeface="SimSun" panose="02010600030101010101" pitchFamily="2" charset="-122"/>
            </a:endParaRPr>
          </a:p>
          <a:p>
            <a:r>
              <a:rPr lang="en-GB" dirty="0">
                <a:ea typeface="SimSun" panose="02010600030101010101" pitchFamily="2" charset="-122"/>
              </a:rPr>
              <a:t>E.g. a global power consumption optimization closed loop: may also require inventory data/models and functional models (power consumption of NEs under particular circumstances) that are coupled to inventory information (NE types/instances)</a:t>
            </a:r>
            <a:endParaRPr lang="en-US" dirty="0"/>
          </a:p>
        </p:txBody>
      </p:sp>
    </p:spTree>
    <p:extLst>
      <p:ext uri="{BB962C8B-B14F-4D97-AF65-F5344CB8AC3E}">
        <p14:creationId xmlns:p14="http://schemas.microsoft.com/office/powerpoint/2010/main" val="967895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TotalTime>
  <Words>682</Words>
  <Application>Microsoft Office PowerPoint</Application>
  <PresentationFormat>Widescreen</PresentationFormat>
  <Paragraphs>52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NDT: Reconciling ZSM &amp; NMRG Views</vt:lpstr>
      <vt:lpstr>PowerPoint Presentation</vt:lpstr>
      <vt:lpstr>What is an NDT? Evolution of NMRG draft…</vt:lpstr>
      <vt:lpstr>NDT: what data, what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Aspects of NDT and IBN</dc:title>
  <dc:creator>Christopher Janz</dc:creator>
  <cp:lastModifiedBy>Christopher Janz</cp:lastModifiedBy>
  <cp:revision>11</cp:revision>
  <dcterms:created xsi:type="dcterms:W3CDTF">2024-11-05T14:12:54Z</dcterms:created>
  <dcterms:modified xsi:type="dcterms:W3CDTF">2024-11-06T11:52:18Z</dcterms:modified>
</cp:coreProperties>
</file>