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5ECC0-0BAA-449B-B021-3DBE83A28A1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D359A-4209-4EDE-87D6-1333F375C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5450-21C5-4B48-B2FD-89E18172D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7D4FE-0B61-4CA3-81FD-642C58C09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EC7A0-1A1B-40E5-AA9F-0BD205E6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28 July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C6248-E6C3-4296-B5D1-AB725D84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 on Intelligent Space Networks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AF12-71E6-4631-9D8A-0FD8F532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83C3-0A78-4C1B-B041-1E5449F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C3FC5-0997-4C75-854E-FBDDA1B05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57BA-0B44-47A8-B3C0-9735DC3F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CFD6-CD48-490A-A694-B304D73C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A49C-7A83-4630-89E3-DBC56B2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6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A09A2-5110-41C4-A567-DE8DB5B28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96A8-5F7D-4D6D-B7E0-2547113E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5C8A8-27F3-4E80-A7C8-657F42E9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D402-EC8D-4E30-8A39-2BF94BD1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205E-73FB-4567-B319-D5776FFD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CA24-B2E8-4054-987A-768DC437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0AF6-93D1-4230-B922-22224E78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531F-7EE8-4F32-B635-8996D73E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008B-9CCB-46D4-912E-7AF50B5B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E336-8BB1-42A8-9854-F09A2E87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04A4-E48C-4A92-9724-2C992D65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356D-413E-4E9C-B421-E860A0E1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B8CA-C327-4F53-B11F-2F6D8B6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B311-CBC1-46F2-A67F-75D1E866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D7678-EB07-4E00-8C93-83A0A223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B0F9-2880-4756-A615-8B28384B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2E9C-DB63-4F32-8150-0FE1A7899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93755-D4BD-4F6E-9854-E18408C4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1A251-92B0-4D2F-AB58-83DD48AB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2262-DCEF-4DC8-A4D5-59D5329C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9645-2767-4C64-AF36-07F511A0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004-20AA-4BFB-8005-444F63C5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8DFA4-427E-4A11-8765-E796B22C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270FA-F2FE-4A83-BACA-43E92828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A84D3-E347-401F-ADC5-7B385F7DB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B395F-4A60-4CF4-B1A9-9CAE69CB2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0EC8C-6584-466F-98E4-4D7F7DE1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3968F-6308-4C04-A711-688265E1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723D2-8DC2-43C3-8829-F314605B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F2F6-1FAC-4F1A-BA48-8D015B9F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BE564-6551-4131-ACC4-41E3E91E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835AF-D254-4379-A4ED-8E7600FF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F253A-55E5-454A-8FF4-06DD8A88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D2E80-BBC9-4124-946B-861D05AF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410FE-5BE2-4F8E-8695-F9E05B8E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6F938-BA77-491F-AD28-D00A1542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68E6-74CD-452F-984E-CABE7D5E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4E61-F6C1-44F6-9BF0-A1220D74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5825-DCA2-4AFF-84AF-9A6858DA6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E9C8E-5E61-47DA-97C6-58518068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92577-A3D7-4035-AE6D-638375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B542-F394-49A8-96EF-2E372209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DBA1-91B8-437E-B475-F9FE79E2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C03F7-C690-4CFE-A6D3-D765FBF49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86276-2C7E-405E-9DC2-42C96559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C76F-53DB-4155-B26E-73D91F4C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FEB7-E5C2-42DA-96CF-A96FE46B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on Intelligent Space Networks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BF7D6-B11C-4F79-A6BC-C0E5909D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34811-B2D7-49B3-9DB3-89EE740C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FEBC-1EB7-49A4-89F0-D323492D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2894E-FAD9-4C58-88A0-A4756E4B3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 July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01220-19A2-4954-9EBE-7FFDB901E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Workshop on Intelligent Space Networks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924E-BEFD-4096-91B8-457061CDA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0CF1-A6A9-4740-9A92-5573B6DFD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83F3-23C4-4586-965F-26795E2F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 in an</a:t>
            </a:r>
            <a:br>
              <a:rPr lang="en-US" dirty="0"/>
            </a:br>
            <a:r>
              <a:rPr lang="en-US" dirty="0"/>
              <a:t>Interplanetary 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4CA78-F56E-4D18-B9DE-DB8AB974A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Burleigh</a:t>
            </a:r>
          </a:p>
          <a:p>
            <a:r>
              <a:rPr lang="en-US" dirty="0"/>
              <a:t>IPNSIG</a:t>
            </a:r>
          </a:p>
          <a:p>
            <a:r>
              <a:rPr lang="en-US" dirty="0"/>
              <a:t>28 July 2021</a:t>
            </a:r>
          </a:p>
        </p:txBody>
      </p:sp>
    </p:spTree>
    <p:extLst>
      <p:ext uri="{BB962C8B-B14F-4D97-AF65-F5344CB8AC3E}">
        <p14:creationId xmlns:p14="http://schemas.microsoft.com/office/powerpoint/2010/main" val="417944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EFF-50B8-4262-961E-8269AB4E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further wrinkle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6BA1-21AB-4740-99A9-93868982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precise topological location (specific connectivity) of a given node may be highly mutable, perhaps a node’s membership in a single homogeneous collective (“region”) – unified by administrative authority, technology base, routing strategy – may be more stable.</a:t>
            </a:r>
          </a:p>
          <a:p>
            <a:r>
              <a:rPr lang="en-US" dirty="0"/>
              <a:t>If so, routing across a network comprising a large number of variously configured regions might be enabled by an inter-regional routing mechanism roughly analogous to BGP.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341B-52E4-4299-B7B6-43A10B6B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DAB0F-D3D1-43F9-BE9A-86788148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BAA9-D283-401D-BFE1-E375D72A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test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0ECB-17F4-4DD6-9EFF-3C1288CE6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flight missions are expensive.  Interplanetary networking is tested almost exclusively in simulation environments.</a:t>
            </a:r>
          </a:p>
          <a:p>
            <a:pPr lvl="1"/>
            <a:r>
              <a:rPr lang="en-US" dirty="0"/>
              <a:t>JPL’s Protocol Technology Laboratory has been testing DTN implementations for many years.</a:t>
            </a:r>
          </a:p>
          <a:p>
            <a:pPr lvl="1"/>
            <a:r>
              <a:rPr lang="en-US" dirty="0"/>
              <a:t>IPNSIG is assembling a large distributed testbed including nodes running on cloud services.</a:t>
            </a:r>
          </a:p>
          <a:p>
            <a:r>
              <a:rPr lang="en-US" dirty="0"/>
              <a:t>Testing in interplanetary space has occurred just once, during the Deep Impact Network Experiment (DINET) in 2008.  For DINET, DTN was exercised over a network that included a node running on the EPOXI spacecraft, between 49 and 61 light seconds from Earth.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D4A41-7D9C-465C-8625-06E7B96B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A13EA-14F8-46BD-8FE3-3F557715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EA13-0EDE-4D78-9139-AEC27073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1EA6-7BA3-49B4-951C-D0F74EC2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98C73-297B-4D9E-9288-4711D7B0F042}"/>
              </a:ext>
            </a:extLst>
          </p:cNvPr>
          <p:cNvSpPr txBox="1"/>
          <p:nvPr/>
        </p:nvSpPr>
        <p:spPr>
          <a:xfrm>
            <a:off x="4419599" y="2057400"/>
            <a:ext cx="3334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495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3739-08CD-4814-8FEE-AEE4FF93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4768-2EF7-4384-81FA-1ABE9E27F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r>
              <a:rPr lang="en-US" dirty="0"/>
              <a:t>Evolving toward interplanetary Internet (IPN)</a:t>
            </a:r>
          </a:p>
          <a:p>
            <a:r>
              <a:rPr lang="en-US" dirty="0"/>
              <a:t>Routing in IPN</a:t>
            </a:r>
          </a:p>
          <a:p>
            <a:r>
              <a:rPr lang="en-US" dirty="0"/>
              <a:t>How to test 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BE45AC-C300-4342-9790-D06CEDEA91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1105" y="1143001"/>
            <a:ext cx="5991295" cy="4495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A7043-DFBD-4275-9F57-B918E3CA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4F86-76D4-4166-B245-589C1F4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2EFE46-9DFD-4325-9ED9-148568A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0B0F76-73FD-4348-AE9E-F503866A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Internet that extended into interplanetary space would be hugely valuable for space exploration and eventual habitation and industry.</a:t>
            </a:r>
          </a:p>
          <a:p>
            <a:r>
              <a:rPr lang="en-US" dirty="0"/>
              <a:t>But the Internet as we know it is not suitable for interplanetary communications, because message propagation latencies may be on the order of minutes, hours, or days rather than milliseconds.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Distances</a:t>
            </a:r>
            <a:r>
              <a:rPr lang="en-US" dirty="0"/>
              <a:t> are large, measured in light seconds, light minutes,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Network partitions </a:t>
            </a:r>
            <a:r>
              <a:rPr lang="en-US" dirty="0"/>
              <a:t>are not anomalous, but may be frequent and/or lengthy.</a:t>
            </a:r>
          </a:p>
          <a:p>
            <a:r>
              <a:rPr lang="en-US" dirty="0"/>
              <a:t>The evolution that is needed in this case is evolution toward an Internet technology whose operation is tolerant of large message propagation latencies – “delay-tolerant networking” (DTN).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0714B-0C73-497A-9398-5AB721BB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DDB1-4153-4180-8140-EF2888AA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976C-ADAA-4E5D-A549-234ACB9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0BA6-9B35-4CD5-869C-4BF1E7CF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Lengthy propagation times result in lengthy round-trip times.</a:t>
            </a:r>
          </a:p>
          <a:p>
            <a:pPr lvl="1"/>
            <a:r>
              <a:rPr lang="en-US" dirty="0"/>
              <a:t>Communication parameters must be </a:t>
            </a:r>
            <a:r>
              <a:rPr lang="en-US" dirty="0">
                <a:solidFill>
                  <a:srgbClr val="FF0000"/>
                </a:solidFill>
              </a:rPr>
              <a:t>asserted, rather than negotiated</a:t>
            </a:r>
            <a:r>
              <a:rPr lang="en-US" dirty="0"/>
              <a:t>: convergence might not occur until the communication opportunity (“contact”) has ended.</a:t>
            </a:r>
          </a:p>
          <a:p>
            <a:pPr lvl="1"/>
            <a:r>
              <a:rPr lang="en-US" dirty="0"/>
              <a:t>Client/server is the wrong model.  If you need information right now and don’t have it, you’ve already lost; it’s too late to ask for it.  </a:t>
            </a:r>
            <a:r>
              <a:rPr lang="en-US" dirty="0">
                <a:solidFill>
                  <a:srgbClr val="FF0000"/>
                </a:solidFill>
              </a:rPr>
              <a:t>Publish/subscribe </a:t>
            </a:r>
            <a:r>
              <a:rPr lang="en-US" dirty="0"/>
              <a:t>works better.</a:t>
            </a:r>
          </a:p>
          <a:p>
            <a:pPr lvl="1"/>
            <a:r>
              <a:rPr lang="en-US" dirty="0"/>
              <a:t>End-to-end retransmission of lost data degrades performance.  Retransmission between forwarding points within the network (“</a:t>
            </a:r>
            <a:r>
              <a:rPr lang="en-US" dirty="0">
                <a:solidFill>
                  <a:srgbClr val="FF0000"/>
                </a:solidFill>
              </a:rPr>
              <a:t>custody transfer</a:t>
            </a:r>
            <a:r>
              <a:rPr lang="en-US" dirty="0"/>
              <a:t>”) works better.</a:t>
            </a:r>
          </a:p>
          <a:p>
            <a:r>
              <a:rPr lang="en-US" dirty="0"/>
              <a:t>Change in a node’s topological location while messages are in transit to it may be common.</a:t>
            </a:r>
          </a:p>
          <a:p>
            <a:pPr lvl="1"/>
            <a:r>
              <a:rPr lang="en-US" dirty="0"/>
              <a:t>So the destination of a message should be a node’s ID (name), not its address.  Map the name to the final address at the last possible moment (“</a:t>
            </a:r>
            <a:r>
              <a:rPr lang="en-US" dirty="0">
                <a:solidFill>
                  <a:srgbClr val="FF0000"/>
                </a:solidFill>
              </a:rPr>
              <a:t>late binding</a:t>
            </a:r>
            <a:r>
              <a:rPr lang="en-US" dirty="0"/>
              <a:t>”).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EEB0-4858-450A-9744-C4D03A47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CECD-034F-4D80-BAE7-F17C66A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5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976C-ADAA-4E5D-A549-234ACB9F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0BA6-9B35-4CD5-869C-4BF1E7CF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/>
              <a:t>Network partitioning must result in retention of data at the edge of the partition, awaiting restoration of contact, rather than failure.</a:t>
            </a:r>
          </a:p>
          <a:p>
            <a:pPr lvl="1"/>
            <a:r>
              <a:rPr lang="en-US" dirty="0"/>
              <a:t>This retention may be lengthy.  Ample, ideally non-volatile </a:t>
            </a:r>
            <a:r>
              <a:rPr lang="en-US" dirty="0">
                <a:solidFill>
                  <a:srgbClr val="FF0000"/>
                </a:solidFill>
              </a:rPr>
              <a:t>storage</a:t>
            </a:r>
            <a:r>
              <a:rPr lang="en-US" dirty="0"/>
              <a:t> is needed.</a:t>
            </a:r>
          </a:p>
          <a:p>
            <a:pPr lvl="1"/>
            <a:r>
              <a:rPr lang="en-US" dirty="0"/>
              <a:t>Since data may commonly be at rest for prolonged periods, the network protocol data units must be kept secure while at rest, not only while in transit. So</a:t>
            </a:r>
            <a:r>
              <a:rPr lang="en-US" dirty="0">
                <a:solidFill>
                  <a:srgbClr val="FF0000"/>
                </a:solidFill>
              </a:rPr>
              <a:t> security should be integrated directly into the network protocol</a:t>
            </a:r>
            <a:r>
              <a:rPr lang="en-US" dirty="0"/>
              <a:t>, rather than left to other layers of the stack.</a:t>
            </a:r>
          </a:p>
          <a:p>
            <a:pPr lvl="1"/>
            <a:r>
              <a:rPr lang="en-US" dirty="0"/>
              <a:t>Routing errors may result in data being retained at a single node forever, rather than transiting a closed loop forever.  Recovery requires dropping data upon expiration of </a:t>
            </a:r>
            <a:r>
              <a:rPr lang="en-US" dirty="0">
                <a:solidFill>
                  <a:srgbClr val="FF0000"/>
                </a:solidFill>
              </a:rPr>
              <a:t>time-to-live as expressed in seconds </a:t>
            </a:r>
            <a:r>
              <a:rPr lang="en-US" dirty="0"/>
              <a:t>rather than in hops.</a:t>
            </a:r>
          </a:p>
          <a:p>
            <a:pPr lvl="1"/>
            <a:r>
              <a:rPr lang="en-US" dirty="0"/>
              <a:t>So accurate </a:t>
            </a:r>
            <a:r>
              <a:rPr lang="en-US" dirty="0">
                <a:solidFill>
                  <a:srgbClr val="FF0000"/>
                </a:solidFill>
              </a:rPr>
              <a:t>clock alignment </a:t>
            </a:r>
            <a:r>
              <a:rPr lang="en-US" dirty="0"/>
              <a:t>is desirable.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EEB0-4858-450A-9744-C4D03A47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ECECD-034F-4D80-BAE7-F17C66A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9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5383-6D53-43A2-A6B1-6C7E206C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or revolution?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232C-AB91-4621-BC0A-5BBC30E9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DTN architecture is a generalization of Internet architecture: it works even when message propagation latencies are very short.</a:t>
            </a:r>
          </a:p>
          <a:p>
            <a:r>
              <a:rPr lang="en-US" dirty="0"/>
              <a:t>But Internet is already extensively optimized for the low-latency environment.  Reinventing its capabilities within DTN would be dumb.</a:t>
            </a:r>
          </a:p>
          <a:p>
            <a:r>
              <a:rPr lang="en-US" dirty="0"/>
              <a:t>Instead, DTN relies on leveraging the specific capabilities of protocols in the underlying “convergence layer”.  That is, DTN is </a:t>
            </a:r>
            <a:r>
              <a:rPr lang="en-US" dirty="0">
                <a:solidFill>
                  <a:srgbClr val="FF0000"/>
                </a:solidFill>
              </a:rPr>
              <a:t>an overlay network </a:t>
            </a:r>
            <a:r>
              <a:rPr lang="en-US" dirty="0"/>
              <a:t>that interconnects heterogeneous networks (space links, planetary Internets) just as Internet is an overlay network that interconnects heterogeneous subnets (FDDI, Ethernet).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1EC5-68E1-4AB9-9EE4-88206757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2752-4A48-435E-9557-771EDD12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6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B09B-C292-48CE-B55C-65A3571F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routing?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D0B2-D3C4-42B8-BE0F-36793A89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surprisingly, long latencies affect routing as well:</a:t>
            </a:r>
          </a:p>
          <a:p>
            <a:pPr lvl="1"/>
            <a:r>
              <a:rPr lang="en-US" dirty="0"/>
              <a:t>You can’t infer a route from the destination address, because there isn’t one.</a:t>
            </a:r>
          </a:p>
          <a:p>
            <a:pPr lvl="1"/>
            <a:r>
              <a:rPr lang="en-US" dirty="0"/>
              <a:t>You can’t rely on message exchange to give you timely notification of changes in the current topology of the network.</a:t>
            </a:r>
          </a:p>
          <a:p>
            <a:pPr lvl="1"/>
            <a:r>
              <a:rPr lang="en-US" dirty="0"/>
              <a:t>Even if you could, the topology of the network might routinely change while messages are in transit.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E8CB-BC25-453E-B76C-F8150A5E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9890A-33B7-4B91-BA7F-878C00ED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1D0E-6F12-4325-AD7C-D93BFC0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route a DTN “bundle”?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B3BF-7002-4E41-ABBE-C75767D27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routing through interplanetary space, we can compute a route from the “contact plan” – a standard product of flight mission operations – as it applies to nodes on the end-to-end path to the destination.  We know in advance about all changes in connectivity, because they are planned and scheduled.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Absent a contact plan (e.g., where forwarding among free-ranging planetary rovers is opportunistic), we take our best guess based on contact discovery and prior contact history.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830B-3A4B-439F-9327-E0E277BE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2B77F-F97E-4B68-9797-B4E0120E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2956-1459-4F9D-B3DF-3445C8A6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B86B-F78B-43AC-9473-ED9B2BD3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Contact plans are the basis for “contact graph routing” (CGR), standardized by CCSDS as “schedule-aware bundle routing.”  An alternate contact-plan-based algorithm, Spanning-Tree CGR, has been proposed by Olivier de Jonckere.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wide variety of opportunistic routing systems for DTN have been proposed: Epidemic, </a:t>
            </a:r>
            <a:r>
              <a:rPr lang="en-US" dirty="0" err="1"/>
              <a:t>PRoPHET</a:t>
            </a:r>
            <a:r>
              <a:rPr lang="en-US" dirty="0"/>
              <a:t>, Spray and Wait, </a:t>
            </a:r>
            <a:r>
              <a:rPr lang="en-US" dirty="0" err="1"/>
              <a:t>Maxprop</a:t>
            </a:r>
            <a:r>
              <a:rPr lang="en-US" dirty="0"/>
              <a:t>, many others.  Opportunistic CGR has been prototyped.</a:t>
            </a:r>
          </a:p>
          <a:p>
            <a:pPr marL="0" indent="0">
              <a:buNone/>
            </a:pPr>
            <a:r>
              <a:rPr lang="en-US" dirty="0"/>
              <a:t>No final answer.  Additional research is needed.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5DFE-FAFB-4EE5-BD1C-D2B0A776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B7AD0-5D74-41D0-A66D-A28508D3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0CF1-A6A9-4740-9A92-5573B6DFD9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9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F145E297140E45B797E081426A2797" ma:contentTypeVersion="" ma:contentTypeDescription="Create a new document." ma:contentTypeScope="" ma:versionID="160958be7475a95d82e96848130d17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68B44B-5EEB-42F3-8A11-362D59CC7E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620586-36BA-4BE2-8CE5-2850C5ECE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0C3329-0CDA-466B-8534-C96812D33A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1002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Routing in an Interplanetary Internet</vt:lpstr>
      <vt:lpstr>Overview</vt:lpstr>
      <vt:lpstr>Motivation</vt:lpstr>
      <vt:lpstr>Design notes (1 of 2)</vt:lpstr>
      <vt:lpstr>Design notes (2 of 2)</vt:lpstr>
      <vt:lpstr>Evolution or revolution?</vt:lpstr>
      <vt:lpstr>What about routing?</vt:lpstr>
      <vt:lpstr>So how do we route a DTN “bundle”?</vt:lpstr>
      <vt:lpstr>Implementations</vt:lpstr>
      <vt:lpstr>A further wrinkle</vt:lpstr>
      <vt:lpstr>How do we test it?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Internet</dc:title>
  <dc:creator>Scott Burleigh</dc:creator>
  <cp:lastModifiedBy>Adrian</cp:lastModifiedBy>
  <cp:revision>98</cp:revision>
  <dcterms:created xsi:type="dcterms:W3CDTF">2017-06-11T23:19:58Z</dcterms:created>
  <dcterms:modified xsi:type="dcterms:W3CDTF">2021-07-22T10:28:08Z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0x0101008AF145E297140E45B797E081426A2797</vt:lpwstr>
  </property>
</Properties>
</file>