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596" r:id="rId3"/>
    <p:sldId id="404" r:id="rId4"/>
    <p:sldId id="567" r:id="rId5"/>
    <p:sldId id="277" r:id="rId6"/>
    <p:sldId id="570" r:id="rId7"/>
    <p:sldId id="571" r:id="rId8"/>
    <p:sldId id="573" r:id="rId9"/>
    <p:sldId id="574" r:id="rId10"/>
    <p:sldId id="575" r:id="rId11"/>
    <p:sldId id="576" r:id="rId12"/>
    <p:sldId id="597" r:id="rId13"/>
    <p:sldId id="577" r:id="rId14"/>
    <p:sldId id="578" r:id="rId15"/>
    <p:sldId id="579" r:id="rId16"/>
    <p:sldId id="580" r:id="rId17"/>
    <p:sldId id="582" r:id="rId18"/>
    <p:sldId id="581" r:id="rId19"/>
    <p:sldId id="583" r:id="rId20"/>
    <p:sldId id="584" r:id="rId21"/>
    <p:sldId id="586" r:id="rId22"/>
    <p:sldId id="598" r:id="rId23"/>
    <p:sldId id="587" r:id="rId24"/>
    <p:sldId id="588" r:id="rId25"/>
    <p:sldId id="585" r:id="rId26"/>
    <p:sldId id="590" r:id="rId27"/>
    <p:sldId id="591" r:id="rId28"/>
    <p:sldId id="592" r:id="rId29"/>
    <p:sldId id="593" r:id="rId30"/>
    <p:sldId id="594" r:id="rId31"/>
    <p:sldId id="595" r:id="rId32"/>
    <p:sldId id="599" r:id="rId33"/>
    <p:sldId id="600" r:id="rId34"/>
    <p:sldId id="603" r:id="rId35"/>
    <p:sldId id="601" r:id="rId36"/>
    <p:sldId id="602" r:id="rId37"/>
  </p:sldIdLst>
  <p:sldSz cx="12192000" cy="6858000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5292" userDrawn="1">
          <p15:clr>
            <a:srgbClr val="A4A3A4"/>
          </p15:clr>
        </p15:guide>
        <p15:guide id="3" pos="5972" userDrawn="1">
          <p15:clr>
            <a:srgbClr val="A4A3A4"/>
          </p15:clr>
        </p15:guide>
        <p15:guide id="4" orient="horz" pos="24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400"/>
    <a:srgbClr val="FF2500"/>
    <a:srgbClr val="00D262"/>
    <a:srgbClr val="57B0A9"/>
    <a:srgbClr val="FF0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48"/>
    <p:restoredTop sz="84965"/>
  </p:normalViewPr>
  <p:slideViewPr>
    <p:cSldViewPr snapToGrid="0" snapToObjects="1">
      <p:cViewPr varScale="1">
        <p:scale>
          <a:sx n="74" d="100"/>
          <a:sy n="74" d="100"/>
        </p:scale>
        <p:origin x="782" y="46"/>
      </p:cViewPr>
      <p:guideLst>
        <p:guide orient="horz" pos="2795"/>
        <p:guide pos="5292"/>
        <p:guide pos="5972"/>
        <p:guide orient="horz" pos="24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16428ED3-21C2-EB4E-B839-C827FCE02D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1A72523-3A84-8A4F-9BCC-CD1A605936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ECA70-F559-B849-A118-20A23E45D34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6A79817-917E-AF45-996F-3A16B1FCE8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4273438-63A3-6348-B45C-AE382E0B4F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B8B78-FFB9-A349-85A6-71DD1ABE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7E19E-E603-044C-B60A-B3871E65CAE1}" type="datetimeFigureOut">
              <a:rPr lang="pt-PT" smtClean="0"/>
              <a:t>22/07/2021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71ED8-F5F6-E348-BC32-A8F57B2281E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594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1ED8-F5F6-E348-BC32-A8F57B2281E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0133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Description in common terms with a mathematical substance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1ED8-F5F6-E348-BC32-A8F57B2281E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4065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Algebraic formulation of policies at least as they are implemented with BGP. No exportation or importation leads to invalid paths; ranking leads to total order.</a:t>
            </a:r>
          </a:p>
          <a:p>
            <a:pPr marL="228600" indent="-228600">
              <a:buAutoNum type="arabicPeriod"/>
            </a:pPr>
            <a:r>
              <a:rPr lang="en-US" dirty="0"/>
              <a:t>Peer routes do not have to be preferred to peer routes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1ED8-F5F6-E348-BC32-A8F57B2281E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3208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1. In </a:t>
            </a:r>
            <a:r>
              <a:rPr lang="pt-PT" dirty="0" err="1"/>
              <a:t>the</a:t>
            </a:r>
            <a:r>
              <a:rPr lang="pt-PT" dirty="0"/>
              <a:t> case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vectoring</a:t>
            </a:r>
            <a:r>
              <a:rPr lang="pt-PT" dirty="0"/>
              <a:t> </a:t>
            </a:r>
            <a:r>
              <a:rPr lang="pt-PT" dirty="0" err="1"/>
              <a:t>protocols</a:t>
            </a:r>
            <a:r>
              <a:rPr lang="pt-PT" dirty="0"/>
              <a:t>, </a:t>
            </a:r>
            <a:r>
              <a:rPr lang="pt-PT" dirty="0" err="1"/>
              <a:t>left-isotonicity</a:t>
            </a:r>
            <a:r>
              <a:rPr lang="pt-PT" dirty="0"/>
              <a:t> </a:t>
            </a:r>
            <a:r>
              <a:rPr lang="pt-PT" dirty="0" err="1"/>
              <a:t>implies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na atribute </a:t>
            </a:r>
            <a:r>
              <a:rPr lang="pt-PT" dirty="0" err="1"/>
              <a:t>that</a:t>
            </a:r>
            <a:r>
              <a:rPr lang="pt-PT" dirty="0"/>
              <a:t> a node </a:t>
            </a:r>
            <a:r>
              <a:rPr lang="pt-PT" dirty="0" err="1"/>
              <a:t>hides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a </a:t>
            </a:r>
            <a:r>
              <a:rPr lang="pt-PT" dirty="0" err="1"/>
              <a:t>neighbor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no </a:t>
            </a:r>
            <a:r>
              <a:rPr lang="pt-PT" dirty="0" err="1"/>
              <a:t>interest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neighbor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1ED8-F5F6-E348-BC32-A8F57B2281E9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3571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1ED8-F5F6-E348-BC32-A8F57B2281E9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6032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noProof="0" dirty="0"/>
              <a:t>Although I presented a running example concerning shortest-widest paths, the implications of isotonicity to inter-AS routing has additional insights concerning the relationship between individual incentives and social welfare. Left-isotonicity implies that what is best for me is best for may neighbor. When we want to upgrade the inter-AS routing system from a global state A to a global state B in the presence of left-isotonicity AS have local incentives to do their part in the direction of B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1ED8-F5F6-E348-BC32-A8F57B2281E9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4919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protocols</a:t>
            </a:r>
            <a:r>
              <a:rPr lang="pt-PT" dirty="0"/>
              <a:t>: </a:t>
            </a:r>
            <a:r>
              <a:rPr lang="pt-PT" dirty="0" err="1"/>
              <a:t>restarting</a:t>
            </a:r>
            <a:r>
              <a:rPr lang="pt-PT" dirty="0"/>
              <a:t> </a:t>
            </a:r>
            <a:r>
              <a:rPr lang="pt-PT" dirty="0" err="1"/>
              <a:t>vectoring</a:t>
            </a:r>
            <a:r>
              <a:rPr lang="pt-PT" dirty="0"/>
              <a:t> </a:t>
            </a:r>
            <a:r>
              <a:rPr lang="pt-PT" dirty="0" err="1"/>
              <a:t>protocols</a:t>
            </a:r>
            <a:r>
              <a:rPr lang="pt-PT" dirty="0"/>
              <a:t>.</a:t>
            </a:r>
          </a:p>
          <a:p>
            <a:pPr marL="228600" indent="-228600">
              <a:buAutoNum type="arabicPeriod"/>
            </a:pP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optimality</a:t>
            </a:r>
            <a:r>
              <a:rPr lang="pt-PT" dirty="0"/>
              <a:t> </a:t>
            </a:r>
            <a:r>
              <a:rPr lang="pt-PT" dirty="0" err="1"/>
              <a:t>criteria</a:t>
            </a:r>
            <a:r>
              <a:rPr lang="pt-PT" dirty="0"/>
              <a:t>; </a:t>
            </a:r>
            <a:r>
              <a:rPr lang="pt-PT" dirty="0" err="1"/>
              <a:t>constraints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paths</a:t>
            </a:r>
            <a:r>
              <a:rPr lang="pt-PT" dirty="0"/>
              <a:t> </a:t>
            </a:r>
            <a:r>
              <a:rPr lang="pt-PT" dirty="0" err="1"/>
              <a:t>such</a:t>
            </a:r>
            <a:r>
              <a:rPr lang="pt-PT" dirty="0"/>
              <a:t> as </a:t>
            </a:r>
            <a:r>
              <a:rPr lang="pt-PT" dirty="0" err="1"/>
              <a:t>going</a:t>
            </a:r>
            <a:r>
              <a:rPr lang="pt-PT" dirty="0"/>
              <a:t> </a:t>
            </a:r>
            <a:r>
              <a:rPr lang="pt-PT" dirty="0" err="1"/>
              <a:t>through</a:t>
            </a:r>
            <a:r>
              <a:rPr lang="pt-PT" dirty="0"/>
              <a:t> a </a:t>
            </a:r>
            <a:r>
              <a:rPr lang="pt-PT" dirty="0" err="1"/>
              <a:t>chain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services</a:t>
            </a:r>
            <a:r>
              <a:rPr lang="pt-PT" dirty="0"/>
              <a:t>; </a:t>
            </a:r>
            <a:r>
              <a:rPr lang="pt-PT" dirty="0" err="1"/>
              <a:t>optimal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na </a:t>
            </a:r>
            <a:r>
              <a:rPr lang="pt-PT" dirty="0" err="1"/>
              <a:t>approximation</a:t>
            </a:r>
            <a:r>
              <a:rPr lang="pt-PT" dirty="0"/>
              <a:t> </a:t>
            </a:r>
            <a:r>
              <a:rPr lang="pt-PT" dirty="0" err="1"/>
              <a:t>tolerance</a:t>
            </a:r>
            <a:r>
              <a:rPr lang="pt-PT" dirty="0"/>
              <a:t>.</a:t>
            </a:r>
          </a:p>
          <a:p>
            <a:pPr marL="228600" indent="-228600">
              <a:buAutoNum type="arabicPeriod"/>
            </a:pPr>
            <a:r>
              <a:rPr lang="pt-PT" dirty="0"/>
              <a:t>BGP policies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formulated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optimal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 problema.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1ED8-F5F6-E348-BC32-A8F57B2281E9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320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1ED8-F5F6-E348-BC32-A8F57B2281E9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6768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1ED8-F5F6-E348-BC32-A8F57B2281E9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773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1ED8-F5F6-E348-BC32-A8F57B2281E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697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Dijkstra and Bellman-Ford algorithms were well-known by the time shortest-path routing protocols were invented.</a:t>
            </a:r>
          </a:p>
          <a:p>
            <a:pPr marL="228600" indent="-228600">
              <a:buAutoNum type="arabicPeriod"/>
            </a:pPr>
            <a:r>
              <a:rPr lang="en-US" dirty="0"/>
              <a:t>In the case of non-restarting distance vector protocols, there the problem of count-to-infinity had to be dealt with.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1ED8-F5F6-E348-BC32-A8F57B2281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189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noProof="0" dirty="0"/>
              <a:t>Old Babel is RF 6126 from 2011; recent babel is RFC 8966 from 2021. The difference is in section 3.6 “Route selection”.</a:t>
            </a:r>
          </a:p>
          <a:p>
            <a:pPr marL="228600" indent="-228600">
              <a:buAutoNum type="arabicPeriod"/>
            </a:pPr>
            <a:r>
              <a:rPr lang="en-US" noProof="0" dirty="0"/>
              <a:t>New protocols are not shortest-path routing protocols.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1ED8-F5F6-E348-BC32-A8F57B2281E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445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noProof="0" dirty="0"/>
              <a:t>The development of non-shortest path routing protocols was somewhat ad hoc by adaptation of operation rules of distance vector protocols oftentimes without full comprehension of the global behaviors induced by those adaptations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Sweeping away undesirable behaviors, what is the problem that a non-shortest-path routing protocol is attempting to solve?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1ED8-F5F6-E348-BC32-A8F57B2281E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608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Difficulty may be recognizing the attributes, total order, and extension operation underlying a non-shortest path routing protocol.</a:t>
            </a:r>
          </a:p>
          <a:p>
            <a:pPr marL="228600" indent="-228600">
              <a:buAutoNum type="arabicPeriod"/>
            </a:pPr>
            <a:r>
              <a:rPr lang="en-US" dirty="0"/>
              <a:t>Most routing protocols are generalizations of distance-vector protocols rather than of link-state protocols.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1ED8-F5F6-E348-BC32-A8F57B2281E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81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Description in common terms with a mathematical substance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1ED8-F5F6-E348-BC32-A8F57B2281E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1208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1ED8-F5F6-E348-BC32-A8F57B2281E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37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Description in common terms with a mathematical substance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1ED8-F5F6-E348-BC32-A8F57B2281E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593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96DCA-E5A4-744A-8A09-9FC75DEE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DBEBD-BD4C-D245-8ED1-FA25887E6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001E9B-074D-3A4C-A6A6-CB935F90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DE2F-9792-974E-8AF1-D27B2D31A66D}" type="datetime1">
              <a:rPr lang="pt-PT" smtClean="0"/>
              <a:t>22/07/2021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11132B-FA04-A84E-B1DC-454920B1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0670DC-6EDF-E34D-8F4E-686DA6C4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5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A208C-1488-D441-9253-9B00D5D4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EA88D65-6EDC-CC49-AA68-EDFAF9977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BDF9DD-C80A-AE41-8187-90212DD9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1B1C-0E2C-D345-9A3B-C9AFD5897F15}" type="datetime1">
              <a:rPr lang="pt-PT" smtClean="0"/>
              <a:t>22/07/2021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D57456A-91B1-C545-96D1-C146C0BF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5247A4-1A84-AC40-BF76-A94B4258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8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1EF888-65CD-D648-8AA8-083219BA1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EDAE88-7A64-C348-B398-F0F41CE76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50FCA6F-71EB-0F4E-B39D-1CE31401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7750-9AA7-344B-BB97-5A4FC8BFE653}" type="datetime1">
              <a:rPr lang="pt-PT" smtClean="0"/>
              <a:t>22/07/2021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74A794-4ED7-CF45-AC04-B3E8F46E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46D9A76-A163-FD42-98D0-17CC8B71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353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62245-8C8F-1A4D-BCB5-F9E95F7C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o </a:t>
            </a:r>
            <a:r>
              <a:rPr lang="en-US" noProof="0" dirty="0" err="1"/>
              <a:t>estilo</a:t>
            </a:r>
            <a:r>
              <a:rPr lang="en-US" noProof="0" dirty="0"/>
              <a:t> de </a:t>
            </a:r>
            <a:r>
              <a:rPr lang="en-US" noProof="0" dirty="0" err="1"/>
              <a:t>título</a:t>
            </a:r>
            <a:r>
              <a:rPr lang="en-US" noProof="0" dirty="0"/>
              <a:t> do </a:t>
            </a:r>
            <a:r>
              <a:rPr lang="en-US" noProof="0" dirty="0" err="1"/>
              <a:t>Modelo</a:t>
            </a:r>
            <a:r>
              <a:rPr lang="en-US" noProof="0" dirty="0"/>
              <a:t>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9E6DB7-4D78-944D-9516-8CF8D7ED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r>
              <a:rPr lang="en-US" noProof="0" dirty="0" err="1"/>
              <a:t>Editar</a:t>
            </a:r>
            <a:r>
              <a:rPr lang="en-US" noProof="0" dirty="0"/>
              <a:t> </a:t>
            </a:r>
            <a:r>
              <a:rPr lang="en-US" noProof="0" dirty="0" err="1"/>
              <a:t>os</a:t>
            </a:r>
            <a:r>
              <a:rPr lang="en-US" noProof="0" dirty="0"/>
              <a:t> </a:t>
            </a:r>
            <a:r>
              <a:rPr lang="en-US" noProof="0" dirty="0" err="1"/>
              <a:t>estilos</a:t>
            </a:r>
            <a:r>
              <a:rPr lang="en-US" noProof="0" dirty="0"/>
              <a:t> de </a:t>
            </a:r>
            <a:r>
              <a:rPr lang="en-US" noProof="0" dirty="0" err="1"/>
              <a:t>texto</a:t>
            </a:r>
            <a:r>
              <a:rPr lang="en-US" noProof="0" dirty="0"/>
              <a:t> do </a:t>
            </a:r>
            <a:r>
              <a:rPr lang="en-US" noProof="0" dirty="0" err="1"/>
              <a:t>Modelo</a:t>
            </a:r>
            <a:r>
              <a:rPr lang="en-US" noProof="0" dirty="0"/>
              <a:t> Global</a:t>
            </a:r>
          </a:p>
          <a:p>
            <a:pPr lvl="1"/>
            <a:r>
              <a:rPr lang="en-US" noProof="0" dirty="0"/>
              <a:t>Segundo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2"/>
            <a:r>
              <a:rPr lang="en-US" noProof="0" dirty="0" err="1"/>
              <a:t>Terceiro</a:t>
            </a:r>
            <a:r>
              <a:rPr lang="en-US" noProof="0" dirty="0"/>
              <a:t> </a:t>
            </a:r>
            <a:r>
              <a:rPr lang="en-US" noProof="0" dirty="0" err="1"/>
              <a:t>nível</a:t>
            </a:r>
            <a:r>
              <a:rPr lang="en-US" noProof="0" dirty="0"/>
              <a:t>
Quarto </a:t>
            </a:r>
            <a:r>
              <a:rPr lang="en-US" noProof="0" dirty="0" err="1"/>
              <a:t>nível</a:t>
            </a:r>
            <a:r>
              <a:rPr lang="en-US" noProof="0" dirty="0"/>
              <a:t>
Quinto </a:t>
            </a:r>
            <a:r>
              <a:rPr lang="en-US" noProof="0" dirty="0" err="1"/>
              <a:t>nível</a:t>
            </a:r>
            <a:endParaRPr lang="en-US" noProof="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CB346D8-DFAC-A644-AF76-20A671F8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C4E5-6C1D-ED4A-A55E-D187BB032E3C}" type="datetime1">
              <a:rPr lang="pt-PT" smtClean="0"/>
              <a:t>22/07/2021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18CC99-95FF-EB47-9622-3EE55BFA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1C29C5-E424-0A47-B77D-D65F8657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002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A3A40-9F4C-1D43-B704-53D54C5D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4E02B78-0BC8-774C-8EE6-F130C5E04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EFDB39-904D-714F-8542-B05EA8EB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D667-D004-8748-9F57-1072332642F7}" type="datetime1">
              <a:rPr lang="pt-PT" smtClean="0"/>
              <a:t>22/07/2021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5E3560-BCF7-664F-B708-AF6AF30B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B83EEE-BD84-B84D-BCD3-9BFEEB6B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316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8B5A2-EBC8-D444-9C81-F8602830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243746-6F76-7447-8A1E-96EE6463B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7CC031C-3E71-7848-9EA5-D1A8AF564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7C2927B-4AA8-0846-94A2-CB273E94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E4BB-D54B-2D4D-9A3E-79BC2C0BD110}" type="datetime1">
              <a:rPr lang="pt-PT" smtClean="0"/>
              <a:t>22/07/2021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50D4B4-5954-B948-98FC-B0583380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1CDE155-74FF-9B4D-939A-918446EB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201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250F3-5501-644C-8E1E-CFCF712B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CD10CEC-46ED-4646-8EA3-C48FCF4D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B6146D7-8FEF-3449-91D1-B40E7B99E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1A7CB8-7D33-2B4C-812E-07CB60C45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B34059-E4A5-6143-8518-CBD0B4E9D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09A749D-C908-8748-B93D-6D299099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494-A717-F640-8D2C-E1E479A9C7A5}" type="datetime1">
              <a:rPr lang="pt-PT" smtClean="0"/>
              <a:t>22/07/2021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168A672-5822-D849-B581-F93FEE53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CDBD45B-2A88-BF43-8A07-77ED5ACD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22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492F2-F938-EC47-9AA0-A88AB849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EAD8C6A-1470-844E-AD72-721B2344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6C9E-8971-194C-B0B4-ED47C0DB896D}" type="datetime1">
              <a:rPr lang="pt-PT" smtClean="0"/>
              <a:t>22/07/2021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D7B6A1A-A141-7848-967D-BA39AE35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DBEB984-7A9E-9049-90CE-BCCBA1FB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750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7B1FF41-475D-CA4E-B29A-94D8573A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0865-C2D2-CA43-8C25-C2CA2AD61596}" type="datetime1">
              <a:rPr lang="pt-PT" smtClean="0"/>
              <a:t>22/07/2021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FBFD695-5ED7-6247-BB5A-F8C07E4A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FDF3839-0C54-2F41-8819-1E11B1D4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83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D4E1E-D89B-CB41-A25F-AF637217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583168-37BB-E641-B8B2-4DA39C803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E77E519-DC1E-3A46-86BC-F9AA23541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CDF8B1-1411-CB4B-BD94-F9898613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1AE8-4178-C246-9A66-36E94CC2D665}" type="datetime1">
              <a:rPr lang="pt-PT" smtClean="0"/>
              <a:t>22/07/2021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A550F6-7445-1D41-86EF-73615D61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2AFCEDE-B992-A84D-B927-1103C09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4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6BAAF-4AE9-DF48-B564-88EB8CE5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D635E3E-BFB7-FF4A-81FB-53C942AA2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9834530-5940-3341-9097-C195D60F2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E235284-839C-7A40-AB94-EF6DDE2E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3B7F-1EB1-C547-B40E-1FA955E6F13F}" type="datetime1">
              <a:rPr lang="pt-PT" smtClean="0"/>
              <a:t>22/07/2021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CD6865-CAF8-4640-9BFB-FE971615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DCA5D90-1654-2B41-88BE-B47232A8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843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54523CE-DCDE-C848-B9B5-EA8C6D59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o </a:t>
            </a:r>
            <a:r>
              <a:rPr lang="en-US" noProof="0" dirty="0" err="1"/>
              <a:t>estilo</a:t>
            </a:r>
            <a:endParaRPr lang="en-US" noProof="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0D19B9-16B6-124A-AB96-DA7E405AC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noProof="0" dirty="0" err="1"/>
              <a:t>Editar</a:t>
            </a:r>
            <a:r>
              <a:rPr lang="en-US" noProof="0" dirty="0"/>
              <a:t> </a:t>
            </a:r>
            <a:r>
              <a:rPr lang="en-US" noProof="0" dirty="0" err="1"/>
              <a:t>os</a:t>
            </a:r>
            <a:r>
              <a:rPr lang="en-US" noProof="0" dirty="0"/>
              <a:t> </a:t>
            </a:r>
            <a:r>
              <a:rPr lang="en-US" noProof="0" dirty="0" err="1"/>
              <a:t>estilos</a:t>
            </a:r>
            <a:r>
              <a:rPr lang="en-US" noProof="0" dirty="0"/>
              <a:t> de </a:t>
            </a:r>
            <a:r>
              <a:rPr lang="en-US" noProof="0" dirty="0" err="1"/>
              <a:t>texto</a:t>
            </a:r>
            <a:r>
              <a:rPr lang="en-US" noProof="0" dirty="0"/>
              <a:t> do </a:t>
            </a:r>
            <a:r>
              <a:rPr lang="en-US" noProof="0" dirty="0" err="1"/>
              <a:t>Modelo</a:t>
            </a:r>
            <a:r>
              <a:rPr lang="en-US" noProof="0" dirty="0"/>
              <a:t> Global</a:t>
            </a:r>
          </a:p>
          <a:p>
            <a:pPr lvl="1"/>
            <a:r>
              <a:rPr lang="en-US" noProof="0" dirty="0"/>
              <a:t>Segundo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2"/>
            <a:r>
              <a:rPr lang="en-US" noProof="0" dirty="0" err="1"/>
              <a:t>Terceiro</a:t>
            </a:r>
            <a:r>
              <a:rPr lang="en-US" noProof="0" dirty="0"/>
              <a:t>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nível</a:t>
            </a:r>
            <a:r>
              <a:rPr lang="en-US" noProof="0" dirty="0"/>
              <a:t>
Quinto </a:t>
            </a:r>
            <a:r>
              <a:rPr lang="en-US" noProof="0" dirty="0" err="1"/>
              <a:t>nível</a:t>
            </a:r>
            <a:endParaRPr lang="en-US" noProof="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B1EF64-09B6-304C-A8F2-4E5967E92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208E-7EF3-CF4D-B390-A9F9B34EF75F}" type="datetime1">
              <a:rPr lang="pt-PT" smtClean="0"/>
              <a:t>22/07/2021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090AAC-C9EC-A443-83FF-642D6828A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C31F808-B87D-A544-98A4-C01974DC7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8A3C-6EAC-EF40-89D0-71BDA29DFEA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160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pt-PT" sz="4400" kern="1200" dirty="0" smtClean="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•"/>
        <a:defRPr lang="pt-PT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Helvetica" pitchFamily="2" charset="0"/>
        <a:buChar char="−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3" Type="http://schemas.openxmlformats.org/officeDocument/2006/relationships/image" Target="../media/image570.png"/><Relationship Id="rId7" Type="http://schemas.openxmlformats.org/officeDocument/2006/relationships/image" Target="../media/image610.png"/><Relationship Id="rId12" Type="http://schemas.openxmlformats.org/officeDocument/2006/relationships/image" Target="../media/image66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650.png"/><Relationship Id="rId5" Type="http://schemas.openxmlformats.org/officeDocument/2006/relationships/image" Target="../media/image590.png"/><Relationship Id="rId10" Type="http://schemas.openxmlformats.org/officeDocument/2006/relationships/image" Target="../media/image640.png"/><Relationship Id="rId4" Type="http://schemas.openxmlformats.org/officeDocument/2006/relationships/image" Target="../media/image580.png"/><Relationship Id="rId9" Type="http://schemas.openxmlformats.org/officeDocument/2006/relationships/image" Target="../media/image6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600.png"/><Relationship Id="rId12" Type="http://schemas.openxmlformats.org/officeDocument/2006/relationships/image" Target="../media/image65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640.png"/><Relationship Id="rId5" Type="http://schemas.openxmlformats.org/officeDocument/2006/relationships/image" Target="../media/image580.png"/><Relationship Id="rId10" Type="http://schemas.openxmlformats.org/officeDocument/2006/relationships/image" Target="../media/image630.png"/><Relationship Id="rId4" Type="http://schemas.openxmlformats.org/officeDocument/2006/relationships/image" Target="../media/image570.png"/><Relationship Id="rId9" Type="http://schemas.openxmlformats.org/officeDocument/2006/relationships/image" Target="../media/image6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67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68.png"/><Relationship Id="rId10" Type="http://schemas.openxmlformats.org/officeDocument/2006/relationships/image" Target="../media/image620.png"/><Relationship Id="rId4" Type="http://schemas.openxmlformats.org/officeDocument/2006/relationships/image" Target="../media/image570.png"/><Relationship Id="rId9" Type="http://schemas.openxmlformats.org/officeDocument/2006/relationships/image" Target="../media/image610.png"/><Relationship Id="rId1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600.png"/><Relationship Id="rId12" Type="http://schemas.openxmlformats.org/officeDocument/2006/relationships/image" Target="../media/image65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640.png"/><Relationship Id="rId5" Type="http://schemas.openxmlformats.org/officeDocument/2006/relationships/image" Target="../media/image580.png"/><Relationship Id="rId10" Type="http://schemas.openxmlformats.org/officeDocument/2006/relationships/image" Target="../media/image630.png"/><Relationship Id="rId4" Type="http://schemas.openxmlformats.org/officeDocument/2006/relationships/image" Target="../media/image570.png"/><Relationship Id="rId9" Type="http://schemas.openxmlformats.org/officeDocument/2006/relationships/image" Target="../media/image620.png"/><Relationship Id="rId1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69.png"/><Relationship Id="rId17" Type="http://schemas.openxmlformats.org/officeDocument/2006/relationships/image" Target="../media/image81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53.png"/><Relationship Id="rId5" Type="http://schemas.openxmlformats.org/officeDocument/2006/relationships/image" Target="../media/image72.png"/><Relationship Id="rId15" Type="http://schemas.openxmlformats.org/officeDocument/2006/relationships/image" Target="../media/image79.png"/><Relationship Id="rId10" Type="http://schemas.openxmlformats.org/officeDocument/2006/relationships/image" Target="../media/image76.png"/><Relationship Id="rId19" Type="http://schemas.openxmlformats.org/officeDocument/2006/relationships/image" Target="../media/image83.png"/><Relationship Id="rId4" Type="http://schemas.openxmlformats.org/officeDocument/2006/relationships/image" Target="../media/image71.png"/><Relationship Id="rId9" Type="http://schemas.openxmlformats.org/officeDocument/2006/relationships/image" Target="../media/image75.png"/><Relationship Id="rId1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6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image" Target="../media/image820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830.png"/><Relationship Id="rId15" Type="http://schemas.openxmlformats.org/officeDocument/2006/relationships/image" Target="../media/image84.png"/><Relationship Id="rId10" Type="http://schemas.openxmlformats.org/officeDocument/2006/relationships/image" Target="../media/image620.png"/><Relationship Id="rId4" Type="http://schemas.openxmlformats.org/officeDocument/2006/relationships/image" Target="../media/image570.png"/><Relationship Id="rId1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3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2.png"/><Relationship Id="rId5" Type="http://schemas.openxmlformats.org/officeDocument/2006/relationships/image" Target="../media/image107.png"/><Relationship Id="rId10" Type="http://schemas.openxmlformats.org/officeDocument/2006/relationships/image" Target="../media/image10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3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2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90.png"/><Relationship Id="rId5" Type="http://schemas.openxmlformats.org/officeDocument/2006/relationships/image" Target="../media/image107.png"/><Relationship Id="rId10" Type="http://schemas.openxmlformats.org/officeDocument/2006/relationships/image" Target="../media/image10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90.png"/><Relationship Id="rId17" Type="http://schemas.openxmlformats.org/officeDocument/2006/relationships/image" Target="../media/image113.png"/><Relationship Id="rId2" Type="http://schemas.openxmlformats.org/officeDocument/2006/relationships/image" Target="../media/image1040.png"/><Relationship Id="rId16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91.png"/><Relationship Id="rId5" Type="http://schemas.openxmlformats.org/officeDocument/2006/relationships/image" Target="../media/image107.png"/><Relationship Id="rId10" Type="http://schemas.openxmlformats.org/officeDocument/2006/relationships/image" Target="../media/image10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90.png"/><Relationship Id="rId17" Type="http://schemas.openxmlformats.org/officeDocument/2006/relationships/image" Target="../media/image113.png"/><Relationship Id="rId2" Type="http://schemas.openxmlformats.org/officeDocument/2006/relationships/image" Target="../media/image1040.png"/><Relationship Id="rId16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91.png"/><Relationship Id="rId5" Type="http://schemas.openxmlformats.org/officeDocument/2006/relationships/image" Target="../media/image92.png"/><Relationship Id="rId10" Type="http://schemas.openxmlformats.org/officeDocument/2006/relationships/image" Target="../media/image10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4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image" Target="../media/image93.png"/><Relationship Id="rId21" Type="http://schemas.openxmlformats.org/officeDocument/2006/relationships/image" Target="../media/image121.png"/><Relationship Id="rId7" Type="http://schemas.openxmlformats.org/officeDocument/2006/relationships/image" Target="../media/image97.png"/><Relationship Id="rId12" Type="http://schemas.openxmlformats.org/officeDocument/2006/relationships/image" Target="../media/image103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2.png"/><Relationship Id="rId24" Type="http://schemas.openxmlformats.org/officeDocument/2006/relationships/image" Target="../media/image124.png"/><Relationship Id="rId5" Type="http://schemas.openxmlformats.org/officeDocument/2006/relationships/image" Target="../media/image9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image" Target="../media/image100.png"/><Relationship Id="rId19" Type="http://schemas.openxmlformats.org/officeDocument/2006/relationships/image" Target="../media/image11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02.png"/><Relationship Id="rId17" Type="http://schemas.openxmlformats.org/officeDocument/2006/relationships/image" Target="../media/image142.png"/><Relationship Id="rId2" Type="http://schemas.openxmlformats.org/officeDocument/2006/relationships/image" Target="../media/image94.png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5" Type="http://schemas.openxmlformats.org/officeDocument/2006/relationships/image" Target="../media/image140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14.png"/><Relationship Id="rId18" Type="http://schemas.openxmlformats.org/officeDocument/2006/relationships/image" Target="../media/image158.png"/><Relationship Id="rId3" Type="http://schemas.openxmlformats.org/officeDocument/2006/relationships/image" Target="../media/image145.png"/><Relationship Id="rId21" Type="http://schemas.openxmlformats.org/officeDocument/2006/relationships/image" Target="../media/image161.png"/><Relationship Id="rId7" Type="http://schemas.openxmlformats.org/officeDocument/2006/relationships/image" Target="../media/image149.png"/><Relationship Id="rId12" Type="http://schemas.openxmlformats.org/officeDocument/2006/relationships/image" Target="../media/image115.png"/><Relationship Id="rId17" Type="http://schemas.openxmlformats.org/officeDocument/2006/relationships/image" Target="../media/image157.png"/><Relationship Id="rId2" Type="http://schemas.openxmlformats.org/officeDocument/2006/relationships/image" Target="../media/image144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5.png"/><Relationship Id="rId10" Type="http://schemas.openxmlformats.org/officeDocument/2006/relationships/image" Target="../media/image152.png"/><Relationship Id="rId19" Type="http://schemas.openxmlformats.org/officeDocument/2006/relationships/image" Target="../media/image159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4.png"/><Relationship Id="rId22" Type="http://schemas.openxmlformats.org/officeDocument/2006/relationships/image" Target="../media/image16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18" Type="http://schemas.openxmlformats.org/officeDocument/2006/relationships/image" Target="../media/image154.png"/><Relationship Id="rId3" Type="http://schemas.openxmlformats.org/officeDocument/2006/relationships/image" Target="../media/image94.png"/><Relationship Id="rId7" Type="http://schemas.openxmlformats.org/officeDocument/2006/relationships/image" Target="../media/image132.png"/><Relationship Id="rId12" Type="http://schemas.openxmlformats.org/officeDocument/2006/relationships/image" Target="../media/image171.png"/><Relationship Id="rId17" Type="http://schemas.openxmlformats.org/officeDocument/2006/relationships/image" Target="../media/image175.png"/><Relationship Id="rId2" Type="http://schemas.openxmlformats.org/officeDocument/2006/relationships/image" Target="../media/image163.png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0.png"/><Relationship Id="rId5" Type="http://schemas.openxmlformats.org/officeDocument/2006/relationships/image" Target="../media/image165.png"/><Relationship Id="rId15" Type="http://schemas.openxmlformats.org/officeDocument/2006/relationships/image" Target="../media/image174.png"/><Relationship Id="rId10" Type="http://schemas.openxmlformats.org/officeDocument/2006/relationships/image" Target="../media/image169.png"/><Relationship Id="rId4" Type="http://schemas.openxmlformats.org/officeDocument/2006/relationships/image" Target="../media/image164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71.png"/><Relationship Id="rId18" Type="http://schemas.openxmlformats.org/officeDocument/2006/relationships/image" Target="../media/image175.png"/><Relationship Id="rId3" Type="http://schemas.openxmlformats.org/officeDocument/2006/relationships/image" Target="../media/image163.png"/><Relationship Id="rId7" Type="http://schemas.openxmlformats.org/officeDocument/2006/relationships/image" Target="../media/image166.png"/><Relationship Id="rId12" Type="http://schemas.openxmlformats.org/officeDocument/2006/relationships/image" Target="../media/image170.png"/><Relationship Id="rId17" Type="http://schemas.openxmlformats.org/officeDocument/2006/relationships/image" Target="../media/image14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74.png"/><Relationship Id="rId20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69.png"/><Relationship Id="rId5" Type="http://schemas.openxmlformats.org/officeDocument/2006/relationships/image" Target="../media/image164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19" Type="http://schemas.openxmlformats.org/officeDocument/2006/relationships/image" Target="../media/image154.png"/><Relationship Id="rId4" Type="http://schemas.openxmlformats.org/officeDocument/2006/relationships/image" Target="../media/image94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DE7C7-256A-0343-BABD-AD37274CB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746" y="868101"/>
            <a:ext cx="9798908" cy="2005254"/>
          </a:xfrm>
        </p:spPr>
        <p:txBody>
          <a:bodyPr>
            <a:normAutofit/>
          </a:bodyPr>
          <a:lstStyle/>
          <a:p>
            <a:r>
              <a:rPr lang="en-US" sz="4800" dirty="0"/>
              <a:t>Algebraic Analysis and Design of Routing Protocols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DF990A9-DC99-3F4A-8AB9-A0142CE7EC10}"/>
              </a:ext>
            </a:extLst>
          </p:cNvPr>
          <p:cNvSpPr txBox="1">
            <a:spLocks/>
          </p:cNvSpPr>
          <p:nvPr/>
        </p:nvSpPr>
        <p:spPr>
          <a:xfrm>
            <a:off x="4402640" y="3617262"/>
            <a:ext cx="3386720" cy="72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lang="pt-PT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pitchFamily="2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rgbClr val="595959"/>
                </a:solidFill>
              </a:rPr>
              <a:t>João Luís Sobrinho</a:t>
            </a:r>
            <a:endParaRPr lang="pt-PT" sz="3200" baseline="30000" dirty="0">
              <a:solidFill>
                <a:srgbClr val="595959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937C53-E1FA-0246-B4A2-00BA277C47F5}"/>
              </a:ext>
            </a:extLst>
          </p:cNvPr>
          <p:cNvSpPr txBox="1"/>
          <p:nvPr/>
        </p:nvSpPr>
        <p:spPr>
          <a:xfrm>
            <a:off x="2444563" y="4869232"/>
            <a:ext cx="730287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lang="pt-PT" sz="2400" dirty="0"/>
              <a:t>Instituto Superior Técnico, Universidade de Lisboa</a:t>
            </a:r>
          </a:p>
          <a:p>
            <a:pPr algn="ctr"/>
            <a:r>
              <a:rPr lang="pt-PT" sz="2400" dirty="0"/>
              <a:t>Instituto de Telecomunicações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1CFB594-351E-6445-B7A3-01459FE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1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94B4B6-8090-D347-BC18-FCFA71CBABDC}"/>
              </a:ext>
            </a:extLst>
          </p:cNvPr>
          <p:cNvSpPr txBox="1"/>
          <p:nvPr/>
        </p:nvSpPr>
        <p:spPr>
          <a:xfrm>
            <a:off x="2444563" y="5783632"/>
            <a:ext cx="7302874" cy="57271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lang="pt-PT" sz="2400" dirty="0"/>
              <a:t>IETF-111</a:t>
            </a:r>
          </a:p>
        </p:txBody>
      </p:sp>
    </p:spTree>
    <p:extLst>
      <p:ext uri="{BB962C8B-B14F-4D97-AF65-F5344CB8AC3E}">
        <p14:creationId xmlns:p14="http://schemas.microsoft.com/office/powerpoint/2010/main" val="41086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4"/>
    </mc:Choice>
    <mc:Fallback xmlns="">
      <p:transition spd="slow" advTm="47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92112-FAD4-F948-AE4A-83232C45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365125"/>
            <a:ext cx="11357113" cy="1325563"/>
          </a:xfrm>
        </p:spPr>
        <p:txBody>
          <a:bodyPr/>
          <a:lstStyle/>
          <a:p>
            <a:r>
              <a:rPr lang="en-US" dirty="0"/>
              <a:t>Minimum energy paths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6D3894-A810-DE49-8843-D6694A0DCE00}"/>
              </a:ext>
            </a:extLst>
          </p:cNvPr>
          <p:cNvSpPr/>
          <p:nvPr/>
        </p:nvSpPr>
        <p:spPr>
          <a:xfrm>
            <a:off x="4651650" y="2889959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9D7F8-8A99-8449-AB77-F1EF33854CD7}"/>
              </a:ext>
            </a:extLst>
          </p:cNvPr>
          <p:cNvSpPr/>
          <p:nvPr/>
        </p:nvSpPr>
        <p:spPr>
          <a:xfrm>
            <a:off x="6189819" y="2880764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07EACC03-18A3-F540-8CE6-BAA1AEBCBAFA}"/>
              </a:ext>
            </a:extLst>
          </p:cNvPr>
          <p:cNvSpPr/>
          <p:nvPr/>
        </p:nvSpPr>
        <p:spPr>
          <a:xfrm>
            <a:off x="4841247" y="2587874"/>
            <a:ext cx="1400769" cy="313804"/>
          </a:xfrm>
          <a:custGeom>
            <a:avLst/>
            <a:gdLst>
              <a:gd name="connsiteX0" fmla="*/ 0 w 2671763"/>
              <a:gd name="connsiteY0" fmla="*/ 477103 h 477103"/>
              <a:gd name="connsiteX1" fmla="*/ 642938 w 2671763"/>
              <a:gd name="connsiteY1" fmla="*/ 5616 h 477103"/>
              <a:gd name="connsiteX2" fmla="*/ 1328738 w 2671763"/>
              <a:gd name="connsiteY2" fmla="*/ 205641 h 477103"/>
              <a:gd name="connsiteX3" fmla="*/ 1971675 w 2671763"/>
              <a:gd name="connsiteY3" fmla="*/ 19903 h 477103"/>
              <a:gd name="connsiteX4" fmla="*/ 2671763 w 2671763"/>
              <a:gd name="connsiteY4" fmla="*/ 477103 h 477103"/>
              <a:gd name="connsiteX5" fmla="*/ 2671763 w 2671763"/>
              <a:gd name="connsiteY5" fmla="*/ 477103 h 4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1763" h="477103">
                <a:moveTo>
                  <a:pt x="0" y="477103"/>
                </a:moveTo>
                <a:cubicBezTo>
                  <a:pt x="210741" y="263981"/>
                  <a:pt x="421482" y="50860"/>
                  <a:pt x="642938" y="5616"/>
                </a:cubicBezTo>
                <a:cubicBezTo>
                  <a:pt x="864394" y="-39628"/>
                  <a:pt x="1107282" y="203260"/>
                  <a:pt x="1328738" y="205641"/>
                </a:cubicBezTo>
                <a:cubicBezTo>
                  <a:pt x="1550194" y="208022"/>
                  <a:pt x="1747838" y="-25341"/>
                  <a:pt x="1971675" y="19903"/>
                </a:cubicBezTo>
                <a:cubicBezTo>
                  <a:pt x="2195512" y="65147"/>
                  <a:pt x="2671763" y="477103"/>
                  <a:pt x="2671763" y="477103"/>
                </a:cubicBezTo>
                <a:lnTo>
                  <a:pt x="2671763" y="47710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orma Livre 16">
            <a:extLst>
              <a:ext uri="{FF2B5EF4-FFF2-40B4-BE49-F238E27FC236}">
                <a16:creationId xmlns:a16="http://schemas.microsoft.com/office/drawing/2014/main" id="{B10DCBEE-918E-3A48-BF73-5DD52867D368}"/>
              </a:ext>
            </a:extLst>
          </p:cNvPr>
          <p:cNvSpPr/>
          <p:nvPr/>
        </p:nvSpPr>
        <p:spPr>
          <a:xfrm flipV="1">
            <a:off x="4858847" y="3128438"/>
            <a:ext cx="1383169" cy="313804"/>
          </a:xfrm>
          <a:custGeom>
            <a:avLst/>
            <a:gdLst>
              <a:gd name="connsiteX0" fmla="*/ 0 w 2671763"/>
              <a:gd name="connsiteY0" fmla="*/ 477103 h 477103"/>
              <a:gd name="connsiteX1" fmla="*/ 642938 w 2671763"/>
              <a:gd name="connsiteY1" fmla="*/ 5616 h 477103"/>
              <a:gd name="connsiteX2" fmla="*/ 1328738 w 2671763"/>
              <a:gd name="connsiteY2" fmla="*/ 205641 h 477103"/>
              <a:gd name="connsiteX3" fmla="*/ 1971675 w 2671763"/>
              <a:gd name="connsiteY3" fmla="*/ 19903 h 477103"/>
              <a:gd name="connsiteX4" fmla="*/ 2671763 w 2671763"/>
              <a:gd name="connsiteY4" fmla="*/ 477103 h 477103"/>
              <a:gd name="connsiteX5" fmla="*/ 2671763 w 2671763"/>
              <a:gd name="connsiteY5" fmla="*/ 477103 h 4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1763" h="477103">
                <a:moveTo>
                  <a:pt x="0" y="477103"/>
                </a:moveTo>
                <a:cubicBezTo>
                  <a:pt x="210741" y="263981"/>
                  <a:pt x="421482" y="50860"/>
                  <a:pt x="642938" y="5616"/>
                </a:cubicBezTo>
                <a:cubicBezTo>
                  <a:pt x="864394" y="-39628"/>
                  <a:pt x="1107282" y="203260"/>
                  <a:pt x="1328738" y="205641"/>
                </a:cubicBezTo>
                <a:cubicBezTo>
                  <a:pt x="1550194" y="208022"/>
                  <a:pt x="1747838" y="-25341"/>
                  <a:pt x="1971675" y="19903"/>
                </a:cubicBezTo>
                <a:cubicBezTo>
                  <a:pt x="2195512" y="65147"/>
                  <a:pt x="2671763" y="477103"/>
                  <a:pt x="2671763" y="477103"/>
                </a:cubicBezTo>
                <a:lnTo>
                  <a:pt x="2671763" y="47710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820FF870-904E-4247-B096-527C4CDA2862}"/>
              </a:ext>
            </a:extLst>
          </p:cNvPr>
          <p:cNvSpPr/>
          <p:nvPr/>
        </p:nvSpPr>
        <p:spPr>
          <a:xfrm>
            <a:off x="7056316" y="2880764"/>
            <a:ext cx="640467" cy="261163"/>
          </a:xfrm>
          <a:prstGeom prst="rightArrow">
            <a:avLst>
              <a:gd name="adj1" fmla="val 569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FD93254-0771-D54F-8E81-47BB41636CB6}"/>
                  </a:ext>
                </a:extLst>
              </p:cNvPr>
              <p:cNvSpPr txBox="1"/>
              <p:nvPr/>
            </p:nvSpPr>
            <p:spPr>
              <a:xfrm>
                <a:off x="918252" y="1605338"/>
                <a:ext cx="10697486" cy="96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Attributes: </a:t>
                </a:r>
                <a:r>
                  <a:rPr lang="pt-PT" sz="2800" dirty="0">
                    <a:ea typeface="Cambria Math" panose="02040503050406030204" pitchFamily="18" charset="0"/>
                  </a:rPr>
                  <a:t>(</a:t>
                </a:r>
                <a:r>
                  <a:rPr lang="pt-PT" sz="2800" dirty="0" err="1">
                    <a:ea typeface="Cambria Math" panose="02040503050406030204" pitchFamily="18" charset="0"/>
                  </a:rPr>
                  <a:t>energy</a:t>
                </a:r>
                <a:r>
                  <a:rPr lang="pt-PT" sz="2800" dirty="0">
                    <a:ea typeface="Cambria Math" panose="02040503050406030204" pitchFamily="18" charset="0"/>
                  </a:rPr>
                  <a:t>, </a:t>
                </a:r>
                <a:r>
                  <a:rPr lang="pt-PT" sz="2800" dirty="0" err="1">
                    <a:ea typeface="Cambria Math" panose="02040503050406030204" pitchFamily="18" charset="0"/>
                  </a:rPr>
                  <a:t>success</a:t>
                </a:r>
                <a:r>
                  <a:rPr lang="pt-PT" sz="2800" dirty="0">
                    <a:ea typeface="Cambria Math" panose="02040503050406030204" pitchFamily="18" charset="0"/>
                  </a:rPr>
                  <a:t> </a:t>
                </a:r>
                <a:r>
                  <a:rPr lang="pt-PT" sz="2800" dirty="0" err="1">
                    <a:ea typeface="Cambria Math" panose="02040503050406030204" pitchFamily="18" charset="0"/>
                  </a:rPr>
                  <a:t>probability</a:t>
                </a:r>
                <a:r>
                  <a:rPr lang="pt-PT" sz="2800" dirty="0">
                    <a:ea typeface="Cambria Math" panose="02040503050406030204" pitchFamily="18" charset="0"/>
                  </a:rPr>
                  <a:t>):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pt-PT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PT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pt-PT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×(0,1]∪</m:t>
                    </m:r>
                    <m:d>
                      <m:dPr>
                        <m:begChr m:val="{"/>
                        <m:endChr m:val="}"/>
                        <m:ctrlP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(+∞,0)</m:t>
                        </m:r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FD93254-0771-D54F-8E81-47BB41636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52" y="1605338"/>
                <a:ext cx="10697486" cy="961417"/>
              </a:xfrm>
              <a:prstGeom prst="rect">
                <a:avLst/>
              </a:prstGeom>
              <a:blipFill>
                <a:blip r:embed="rId3"/>
                <a:stretch>
                  <a:fillRect l="-1186" t="-519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6CB6EA6-0033-5643-A5C3-E1F517C80320}"/>
              </a:ext>
            </a:extLst>
          </p:cNvPr>
          <p:cNvSpPr/>
          <p:nvPr/>
        </p:nvSpPr>
        <p:spPr>
          <a:xfrm>
            <a:off x="8091741" y="4274448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44F787-CBB4-C849-B276-DA6F01AEB957}"/>
              </a:ext>
            </a:extLst>
          </p:cNvPr>
          <p:cNvSpPr/>
          <p:nvPr/>
        </p:nvSpPr>
        <p:spPr>
          <a:xfrm>
            <a:off x="9804045" y="4274448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rma Livre 57">
            <a:extLst>
              <a:ext uri="{FF2B5EF4-FFF2-40B4-BE49-F238E27FC236}">
                <a16:creationId xmlns:a16="http://schemas.microsoft.com/office/drawing/2014/main" id="{441FF211-6AD3-174D-AA03-FC5DD9A2F182}"/>
              </a:ext>
            </a:extLst>
          </p:cNvPr>
          <p:cNvSpPr/>
          <p:nvPr/>
        </p:nvSpPr>
        <p:spPr>
          <a:xfrm>
            <a:off x="8337855" y="4293463"/>
            <a:ext cx="1466190" cy="187839"/>
          </a:xfrm>
          <a:custGeom>
            <a:avLst/>
            <a:gdLst>
              <a:gd name="connsiteX0" fmla="*/ 0 w 1524000"/>
              <a:gd name="connsiteY0" fmla="*/ 143737 h 286292"/>
              <a:gd name="connsiteX1" fmla="*/ 406400 w 1524000"/>
              <a:gd name="connsiteY1" fmla="*/ 4037 h 286292"/>
              <a:gd name="connsiteX2" fmla="*/ 990600 w 1524000"/>
              <a:gd name="connsiteY2" fmla="*/ 283437 h 286292"/>
              <a:gd name="connsiteX3" fmla="*/ 1524000 w 1524000"/>
              <a:gd name="connsiteY3" fmla="*/ 156437 h 286292"/>
              <a:gd name="connsiteX4" fmla="*/ 1524000 w 1524000"/>
              <a:gd name="connsiteY4" fmla="*/ 156437 h 2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286292">
                <a:moveTo>
                  <a:pt x="0" y="143737"/>
                </a:moveTo>
                <a:cubicBezTo>
                  <a:pt x="120650" y="62245"/>
                  <a:pt x="241300" y="-19246"/>
                  <a:pt x="406400" y="4037"/>
                </a:cubicBezTo>
                <a:cubicBezTo>
                  <a:pt x="571500" y="27320"/>
                  <a:pt x="804333" y="258037"/>
                  <a:pt x="990600" y="283437"/>
                </a:cubicBezTo>
                <a:cubicBezTo>
                  <a:pt x="1176867" y="308837"/>
                  <a:pt x="1524000" y="156437"/>
                  <a:pt x="1524000" y="156437"/>
                </a:cubicBezTo>
                <a:lnTo>
                  <a:pt x="1524000" y="156437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B871667-7D87-7A44-B2AF-4F667AF7F0A3}"/>
              </a:ext>
            </a:extLst>
          </p:cNvPr>
          <p:cNvSpPr/>
          <p:nvPr/>
        </p:nvSpPr>
        <p:spPr>
          <a:xfrm>
            <a:off x="4744784" y="4291711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8D51F1-B518-1246-A6A4-EB62F54B454B}"/>
              </a:ext>
            </a:extLst>
          </p:cNvPr>
          <p:cNvSpPr/>
          <p:nvPr/>
        </p:nvSpPr>
        <p:spPr>
          <a:xfrm>
            <a:off x="5597027" y="4291711"/>
            <a:ext cx="242799" cy="2427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65A505-B7A3-3F46-8D4B-08CB4D6A5649}"/>
              </a:ext>
            </a:extLst>
          </p:cNvPr>
          <p:cNvSpPr/>
          <p:nvPr/>
        </p:nvSpPr>
        <p:spPr>
          <a:xfrm>
            <a:off x="6457088" y="4291711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orma Livre 38">
            <a:extLst>
              <a:ext uri="{FF2B5EF4-FFF2-40B4-BE49-F238E27FC236}">
                <a16:creationId xmlns:a16="http://schemas.microsoft.com/office/drawing/2014/main" id="{353E7E49-60A5-4947-804D-6AF4195820E6}"/>
              </a:ext>
            </a:extLst>
          </p:cNvPr>
          <p:cNvSpPr/>
          <p:nvPr/>
        </p:nvSpPr>
        <p:spPr>
          <a:xfrm>
            <a:off x="4990898" y="4310726"/>
            <a:ext cx="606128" cy="187839"/>
          </a:xfrm>
          <a:custGeom>
            <a:avLst/>
            <a:gdLst>
              <a:gd name="connsiteX0" fmla="*/ 0 w 1524000"/>
              <a:gd name="connsiteY0" fmla="*/ 143737 h 286292"/>
              <a:gd name="connsiteX1" fmla="*/ 406400 w 1524000"/>
              <a:gd name="connsiteY1" fmla="*/ 4037 h 286292"/>
              <a:gd name="connsiteX2" fmla="*/ 990600 w 1524000"/>
              <a:gd name="connsiteY2" fmla="*/ 283437 h 286292"/>
              <a:gd name="connsiteX3" fmla="*/ 1524000 w 1524000"/>
              <a:gd name="connsiteY3" fmla="*/ 156437 h 286292"/>
              <a:gd name="connsiteX4" fmla="*/ 1524000 w 1524000"/>
              <a:gd name="connsiteY4" fmla="*/ 156437 h 2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286292">
                <a:moveTo>
                  <a:pt x="0" y="143737"/>
                </a:moveTo>
                <a:cubicBezTo>
                  <a:pt x="120650" y="62245"/>
                  <a:pt x="241300" y="-19246"/>
                  <a:pt x="406400" y="4037"/>
                </a:cubicBezTo>
                <a:cubicBezTo>
                  <a:pt x="571500" y="27320"/>
                  <a:pt x="804333" y="258037"/>
                  <a:pt x="990600" y="283437"/>
                </a:cubicBezTo>
                <a:cubicBezTo>
                  <a:pt x="1176867" y="308837"/>
                  <a:pt x="1524000" y="156437"/>
                  <a:pt x="1524000" y="156437"/>
                </a:cubicBezTo>
                <a:lnTo>
                  <a:pt x="1524000" y="156437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rma Livre 39">
            <a:extLst>
              <a:ext uri="{FF2B5EF4-FFF2-40B4-BE49-F238E27FC236}">
                <a16:creationId xmlns:a16="http://schemas.microsoft.com/office/drawing/2014/main" id="{D3FFF015-5BAE-2C4C-A92A-2A7FB6B4BCD2}"/>
              </a:ext>
            </a:extLst>
          </p:cNvPr>
          <p:cNvSpPr/>
          <p:nvPr/>
        </p:nvSpPr>
        <p:spPr>
          <a:xfrm>
            <a:off x="5850960" y="4310726"/>
            <a:ext cx="606128" cy="187839"/>
          </a:xfrm>
          <a:custGeom>
            <a:avLst/>
            <a:gdLst>
              <a:gd name="connsiteX0" fmla="*/ 0 w 1524000"/>
              <a:gd name="connsiteY0" fmla="*/ 143737 h 286292"/>
              <a:gd name="connsiteX1" fmla="*/ 406400 w 1524000"/>
              <a:gd name="connsiteY1" fmla="*/ 4037 h 286292"/>
              <a:gd name="connsiteX2" fmla="*/ 990600 w 1524000"/>
              <a:gd name="connsiteY2" fmla="*/ 283437 h 286292"/>
              <a:gd name="connsiteX3" fmla="*/ 1524000 w 1524000"/>
              <a:gd name="connsiteY3" fmla="*/ 156437 h 286292"/>
              <a:gd name="connsiteX4" fmla="*/ 1524000 w 1524000"/>
              <a:gd name="connsiteY4" fmla="*/ 156437 h 2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286292">
                <a:moveTo>
                  <a:pt x="0" y="143737"/>
                </a:moveTo>
                <a:cubicBezTo>
                  <a:pt x="120650" y="62245"/>
                  <a:pt x="241300" y="-19246"/>
                  <a:pt x="406400" y="4037"/>
                </a:cubicBezTo>
                <a:cubicBezTo>
                  <a:pt x="571500" y="27320"/>
                  <a:pt x="804333" y="258037"/>
                  <a:pt x="990600" y="283437"/>
                </a:cubicBezTo>
                <a:cubicBezTo>
                  <a:pt x="1176867" y="308837"/>
                  <a:pt x="1524000" y="156437"/>
                  <a:pt x="1524000" y="156437"/>
                </a:cubicBezTo>
                <a:lnTo>
                  <a:pt x="1524000" y="156437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BF0BE12-FE01-7A41-AF6C-E842D4647563}"/>
              </a:ext>
            </a:extLst>
          </p:cNvPr>
          <p:cNvSpPr txBox="1"/>
          <p:nvPr/>
        </p:nvSpPr>
        <p:spPr>
          <a:xfrm>
            <a:off x="918252" y="2786014"/>
            <a:ext cx="1910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Total order:</a:t>
            </a:r>
            <a:endParaRPr lang="en-US" sz="28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B9DF520-0DC0-9146-89F3-BB295FBE69C1}"/>
              </a:ext>
            </a:extLst>
          </p:cNvPr>
          <p:cNvSpPr txBox="1"/>
          <p:nvPr/>
        </p:nvSpPr>
        <p:spPr>
          <a:xfrm>
            <a:off x="918252" y="4141143"/>
            <a:ext cx="335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Extension operation:</a:t>
            </a:r>
            <a:endParaRPr lang="en-US" sz="2800" dirty="0"/>
          </a:p>
        </p:txBody>
      </p:sp>
      <p:sp>
        <p:nvSpPr>
          <p:cNvPr id="48" name="Seta para a Direita 47">
            <a:extLst>
              <a:ext uri="{FF2B5EF4-FFF2-40B4-BE49-F238E27FC236}">
                <a16:creationId xmlns:a16="http://schemas.microsoft.com/office/drawing/2014/main" id="{4F20C3E5-4D43-1041-9FA6-6F64240712BA}"/>
              </a:ext>
            </a:extLst>
          </p:cNvPr>
          <p:cNvSpPr/>
          <p:nvPr/>
        </p:nvSpPr>
        <p:spPr>
          <a:xfrm>
            <a:off x="7111832" y="4253547"/>
            <a:ext cx="640467" cy="261163"/>
          </a:xfrm>
          <a:prstGeom prst="rightArrow">
            <a:avLst>
              <a:gd name="adj1" fmla="val 569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28663A9-04EB-774A-BCF1-CCF84641C0CB}"/>
              </a:ext>
            </a:extLst>
          </p:cNvPr>
          <p:cNvSpPr txBox="1"/>
          <p:nvPr/>
        </p:nvSpPr>
        <p:spPr>
          <a:xfrm>
            <a:off x="8599260" y="5737103"/>
            <a:ext cx="24095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[Dong et al. 2005]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0B71C5D-8BDF-C347-BC8F-3EED7295BEB9}"/>
                  </a:ext>
                </a:extLst>
              </p:cNvPr>
              <p:cNvSpPr txBox="1"/>
              <p:nvPr/>
            </p:nvSpPr>
            <p:spPr>
              <a:xfrm>
                <a:off x="5309966" y="2251395"/>
                <a:ext cx="57411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0B71C5D-8BDF-C347-BC8F-3EED7295B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966" y="2251395"/>
                <a:ext cx="574119" cy="307777"/>
              </a:xfrm>
              <a:prstGeom prst="rect">
                <a:avLst/>
              </a:prstGeom>
              <a:blipFill>
                <a:blip r:embed="rId4"/>
                <a:stretch>
                  <a:fillRect l="-19565" r="-19565" b="-2692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F1AFD5D-1D05-E74A-9197-22D7C7CE495F}"/>
                  </a:ext>
                </a:extLst>
              </p:cNvPr>
              <p:cNvSpPr txBox="1"/>
              <p:nvPr/>
            </p:nvSpPr>
            <p:spPr>
              <a:xfrm>
                <a:off x="5206418" y="3435219"/>
                <a:ext cx="78121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F1AFD5D-1D05-E74A-9197-22D7C7CE4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418" y="3435219"/>
                <a:ext cx="781213" cy="307777"/>
              </a:xfrm>
              <a:prstGeom prst="rect">
                <a:avLst/>
              </a:prstGeom>
              <a:blipFill>
                <a:blip r:embed="rId5"/>
                <a:stretch>
                  <a:fillRect l="-1613" r="-3226" b="-2692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1406870-43BD-6142-B405-EFEF2998ED08}"/>
                  </a:ext>
                </a:extLst>
              </p:cNvPr>
              <p:cNvSpPr txBox="1"/>
              <p:nvPr/>
            </p:nvSpPr>
            <p:spPr>
              <a:xfrm>
                <a:off x="7831497" y="3899987"/>
                <a:ext cx="231951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𝑓𝑝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1406870-43BD-6142-B405-EFEF2998E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97" y="3899987"/>
                <a:ext cx="2319513" cy="307777"/>
              </a:xfrm>
              <a:prstGeom prst="rect">
                <a:avLst/>
              </a:prstGeom>
              <a:blipFill>
                <a:blip r:embed="rId6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03C17671-95F5-CB49-92CD-D782F4F5B441}"/>
                  </a:ext>
                </a:extLst>
              </p:cNvPr>
              <p:cNvSpPr txBox="1"/>
              <p:nvPr/>
            </p:nvSpPr>
            <p:spPr>
              <a:xfrm>
                <a:off x="5126306" y="3938072"/>
                <a:ext cx="57411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03C17671-95F5-CB49-92CD-D782F4F5B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306" y="3938072"/>
                <a:ext cx="574119" cy="307777"/>
              </a:xfrm>
              <a:prstGeom prst="rect">
                <a:avLst/>
              </a:prstGeom>
              <a:blipFill>
                <a:blip r:embed="rId7"/>
                <a:stretch>
                  <a:fillRect l="-19565" r="-19565" b="-32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CE185221-1848-E44A-8221-83C3B1AA2DBF}"/>
                  </a:ext>
                </a:extLst>
              </p:cNvPr>
              <p:cNvSpPr txBox="1"/>
              <p:nvPr/>
            </p:nvSpPr>
            <p:spPr>
              <a:xfrm>
                <a:off x="5884085" y="3938072"/>
                <a:ext cx="78121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CE185221-1848-E44A-8221-83C3B1AA2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085" y="3938072"/>
                <a:ext cx="781213" cy="307777"/>
              </a:xfrm>
              <a:prstGeom prst="rect">
                <a:avLst/>
              </a:prstGeom>
              <a:blipFill>
                <a:blip r:embed="rId8"/>
                <a:stretch>
                  <a:fillRect l="-1587" r="-1587" b="-32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F6B83D7A-E3CD-454B-86E8-7F48DFA99289}"/>
                  </a:ext>
                </a:extLst>
              </p:cNvPr>
              <p:cNvSpPr/>
              <p:nvPr/>
            </p:nvSpPr>
            <p:spPr>
              <a:xfrm>
                <a:off x="7831497" y="3109458"/>
                <a:ext cx="2742033" cy="665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∨ 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F6B83D7A-E3CD-454B-86E8-7F48DFA99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97" y="3109458"/>
                <a:ext cx="2742033" cy="665567"/>
              </a:xfrm>
              <a:prstGeom prst="rect">
                <a:avLst/>
              </a:prstGeom>
              <a:blipFill>
                <a:blip r:embed="rId9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168B0F97-7153-C34E-B6F3-44F32909C91D}"/>
              </a:ext>
            </a:extLst>
          </p:cNvPr>
          <p:cNvSpPr/>
          <p:nvPr/>
        </p:nvSpPr>
        <p:spPr>
          <a:xfrm>
            <a:off x="8130842" y="2889959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BD3B327-994A-D844-85AE-1295778CD7CA}"/>
              </a:ext>
            </a:extLst>
          </p:cNvPr>
          <p:cNvSpPr/>
          <p:nvPr/>
        </p:nvSpPr>
        <p:spPr>
          <a:xfrm>
            <a:off x="9669011" y="2880764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orma Livre 58">
            <a:extLst>
              <a:ext uri="{FF2B5EF4-FFF2-40B4-BE49-F238E27FC236}">
                <a16:creationId xmlns:a16="http://schemas.microsoft.com/office/drawing/2014/main" id="{02D61687-FB6E-DC4D-8927-3F2B93203FE7}"/>
              </a:ext>
            </a:extLst>
          </p:cNvPr>
          <p:cNvSpPr/>
          <p:nvPr/>
        </p:nvSpPr>
        <p:spPr>
          <a:xfrm>
            <a:off x="8320439" y="2587874"/>
            <a:ext cx="1400769" cy="313804"/>
          </a:xfrm>
          <a:custGeom>
            <a:avLst/>
            <a:gdLst>
              <a:gd name="connsiteX0" fmla="*/ 0 w 2671763"/>
              <a:gd name="connsiteY0" fmla="*/ 477103 h 477103"/>
              <a:gd name="connsiteX1" fmla="*/ 642938 w 2671763"/>
              <a:gd name="connsiteY1" fmla="*/ 5616 h 477103"/>
              <a:gd name="connsiteX2" fmla="*/ 1328738 w 2671763"/>
              <a:gd name="connsiteY2" fmla="*/ 205641 h 477103"/>
              <a:gd name="connsiteX3" fmla="*/ 1971675 w 2671763"/>
              <a:gd name="connsiteY3" fmla="*/ 19903 h 477103"/>
              <a:gd name="connsiteX4" fmla="*/ 2671763 w 2671763"/>
              <a:gd name="connsiteY4" fmla="*/ 477103 h 477103"/>
              <a:gd name="connsiteX5" fmla="*/ 2671763 w 2671763"/>
              <a:gd name="connsiteY5" fmla="*/ 477103 h 4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1763" h="477103">
                <a:moveTo>
                  <a:pt x="0" y="477103"/>
                </a:moveTo>
                <a:cubicBezTo>
                  <a:pt x="210741" y="263981"/>
                  <a:pt x="421482" y="50860"/>
                  <a:pt x="642938" y="5616"/>
                </a:cubicBezTo>
                <a:cubicBezTo>
                  <a:pt x="864394" y="-39628"/>
                  <a:pt x="1107282" y="203260"/>
                  <a:pt x="1328738" y="205641"/>
                </a:cubicBezTo>
                <a:cubicBezTo>
                  <a:pt x="1550194" y="208022"/>
                  <a:pt x="1747838" y="-25341"/>
                  <a:pt x="1971675" y="19903"/>
                </a:cubicBezTo>
                <a:cubicBezTo>
                  <a:pt x="2195512" y="65147"/>
                  <a:pt x="2671763" y="477103"/>
                  <a:pt x="2671763" y="477103"/>
                </a:cubicBezTo>
                <a:lnTo>
                  <a:pt x="2671763" y="47710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1589832A-DC56-3544-9C04-3D879D497214}"/>
                  </a:ext>
                </a:extLst>
              </p:cNvPr>
              <p:cNvSpPr txBox="1"/>
              <p:nvPr/>
            </p:nvSpPr>
            <p:spPr>
              <a:xfrm>
                <a:off x="8704193" y="2251395"/>
                <a:ext cx="57411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1589832A-DC56-3544-9C04-3D879D49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193" y="2251395"/>
                <a:ext cx="574119" cy="307777"/>
              </a:xfrm>
              <a:prstGeom prst="rect">
                <a:avLst/>
              </a:prstGeom>
              <a:blipFill>
                <a:blip r:embed="rId10"/>
                <a:stretch>
                  <a:fillRect l="-17021" r="-19149" b="-2692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>
            <a:extLst>
              <a:ext uri="{FF2B5EF4-FFF2-40B4-BE49-F238E27FC236}">
                <a16:creationId xmlns:a16="http://schemas.microsoft.com/office/drawing/2014/main" id="{A01B0414-AFD8-A642-8DE1-63DFA2F740EA}"/>
              </a:ext>
            </a:extLst>
          </p:cNvPr>
          <p:cNvSpPr txBox="1"/>
          <p:nvPr/>
        </p:nvSpPr>
        <p:spPr>
          <a:xfrm>
            <a:off x="1873577" y="5183981"/>
            <a:ext cx="7643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i="1" dirty="0"/>
              <a:t>End-to-end rather than hop-by-hop retransmissions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CA3D339-A063-E845-B399-0EA2D6B0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10</a:t>
            </a:fld>
            <a:endParaRPr lang="pt-PT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07FC2A3-6CD0-F548-A966-375D4CC2AB5E}"/>
              </a:ext>
            </a:extLst>
          </p:cNvPr>
          <p:cNvSpPr/>
          <p:nvPr/>
        </p:nvSpPr>
        <p:spPr>
          <a:xfrm>
            <a:off x="8383204" y="245028"/>
            <a:ext cx="3197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1. Algebraic approach to routing</a:t>
            </a:r>
          </a:p>
        </p:txBody>
      </p:sp>
    </p:spTree>
    <p:extLst>
      <p:ext uri="{BB962C8B-B14F-4D97-AF65-F5344CB8AC3E}">
        <p14:creationId xmlns:p14="http://schemas.microsoft.com/office/powerpoint/2010/main" val="391888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92112-FAD4-F948-AE4A-83232C45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365125"/>
            <a:ext cx="11357113" cy="1325563"/>
          </a:xfrm>
        </p:spPr>
        <p:txBody>
          <a:bodyPr/>
          <a:lstStyle/>
          <a:p>
            <a:r>
              <a:rPr lang="en-US" dirty="0"/>
              <a:t>Best type-of-relationship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FD93254-0771-D54F-8E81-47BB41636CB6}"/>
                  </a:ext>
                </a:extLst>
              </p:cNvPr>
              <p:cNvSpPr txBox="1"/>
              <p:nvPr/>
            </p:nvSpPr>
            <p:spPr>
              <a:xfrm>
                <a:off x="918252" y="1605338"/>
                <a:ext cx="1069748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Attributes: </a:t>
                </a:r>
                <a:r>
                  <a:rPr lang="pt-PT" sz="2800" dirty="0" err="1">
                    <a:ea typeface="Cambria Math" panose="02040503050406030204" pitchFamily="18" charset="0"/>
                  </a:rPr>
                  <a:t>Type-of-Relationship</a:t>
                </a:r>
                <a:r>
                  <a:rPr lang="pt-PT" sz="2800" dirty="0">
                    <a:ea typeface="Cambria Math" panose="02040503050406030204" pitchFamily="18" charset="0"/>
                  </a:rPr>
                  <a:t> (</a:t>
                </a:r>
                <a:r>
                  <a:rPr lang="pt-PT" sz="2800" dirty="0" err="1">
                    <a:ea typeface="Cambria Math" panose="02040503050406030204" pitchFamily="18" charset="0"/>
                  </a:rPr>
                  <a:t>ToR</a:t>
                </a:r>
                <a:r>
                  <a:rPr lang="pt-PT" sz="2800" dirty="0">
                    <a:ea typeface="Cambria Math" panose="02040503050406030204" pitchFamily="18" charset="0"/>
                  </a:rPr>
                  <a:t>),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pt-P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pt-PT" sz="2400" b="0" i="0" smtClean="0"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pt-P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pt-PT" sz="2400" b="0" i="0" smtClean="0"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P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pt-PT" sz="2400" b="0" i="0" smtClean="0"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pt-P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,∙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FD93254-0771-D54F-8E81-47BB41636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52" y="1605338"/>
                <a:ext cx="10697486" cy="954107"/>
              </a:xfrm>
              <a:prstGeom prst="rect">
                <a:avLst/>
              </a:prstGeom>
              <a:blipFill>
                <a:blip r:embed="rId3"/>
                <a:stretch>
                  <a:fillRect l="-1186" t="-519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ixaDeTexto 44">
            <a:extLst>
              <a:ext uri="{FF2B5EF4-FFF2-40B4-BE49-F238E27FC236}">
                <a16:creationId xmlns:a16="http://schemas.microsoft.com/office/drawing/2014/main" id="{9BF0BE12-FE01-7A41-AF6C-E842D4647563}"/>
              </a:ext>
            </a:extLst>
          </p:cNvPr>
          <p:cNvSpPr txBox="1"/>
          <p:nvPr/>
        </p:nvSpPr>
        <p:spPr>
          <a:xfrm>
            <a:off x="918252" y="2786014"/>
            <a:ext cx="1910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Total order:</a:t>
            </a:r>
            <a:endParaRPr lang="en-US" sz="28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B9DF520-0DC0-9146-89F3-BB295FBE69C1}"/>
              </a:ext>
            </a:extLst>
          </p:cNvPr>
          <p:cNvSpPr txBox="1"/>
          <p:nvPr/>
        </p:nvSpPr>
        <p:spPr>
          <a:xfrm>
            <a:off x="918252" y="4083516"/>
            <a:ext cx="335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Extension operation:</a:t>
            </a:r>
            <a:endParaRPr lang="en-US" sz="2800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28663A9-04EB-774A-BCF1-CCF84641C0CB}"/>
              </a:ext>
            </a:extLst>
          </p:cNvPr>
          <p:cNvSpPr txBox="1"/>
          <p:nvPr/>
        </p:nvSpPr>
        <p:spPr>
          <a:xfrm>
            <a:off x="8599260" y="5737103"/>
            <a:ext cx="29515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[Gao &amp; Rexford, 2001]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714A82A-2B85-3E44-BA2D-8D9F8667A74C}"/>
              </a:ext>
            </a:extLst>
          </p:cNvPr>
          <p:cNvSpPr txBox="1"/>
          <p:nvPr/>
        </p:nvSpPr>
        <p:spPr>
          <a:xfrm>
            <a:off x="966498" y="5147623"/>
            <a:ext cx="1090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i="1" dirty="0"/>
              <a:t>Every intermediate node along a path must profit from transiting traffic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D9414-444C-CC4A-8B32-06D44E149E26}"/>
                  </a:ext>
                </a:extLst>
              </p:cNvPr>
              <p:cNvSpPr txBox="1"/>
              <p:nvPr/>
            </p:nvSpPr>
            <p:spPr>
              <a:xfrm>
                <a:off x="3288362" y="2875119"/>
                <a:ext cx="3163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400" b="0" i="0" smtClean="0"/>
                        <m:t>C</m:t>
                      </m:r>
                      <m:sSub>
                        <m:sSub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≺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𝑇𝑜𝑅</m:t>
                          </m:r>
                        </m:sub>
                      </m:sSub>
                      <m:r>
                        <m:rPr>
                          <m:nor/>
                        </m:rPr>
                        <a:rPr lang="pt-PT" sz="2400" b="0" i="0" smtClean="0"/>
                        <m:t>R</m:t>
                      </m:r>
                      <m:sSub>
                        <m:sSub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≺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𝑇𝑜𝑅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PT" sz="2400"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≺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𝑇𝑜𝑅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 ∙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D9414-444C-CC4A-8B32-06D44E149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362" y="2875119"/>
                <a:ext cx="3163879" cy="369332"/>
              </a:xfrm>
              <a:prstGeom prst="rect">
                <a:avLst/>
              </a:prstGeom>
              <a:blipFill>
                <a:blip r:embed="rId4"/>
                <a:stretch>
                  <a:fillRect l="-1600" t="-3333" r="-400" b="-3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3B7A070-9EFF-D848-A2EC-73746CC9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11</a:t>
            </a:fld>
            <a:endParaRPr lang="pt-PT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288CD1B-4C9D-1C49-B331-92FDD0EE5ECE}"/>
              </a:ext>
            </a:extLst>
          </p:cNvPr>
          <p:cNvSpPr/>
          <p:nvPr/>
        </p:nvSpPr>
        <p:spPr>
          <a:xfrm>
            <a:off x="8383204" y="245028"/>
            <a:ext cx="3197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1. Algebraic approach to routing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2D4A86A-8B5E-FC49-8F16-E78F74F83318}"/>
                  </a:ext>
                </a:extLst>
              </p:cNvPr>
              <p:cNvSpPr txBox="1"/>
              <p:nvPr/>
            </p:nvSpPr>
            <p:spPr>
              <a:xfrm>
                <a:off x="4419881" y="4015869"/>
                <a:ext cx="4399346" cy="658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𝑇𝑜𝑅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∙, </m:t>
                              </m:r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pt-PT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24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pt-PT" sz="2400" dirty="0"/>
                              <m:t> </m:t>
                            </m:r>
                            <m:r>
                              <a:rPr lang="pt-P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PT" sz="24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pt-PT" sz="2400" b="0" i="0" smtClean="0"/>
                              <m:t>P</m:t>
                            </m:r>
                            <m:r>
                              <a:rPr lang="pt-PT" sz="240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pt-PT" sz="2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PT" sz="24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pt-PT" sz="2400"/>
                              <m:t>C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pt-PT" sz="2400" b="0" i="0" smtClean="0"/>
                              <m:t>otherwise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2D4A86A-8B5E-FC49-8F16-E78F74F83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881" y="4015869"/>
                <a:ext cx="4399346" cy="658514"/>
              </a:xfrm>
              <a:prstGeom prst="rect">
                <a:avLst/>
              </a:prstGeom>
              <a:blipFill>
                <a:blip r:embed="rId5"/>
                <a:stretch>
                  <a:fillRect t="-218868" r="-289" b="-31509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80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0FDED-0697-AA43-9A88-795381CF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Outline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7412F2-B1C3-174B-8D85-19195364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3600"/>
              </a:spcAft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Algebraic approach to routing</a:t>
            </a:r>
          </a:p>
          <a:p>
            <a:pPr marL="514350" indent="-514350">
              <a:spcAft>
                <a:spcPts val="3600"/>
              </a:spcAft>
              <a:buFont typeface="+mj-lt"/>
              <a:buAutoNum type="arabicPeriod"/>
            </a:pPr>
            <a:r>
              <a:rPr lang="en-US" dirty="0"/>
              <a:t>Analysis: from routing protocols to routing problems</a:t>
            </a:r>
          </a:p>
          <a:p>
            <a:pPr marL="514350" indent="-514350">
              <a:spcAft>
                <a:spcPts val="3600"/>
              </a:spcAft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Design: from routing problems to routing protocols</a:t>
            </a:r>
          </a:p>
          <a:p>
            <a:pPr marL="514350" indent="-514350">
              <a:spcAft>
                <a:spcPts val="3600"/>
              </a:spcAft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Final remarks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ADC307A-A672-0A4C-9330-923405D2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985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4DB33-901D-A742-A486-15A34231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Example</a:t>
            </a:r>
            <a:r>
              <a:rPr lang="pt-PT" dirty="0"/>
              <a:t>: </a:t>
            </a:r>
            <a:r>
              <a:rPr lang="pt-PT" dirty="0" err="1"/>
              <a:t>shortest-widest</a:t>
            </a:r>
            <a:r>
              <a:rPr lang="pt-PT" dirty="0"/>
              <a:t> </a:t>
            </a:r>
            <a:r>
              <a:rPr lang="pt-PT" dirty="0" err="1"/>
              <a:t>paths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59063D3-1558-B448-9BBC-AA843DEEC0A2}"/>
                  </a:ext>
                </a:extLst>
              </p:cNvPr>
              <p:cNvSpPr txBox="1"/>
              <p:nvPr/>
            </p:nvSpPr>
            <p:spPr>
              <a:xfrm>
                <a:off x="620818" y="1432297"/>
                <a:ext cx="10936769" cy="120032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/>
              <a:p>
                <a:r>
                  <a:rPr lang="en-US" sz="2400" b="1" dirty="0"/>
                  <a:t>Pairs (width, length)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∪{+∞})×</m:t>
                        </m:r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(0,+∞)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b="1" dirty="0"/>
                  <a:t>Shortest-widest order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 preferred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pt-PT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pt-PT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b="1" dirty="0"/>
                  <a:t>Product extension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 extended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pt-PT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PT" sz="2400" i="1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ctrlPr>
                              <a:rPr lang="pt-PT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59063D3-1558-B448-9BBC-AA843DEEC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" y="1432297"/>
                <a:ext cx="10936769" cy="1200329"/>
              </a:xfrm>
              <a:prstGeom prst="rect">
                <a:avLst/>
              </a:prstGeom>
              <a:blipFill>
                <a:blip r:embed="rId2"/>
                <a:stretch>
                  <a:fillRect l="-812" t="-3158" b="-947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>
            <a:extLst>
              <a:ext uri="{FF2B5EF4-FFF2-40B4-BE49-F238E27FC236}">
                <a16:creationId xmlns:a16="http://schemas.microsoft.com/office/drawing/2014/main" id="{9978909D-4260-024E-97E3-155051E0FEE0}"/>
              </a:ext>
            </a:extLst>
          </p:cNvPr>
          <p:cNvSpPr/>
          <p:nvPr/>
        </p:nvSpPr>
        <p:spPr>
          <a:xfrm>
            <a:off x="2467489" y="4811554"/>
            <a:ext cx="2265528" cy="1137796"/>
          </a:xfrm>
          <a:custGeom>
            <a:avLst/>
            <a:gdLst>
              <a:gd name="connsiteX0" fmla="*/ 0 w 2265528"/>
              <a:gd name="connsiteY0" fmla="*/ 27296 h 1214676"/>
              <a:gd name="connsiteX1" fmla="*/ 1146412 w 2265528"/>
              <a:gd name="connsiteY1" fmla="*/ 1214651 h 1214676"/>
              <a:gd name="connsiteX2" fmla="*/ 2265528 w 2265528"/>
              <a:gd name="connsiteY2" fmla="*/ 0 h 121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528" h="1214676">
                <a:moveTo>
                  <a:pt x="0" y="27296"/>
                </a:moveTo>
                <a:cubicBezTo>
                  <a:pt x="384412" y="623248"/>
                  <a:pt x="768824" y="1219200"/>
                  <a:pt x="1146412" y="1214651"/>
                </a:cubicBezTo>
                <a:cubicBezTo>
                  <a:pt x="1524000" y="1210102"/>
                  <a:pt x="1894764" y="605051"/>
                  <a:pt x="2265528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1AAA753C-7447-D44F-BF43-714527CD5BC6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3712609" y="4601459"/>
            <a:ext cx="895597" cy="888422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5E1DB0E5-CDD3-F94F-BC1F-F5D4C55E2E28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567543" y="3488549"/>
            <a:ext cx="7058" cy="1941245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E416070B-1B3C-EC44-A26A-34E7ADAF4F05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719667" y="3428460"/>
            <a:ext cx="888539" cy="882868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AD2CB91C-33E9-754D-A64E-8E091297CCC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2557678" y="4611265"/>
            <a:ext cx="875382" cy="878616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E09914E-F9E9-FE45-A047-024ADB7F1DB5}"/>
              </a:ext>
            </a:extLst>
          </p:cNvPr>
          <p:cNvSpPr/>
          <p:nvPr/>
        </p:nvSpPr>
        <p:spPr>
          <a:xfrm>
            <a:off x="3362390" y="5429794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ED63D0-9B6E-C84A-BBE0-C099250C97D8}"/>
              </a:ext>
            </a:extLst>
          </p:cNvPr>
          <p:cNvSpPr/>
          <p:nvPr/>
        </p:nvSpPr>
        <p:spPr>
          <a:xfrm>
            <a:off x="3369448" y="3078242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7419A4-84B2-5349-B9B5-0CAD1E58947F}"/>
              </a:ext>
            </a:extLst>
          </p:cNvPr>
          <p:cNvSpPr/>
          <p:nvPr/>
        </p:nvSpPr>
        <p:spPr>
          <a:xfrm>
            <a:off x="4548118" y="4251241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AA5287-3E1F-A048-8619-3D42D94366BA}"/>
              </a:ext>
            </a:extLst>
          </p:cNvPr>
          <p:cNvSpPr/>
          <p:nvPr/>
        </p:nvSpPr>
        <p:spPr>
          <a:xfrm>
            <a:off x="2207460" y="4249029"/>
            <a:ext cx="410307" cy="42438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1297124-90A5-3F4C-B2A8-F78BD21ADD57}"/>
              </a:ext>
            </a:extLst>
          </p:cNvPr>
          <p:cNvCxnSpPr>
            <a:cxnSpLocks/>
            <a:stCxn id="13" idx="7"/>
            <a:endCxn id="11" idx="3"/>
          </p:cNvCxnSpPr>
          <p:nvPr/>
        </p:nvCxnSpPr>
        <p:spPr>
          <a:xfrm flipV="1">
            <a:off x="2557679" y="3428461"/>
            <a:ext cx="871857" cy="882719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7CDC8EB-E8E0-E048-921B-49CBB5AFE1DA}"/>
                  </a:ext>
                </a:extLst>
              </p:cNvPr>
              <p:cNvSpPr/>
              <p:nvPr/>
            </p:nvSpPr>
            <p:spPr>
              <a:xfrm>
                <a:off x="4015917" y="5000469"/>
                <a:ext cx="86196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7CDC8EB-E8E0-E048-921B-49CBB5AFE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917" y="5000469"/>
                <a:ext cx="8619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E9D7C3FF-9A18-D445-8546-7C4422349EFC}"/>
                  </a:ext>
                </a:extLst>
              </p:cNvPr>
              <p:cNvSpPr/>
              <p:nvPr/>
            </p:nvSpPr>
            <p:spPr>
              <a:xfrm>
                <a:off x="2265495" y="5000469"/>
                <a:ext cx="8619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E9D7C3FF-9A18-D445-8546-7C4422349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95" y="5000469"/>
                <a:ext cx="861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84DBC66B-73B9-EE41-B589-320760FC5638}"/>
                  </a:ext>
                </a:extLst>
              </p:cNvPr>
              <p:cNvSpPr/>
              <p:nvPr/>
            </p:nvSpPr>
            <p:spPr>
              <a:xfrm>
                <a:off x="4015918" y="3537429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84DBC66B-73B9-EE41-B589-320760FC5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918" y="3537429"/>
                <a:ext cx="8619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2B5C5C72-0911-4A40-9686-B521946057B5}"/>
                  </a:ext>
                </a:extLst>
              </p:cNvPr>
              <p:cNvSpPr/>
              <p:nvPr/>
            </p:nvSpPr>
            <p:spPr>
              <a:xfrm>
                <a:off x="2814135" y="4277657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20,4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2B5C5C72-0911-4A40-9686-B52194605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135" y="4277657"/>
                <a:ext cx="8619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3086011-EF11-B84B-BE91-23DBCF83E6C0}"/>
                  </a:ext>
                </a:extLst>
              </p:cNvPr>
              <p:cNvSpPr/>
              <p:nvPr/>
            </p:nvSpPr>
            <p:spPr>
              <a:xfrm>
                <a:off x="2373994" y="3537429"/>
                <a:ext cx="733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3086011-EF11-B84B-BE91-23DBCF83E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994" y="3537429"/>
                <a:ext cx="7337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EF39671E-8CAA-BE45-B388-05328E77D667}"/>
                  </a:ext>
                </a:extLst>
              </p:cNvPr>
              <p:cNvSpPr/>
              <p:nvPr/>
            </p:nvSpPr>
            <p:spPr>
              <a:xfrm>
                <a:off x="2231445" y="4260241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EF39671E-8CAA-BE45-B388-05328E77D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45" y="4260241"/>
                <a:ext cx="3764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2B8D87C-7C23-AE4A-918F-E922300E3298}"/>
                  </a:ext>
                </a:extLst>
              </p:cNvPr>
              <p:cNvSpPr/>
              <p:nvPr/>
            </p:nvSpPr>
            <p:spPr>
              <a:xfrm>
                <a:off x="4569278" y="4262086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2B8D87C-7C23-AE4A-918F-E922300E3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78" y="4262086"/>
                <a:ext cx="3679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B3B63F5B-DF09-DD4E-896F-5A61450F5F3C}"/>
                  </a:ext>
                </a:extLst>
              </p:cNvPr>
              <p:cNvSpPr/>
              <p:nvPr/>
            </p:nvSpPr>
            <p:spPr>
              <a:xfrm>
                <a:off x="3386956" y="3063521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B3B63F5B-DF09-DD4E-896F-5A61450F5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956" y="3063521"/>
                <a:ext cx="4142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301B116B-40B7-9F4D-B846-27428B9D8467}"/>
                  </a:ext>
                </a:extLst>
              </p:cNvPr>
              <p:cNvSpPr/>
              <p:nvPr/>
            </p:nvSpPr>
            <p:spPr>
              <a:xfrm>
                <a:off x="3387145" y="5441341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301B116B-40B7-9F4D-B846-27428B9D8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45" y="5441341"/>
                <a:ext cx="36933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rma Livre 23">
            <a:extLst>
              <a:ext uri="{FF2B5EF4-FFF2-40B4-BE49-F238E27FC236}">
                <a16:creationId xmlns:a16="http://schemas.microsoft.com/office/drawing/2014/main" id="{8488A007-CD56-7D42-8FD3-A4065501392D}"/>
              </a:ext>
            </a:extLst>
          </p:cNvPr>
          <p:cNvSpPr/>
          <p:nvPr/>
        </p:nvSpPr>
        <p:spPr>
          <a:xfrm>
            <a:off x="3685734" y="3631616"/>
            <a:ext cx="715924" cy="1662629"/>
          </a:xfrm>
          <a:custGeom>
            <a:avLst/>
            <a:gdLst>
              <a:gd name="connsiteX0" fmla="*/ 59673 w 785814"/>
              <a:gd name="connsiteY0" fmla="*/ 1683385 h 1683385"/>
              <a:gd name="connsiteX1" fmla="*/ 73120 w 785814"/>
              <a:gd name="connsiteY1" fmla="*/ 29396 h 1683385"/>
              <a:gd name="connsiteX2" fmla="*/ 785814 w 785814"/>
              <a:gd name="connsiteY2" fmla="*/ 782432 h 1683385"/>
              <a:gd name="connsiteX0" fmla="*/ 115453 w 841594"/>
              <a:gd name="connsiteY0" fmla="*/ 1671956 h 1671956"/>
              <a:gd name="connsiteX1" fmla="*/ 128900 w 841594"/>
              <a:gd name="connsiteY1" fmla="*/ 17967 h 1671956"/>
              <a:gd name="connsiteX2" fmla="*/ 841594 w 841594"/>
              <a:gd name="connsiteY2" fmla="*/ 771003 h 1671956"/>
              <a:gd name="connsiteX0" fmla="*/ 59674 w 785815"/>
              <a:gd name="connsiteY0" fmla="*/ 1662396 h 1662396"/>
              <a:gd name="connsiteX1" fmla="*/ 73121 w 785815"/>
              <a:gd name="connsiteY1" fmla="*/ 8407 h 1662396"/>
              <a:gd name="connsiteX2" fmla="*/ 785815 w 785815"/>
              <a:gd name="connsiteY2" fmla="*/ 761443 h 1662396"/>
              <a:gd name="connsiteX0" fmla="*/ 59674 w 785815"/>
              <a:gd name="connsiteY0" fmla="*/ 1662155 h 1662155"/>
              <a:gd name="connsiteX1" fmla="*/ 73121 w 785815"/>
              <a:gd name="connsiteY1" fmla="*/ 8166 h 1662155"/>
              <a:gd name="connsiteX2" fmla="*/ 785815 w 785815"/>
              <a:gd name="connsiteY2" fmla="*/ 761202 h 1662155"/>
              <a:gd name="connsiteX0" fmla="*/ 46733 w 772874"/>
              <a:gd name="connsiteY0" fmla="*/ 1662155 h 1662155"/>
              <a:gd name="connsiteX1" fmla="*/ 60180 w 772874"/>
              <a:gd name="connsiteY1" fmla="*/ 8166 h 1662155"/>
              <a:gd name="connsiteX2" fmla="*/ 772874 w 772874"/>
              <a:gd name="connsiteY2" fmla="*/ 761202 h 1662155"/>
              <a:gd name="connsiteX0" fmla="*/ 53093 w 779234"/>
              <a:gd name="connsiteY0" fmla="*/ 1654001 h 1654001"/>
              <a:gd name="connsiteX1" fmla="*/ 66540 w 779234"/>
              <a:gd name="connsiteY1" fmla="*/ 12 h 1654001"/>
              <a:gd name="connsiteX2" fmla="*/ 779234 w 779234"/>
              <a:gd name="connsiteY2" fmla="*/ 753048 h 1654001"/>
              <a:gd name="connsiteX0" fmla="*/ 12294 w 811847"/>
              <a:gd name="connsiteY0" fmla="*/ 1682772 h 1682772"/>
              <a:gd name="connsiteX1" fmla="*/ 99153 w 811847"/>
              <a:gd name="connsiteY1" fmla="*/ 28783 h 1682772"/>
              <a:gd name="connsiteX2" fmla="*/ 811847 w 811847"/>
              <a:gd name="connsiteY2" fmla="*/ 781819 h 1682772"/>
              <a:gd name="connsiteX0" fmla="*/ 5989 w 805542"/>
              <a:gd name="connsiteY0" fmla="*/ 1682772 h 1682772"/>
              <a:gd name="connsiteX1" fmla="*/ 92848 w 805542"/>
              <a:gd name="connsiteY1" fmla="*/ 28783 h 1682772"/>
              <a:gd name="connsiteX2" fmla="*/ 805542 w 805542"/>
              <a:gd name="connsiteY2" fmla="*/ 781819 h 1682772"/>
              <a:gd name="connsiteX0" fmla="*/ 1949 w 801502"/>
              <a:gd name="connsiteY0" fmla="*/ 1661914 h 1661914"/>
              <a:gd name="connsiteX1" fmla="*/ 88808 w 801502"/>
              <a:gd name="connsiteY1" fmla="*/ 7925 h 1661914"/>
              <a:gd name="connsiteX2" fmla="*/ 801502 w 801502"/>
              <a:gd name="connsiteY2" fmla="*/ 760961 h 1661914"/>
              <a:gd name="connsiteX0" fmla="*/ 4540 w 774728"/>
              <a:gd name="connsiteY0" fmla="*/ 1684115 h 1684115"/>
              <a:gd name="connsiteX1" fmla="*/ 91399 w 774728"/>
              <a:gd name="connsiteY1" fmla="*/ 30126 h 1684115"/>
              <a:gd name="connsiteX2" fmla="*/ 774728 w 774728"/>
              <a:gd name="connsiteY2" fmla="*/ 769514 h 1684115"/>
              <a:gd name="connsiteX0" fmla="*/ 4540 w 774728"/>
              <a:gd name="connsiteY0" fmla="*/ 1684115 h 1684115"/>
              <a:gd name="connsiteX1" fmla="*/ 91399 w 774728"/>
              <a:gd name="connsiteY1" fmla="*/ 30126 h 1684115"/>
              <a:gd name="connsiteX2" fmla="*/ 774728 w 774728"/>
              <a:gd name="connsiteY2" fmla="*/ 769514 h 1684115"/>
              <a:gd name="connsiteX0" fmla="*/ 0 w 770188"/>
              <a:gd name="connsiteY0" fmla="*/ 1662629 h 1662629"/>
              <a:gd name="connsiteX1" fmla="*/ 86859 w 770188"/>
              <a:gd name="connsiteY1" fmla="*/ 8640 h 1662629"/>
              <a:gd name="connsiteX2" fmla="*/ 770188 w 770188"/>
              <a:gd name="connsiteY2" fmla="*/ 748028 h 166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188" h="1662629">
                <a:moveTo>
                  <a:pt x="0" y="1662629"/>
                </a:moveTo>
                <a:cubicBezTo>
                  <a:pt x="4292" y="897067"/>
                  <a:pt x="31906" y="79187"/>
                  <a:pt x="86859" y="8640"/>
                </a:cubicBezTo>
                <a:cubicBezTo>
                  <a:pt x="141812" y="-61907"/>
                  <a:pt x="416488" y="309877"/>
                  <a:pt x="770188" y="74802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51D9401-FED2-0E48-B2E1-5F90B63C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13</a:t>
            </a:fld>
            <a:endParaRPr lang="pt-PT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1450C52-2B24-A143-95D0-BDE23009491B}"/>
              </a:ext>
            </a:extLst>
          </p:cNvPr>
          <p:cNvSpPr/>
          <p:nvPr/>
        </p:nvSpPr>
        <p:spPr>
          <a:xfrm>
            <a:off x="8237430" y="305693"/>
            <a:ext cx="3850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2. Analysis: from protocols to problems</a:t>
            </a:r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153F98B-A468-0248-86BA-695660881A96}"/>
              </a:ext>
            </a:extLst>
          </p:cNvPr>
          <p:cNvCxnSpPr>
            <a:cxnSpLocks/>
          </p:cNvCxnSpPr>
          <p:nvPr/>
        </p:nvCxnSpPr>
        <p:spPr>
          <a:xfrm>
            <a:off x="8994615" y="3051700"/>
            <a:ext cx="0" cy="31884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DC9830A-DAFA-8748-AE97-EE652C07D7FF}"/>
              </a:ext>
            </a:extLst>
          </p:cNvPr>
          <p:cNvCxnSpPr>
            <a:cxnSpLocks/>
          </p:cNvCxnSpPr>
          <p:nvPr/>
        </p:nvCxnSpPr>
        <p:spPr>
          <a:xfrm>
            <a:off x="7495322" y="3051700"/>
            <a:ext cx="0" cy="31884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01A0BFB-7B37-C44B-93E8-25A47D684026}"/>
              </a:ext>
            </a:extLst>
          </p:cNvPr>
          <p:cNvSpPr/>
          <p:nvPr/>
        </p:nvSpPr>
        <p:spPr>
          <a:xfrm>
            <a:off x="7437366" y="4841381"/>
            <a:ext cx="104572" cy="1045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D15B76-C4C7-CE47-A308-B414F2CA7D91}"/>
              </a:ext>
            </a:extLst>
          </p:cNvPr>
          <p:cNvSpPr/>
          <p:nvPr/>
        </p:nvSpPr>
        <p:spPr>
          <a:xfrm>
            <a:off x="7442233" y="5637106"/>
            <a:ext cx="104572" cy="1045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717308-D5B6-3142-B220-E36E5AE75742}"/>
              </a:ext>
            </a:extLst>
          </p:cNvPr>
          <p:cNvSpPr/>
          <p:nvPr/>
        </p:nvSpPr>
        <p:spPr>
          <a:xfrm>
            <a:off x="8950566" y="3754468"/>
            <a:ext cx="104572" cy="1045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54F8C1C-34C8-A34C-8FE4-A8A7A7142166}"/>
              </a:ext>
            </a:extLst>
          </p:cNvPr>
          <p:cNvSpPr txBox="1"/>
          <p:nvPr/>
        </p:nvSpPr>
        <p:spPr>
          <a:xfrm>
            <a:off x="6851115" y="6260073"/>
            <a:ext cx="12015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Preference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4D89358-79F7-4944-8667-21BE737CA940}"/>
                  </a:ext>
                </a:extLst>
              </p:cNvPr>
              <p:cNvSpPr txBox="1"/>
              <p:nvPr/>
            </p:nvSpPr>
            <p:spPr>
              <a:xfrm>
                <a:off x="7342842" y="2647196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4D89358-79F7-4944-8667-21BE737CA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842" y="2647196"/>
                <a:ext cx="36933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E2B1857-BA12-0447-996A-108B28C15317}"/>
                  </a:ext>
                </a:extLst>
              </p:cNvPr>
              <p:cNvSpPr txBox="1"/>
              <p:nvPr/>
            </p:nvSpPr>
            <p:spPr>
              <a:xfrm>
                <a:off x="8858676" y="2647196"/>
                <a:ext cx="376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E2B1857-BA12-0447-996A-108B28C1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676" y="2647196"/>
                <a:ext cx="3764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6968BF4F-FA4F-0740-8831-01EB2278DC9E}"/>
              </a:ext>
            </a:extLst>
          </p:cNvPr>
          <p:cNvSpPr/>
          <p:nvPr/>
        </p:nvSpPr>
        <p:spPr>
          <a:xfrm>
            <a:off x="8955337" y="4325702"/>
            <a:ext cx="104572" cy="1045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B4C71447-A99A-2A41-AFDF-C38CFEA6861F}"/>
                  </a:ext>
                </a:extLst>
              </p:cNvPr>
              <p:cNvSpPr/>
              <p:nvPr/>
            </p:nvSpPr>
            <p:spPr>
              <a:xfrm>
                <a:off x="6639100" y="4694581"/>
                <a:ext cx="913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10,2</m:t>
                          </m:r>
                        </m:e>
                      </m:d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B4C71447-A99A-2A41-AFDF-C38CFEA68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00" y="4694581"/>
                <a:ext cx="91326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D1D65415-3BE7-EB42-822A-90C16CD370C7}"/>
                  </a:ext>
                </a:extLst>
              </p:cNvPr>
              <p:cNvSpPr/>
              <p:nvPr/>
            </p:nvSpPr>
            <p:spPr>
              <a:xfrm>
                <a:off x="8985472" y="3592405"/>
                <a:ext cx="9132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8</m:t>
                          </m:r>
                        </m:e>
                      </m:d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D1D65415-3BE7-EB42-822A-90C16CD37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472" y="3592405"/>
                <a:ext cx="913263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715E7315-3649-0A44-B05C-BCA45A11AB48}"/>
                  </a:ext>
                </a:extLst>
              </p:cNvPr>
              <p:cNvSpPr/>
              <p:nvPr/>
            </p:nvSpPr>
            <p:spPr>
              <a:xfrm>
                <a:off x="6639100" y="5495179"/>
                <a:ext cx="9132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</m:t>
                          </m:r>
                        </m:e>
                      </m:d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715E7315-3649-0A44-B05C-BCA45A11A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00" y="5495179"/>
                <a:ext cx="913263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26EB4F23-E6CE-1646-AD37-FA5495C1F88F}"/>
                  </a:ext>
                </a:extLst>
              </p:cNvPr>
              <p:cNvSpPr/>
              <p:nvPr/>
            </p:nvSpPr>
            <p:spPr>
              <a:xfrm>
                <a:off x="8985472" y="4185536"/>
                <a:ext cx="9132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</m:t>
                          </m:r>
                        </m:e>
                      </m:d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26EB4F23-E6CE-1646-AD37-FA5495C1F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472" y="4185536"/>
                <a:ext cx="913263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aixaDeTexto 42">
            <a:extLst>
              <a:ext uri="{FF2B5EF4-FFF2-40B4-BE49-F238E27FC236}">
                <a16:creationId xmlns:a16="http://schemas.microsoft.com/office/drawing/2014/main" id="{CBD42A15-0D41-B24F-809F-F30570E29647}"/>
              </a:ext>
            </a:extLst>
          </p:cNvPr>
          <p:cNvSpPr txBox="1"/>
          <p:nvPr/>
        </p:nvSpPr>
        <p:spPr>
          <a:xfrm>
            <a:off x="8445629" y="6260073"/>
            <a:ext cx="12015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Preference</a:t>
            </a:r>
            <a:endParaRPr lang="pt-PT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B1C5C9F-0DF5-A14F-958C-FA78AC122303}"/>
              </a:ext>
            </a:extLst>
          </p:cNvPr>
          <p:cNvSpPr/>
          <p:nvPr/>
        </p:nvSpPr>
        <p:spPr>
          <a:xfrm>
            <a:off x="8942329" y="3129012"/>
            <a:ext cx="104572" cy="1045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642F72DD-65A2-4D4D-9956-1FCD27DF9D48}"/>
                  </a:ext>
                </a:extLst>
              </p:cNvPr>
              <p:cNvSpPr/>
              <p:nvPr/>
            </p:nvSpPr>
            <p:spPr>
              <a:xfrm>
                <a:off x="9049207" y="2973692"/>
                <a:ext cx="785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pt-PT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5,2)</m:t>
                      </m:r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642F72DD-65A2-4D4D-9956-1FCD27DF9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207" y="2973692"/>
                <a:ext cx="785793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D895F9DB-2466-9842-94CB-AAB4FC18CE38}"/>
                  </a:ext>
                </a:extLst>
              </p:cNvPr>
              <p:cNvSpPr/>
              <p:nvPr/>
            </p:nvSpPr>
            <p:spPr>
              <a:xfrm>
                <a:off x="6161904" y="5497626"/>
                <a:ext cx="662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𝑣𝑤𝑥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D895F9DB-2466-9842-94CB-AAB4FC18C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04" y="5497626"/>
                <a:ext cx="66293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81EF4AC-9E71-BC44-97AB-1759EECA040E}"/>
                  </a:ext>
                </a:extLst>
              </p:cNvPr>
              <p:cNvSpPr/>
              <p:nvPr/>
            </p:nvSpPr>
            <p:spPr>
              <a:xfrm>
                <a:off x="9761090" y="4170998"/>
                <a:ext cx="6260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81EF4AC-9E71-BC44-97AB-1759EECA0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090" y="4170998"/>
                <a:ext cx="62606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4EE5C2D1-7151-0248-8CC1-E55454877ABC}"/>
                  </a:ext>
                </a:extLst>
              </p:cNvPr>
              <p:cNvSpPr/>
              <p:nvPr/>
            </p:nvSpPr>
            <p:spPr>
              <a:xfrm>
                <a:off x="9744585" y="3569802"/>
                <a:ext cx="795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𝑢𝑣𝑤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4EE5C2D1-7151-0248-8CC1-E55454877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585" y="3569802"/>
                <a:ext cx="79598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B540ED52-02B1-F74D-BB42-C4A28114D235}"/>
                  </a:ext>
                </a:extLst>
              </p:cNvPr>
              <p:cNvSpPr/>
              <p:nvPr/>
            </p:nvSpPr>
            <p:spPr>
              <a:xfrm>
                <a:off x="9710689" y="2968851"/>
                <a:ext cx="670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𝑢𝑤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B540ED52-02B1-F74D-BB42-C4A28114D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689" y="2968851"/>
                <a:ext cx="67095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DBE5A06B-D6BE-E94E-91F6-B5E8C5CE40EC}"/>
                  </a:ext>
                </a:extLst>
              </p:cNvPr>
              <p:cNvSpPr/>
              <p:nvPr/>
            </p:nvSpPr>
            <p:spPr>
              <a:xfrm>
                <a:off x="6290483" y="4694581"/>
                <a:ext cx="493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DBE5A06B-D6BE-E94E-91F6-B5E8C5CE4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483" y="4694581"/>
                <a:ext cx="49301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95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ED10C-2592-B54B-8E2C-82134D4B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Vectoring</a:t>
            </a:r>
            <a:r>
              <a:rPr lang="pt-PT" dirty="0"/>
              <a:t> </a:t>
            </a:r>
            <a:r>
              <a:rPr lang="pt-PT" dirty="0" err="1"/>
              <a:t>protocol</a:t>
            </a:r>
            <a:r>
              <a:rPr lang="pt-PT" dirty="0"/>
              <a:t> I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1752C8E4-7C9C-AA4A-B851-08F3B1775135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3424211" y="3796000"/>
            <a:ext cx="895597" cy="888422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CF2F6C91-4DFE-AA4D-923E-84EB636BDE78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3279145" y="2683090"/>
            <a:ext cx="7058" cy="1941245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7B08CF8F-4D27-3C4F-A816-899AE4A3B0E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3431269" y="2623001"/>
            <a:ext cx="888539" cy="882868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E6E1EF6E-1FC0-0043-82D6-4D331B0743B5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269280" y="3805806"/>
            <a:ext cx="875382" cy="878616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D9C4455-3315-4549-AC4C-554CE053ABF9}"/>
              </a:ext>
            </a:extLst>
          </p:cNvPr>
          <p:cNvSpPr/>
          <p:nvPr/>
        </p:nvSpPr>
        <p:spPr>
          <a:xfrm>
            <a:off x="3073992" y="4624335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AE5529-BB63-364E-ABDD-C1844E318AE0}"/>
              </a:ext>
            </a:extLst>
          </p:cNvPr>
          <p:cNvSpPr/>
          <p:nvPr/>
        </p:nvSpPr>
        <p:spPr>
          <a:xfrm>
            <a:off x="3081050" y="2272783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AD2467-8618-2C42-BE70-9D77EE4C2856}"/>
              </a:ext>
            </a:extLst>
          </p:cNvPr>
          <p:cNvSpPr/>
          <p:nvPr/>
        </p:nvSpPr>
        <p:spPr>
          <a:xfrm>
            <a:off x="4259720" y="3445782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410DB9-4FC6-214B-BE51-989C3C6BA632}"/>
              </a:ext>
            </a:extLst>
          </p:cNvPr>
          <p:cNvSpPr/>
          <p:nvPr/>
        </p:nvSpPr>
        <p:spPr>
          <a:xfrm>
            <a:off x="1919062" y="3443570"/>
            <a:ext cx="410307" cy="42438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5796A0C-9212-2D4E-AABC-58D36A9CB96E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2269281" y="2623002"/>
            <a:ext cx="871857" cy="882719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4B49675-DC0E-CC49-AE96-7362CC3A9174}"/>
                  </a:ext>
                </a:extLst>
              </p:cNvPr>
              <p:cNvSpPr txBox="1"/>
              <p:nvPr/>
            </p:nvSpPr>
            <p:spPr>
              <a:xfrm>
                <a:off x="4609939" y="2959145"/>
                <a:ext cx="1307893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+∞,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𝟎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:−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4B49675-DC0E-CC49-AE96-7362CC3A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39" y="2959145"/>
                <a:ext cx="130789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D19881C-9F15-EE40-82D5-8B1CFE31D931}"/>
                  </a:ext>
                </a:extLst>
              </p:cNvPr>
              <p:cNvSpPr txBox="1"/>
              <p:nvPr/>
            </p:nvSpPr>
            <p:spPr>
              <a:xfrm>
                <a:off x="3600043" y="2182404"/>
                <a:ext cx="1268552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𝒙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D19881C-9F15-EE40-82D5-8B1CFE31D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43" y="2182404"/>
                <a:ext cx="12685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CE1115D0-3690-FB4C-A8C0-4A477FA334F1}"/>
                  </a:ext>
                </a:extLst>
              </p:cNvPr>
              <p:cNvSpPr/>
              <p:nvPr/>
            </p:nvSpPr>
            <p:spPr>
              <a:xfrm>
                <a:off x="3727519" y="4195010"/>
                <a:ext cx="8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CE1115D0-3690-FB4C-A8C0-4A477FA33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519" y="4195010"/>
                <a:ext cx="8619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FDAB10DB-EB00-AC48-BBE8-7C650E5E2B23}"/>
                  </a:ext>
                </a:extLst>
              </p:cNvPr>
              <p:cNvSpPr/>
              <p:nvPr/>
            </p:nvSpPr>
            <p:spPr>
              <a:xfrm>
                <a:off x="1977097" y="419501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FDAB10DB-EB00-AC48-BBE8-7C650E5E2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7" y="4195010"/>
                <a:ext cx="8619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67FA88C4-1246-6642-A931-0D3B78F09F0A}"/>
                  </a:ext>
                </a:extLst>
              </p:cNvPr>
              <p:cNvSpPr/>
              <p:nvPr/>
            </p:nvSpPr>
            <p:spPr>
              <a:xfrm>
                <a:off x="3727520" y="273197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67FA88C4-1246-6642-A931-0D3B78F09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520" y="2731970"/>
                <a:ext cx="8619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D08A7932-E5C2-0E41-9A46-A9AD6584FABE}"/>
                  </a:ext>
                </a:extLst>
              </p:cNvPr>
              <p:cNvSpPr/>
              <p:nvPr/>
            </p:nvSpPr>
            <p:spPr>
              <a:xfrm>
                <a:off x="2525737" y="3472198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20,4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D08A7932-E5C2-0E41-9A46-A9AD6584F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37" y="3472198"/>
                <a:ext cx="8619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3DD778C6-AD39-6841-B598-B6BC0EDE5541}"/>
                  </a:ext>
                </a:extLst>
              </p:cNvPr>
              <p:cNvSpPr/>
              <p:nvPr/>
            </p:nvSpPr>
            <p:spPr>
              <a:xfrm>
                <a:off x="2085596" y="2731970"/>
                <a:ext cx="733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3DD778C6-AD39-6841-B598-B6BC0EDE5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96" y="2731970"/>
                <a:ext cx="7337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1021CBD-2903-F24D-89EE-2EEFB607CA0E}"/>
                  </a:ext>
                </a:extLst>
              </p:cNvPr>
              <p:cNvSpPr/>
              <p:nvPr/>
            </p:nvSpPr>
            <p:spPr>
              <a:xfrm>
                <a:off x="1943047" y="3454782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1021CBD-2903-F24D-89EE-2EEFB607C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47" y="3454782"/>
                <a:ext cx="3764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AA36F774-FFBA-E846-936C-4CB5B9714AE3}"/>
                  </a:ext>
                </a:extLst>
              </p:cNvPr>
              <p:cNvSpPr/>
              <p:nvPr/>
            </p:nvSpPr>
            <p:spPr>
              <a:xfrm>
                <a:off x="4280880" y="345662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AA36F774-FFBA-E846-936C-4CB5B9714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880" y="3456627"/>
                <a:ext cx="3679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CD7A09C6-F132-F146-B828-B4C41F6F7B83}"/>
                  </a:ext>
                </a:extLst>
              </p:cNvPr>
              <p:cNvSpPr/>
              <p:nvPr/>
            </p:nvSpPr>
            <p:spPr>
              <a:xfrm>
                <a:off x="3098558" y="2258062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CD7A09C6-F132-F146-B828-B4C41F6F7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58" y="2258062"/>
                <a:ext cx="41421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8A2DC200-3B71-BF48-A8FB-5162385FCEC4}"/>
                  </a:ext>
                </a:extLst>
              </p:cNvPr>
              <p:cNvSpPr/>
              <p:nvPr/>
            </p:nvSpPr>
            <p:spPr>
              <a:xfrm>
                <a:off x="3098747" y="4635882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8A2DC200-3B71-BF48-A8FB-5162385FC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47" y="4635882"/>
                <a:ext cx="36933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67544839-EACC-804C-A976-DED843910319}"/>
              </a:ext>
            </a:extLst>
          </p:cNvPr>
          <p:cNvSpPr txBox="1"/>
          <p:nvPr/>
        </p:nvSpPr>
        <p:spPr>
          <a:xfrm>
            <a:off x="7451589" y="4055289"/>
            <a:ext cx="310903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i="1">
                <a:latin typeface="Cambria Math" panose="02040503050406030204" pitchFamily="18" charset="0"/>
              </a:defRPr>
            </a:lvl1pPr>
          </a:lstStyle>
          <a:p>
            <a:r>
              <a:rPr lang="en-US" i="0" dirty="0"/>
              <a:t>(width, length): </a:t>
            </a:r>
            <a:r>
              <a:rPr lang="en-US" i="0" dirty="0" err="1"/>
              <a:t>next.hop</a:t>
            </a:r>
            <a:endParaRPr lang="en-US" i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B77BE0B-FDDA-D14A-8CD6-52D7BA8CD3DE}"/>
              </a:ext>
            </a:extLst>
          </p:cNvPr>
          <p:cNvSpPr txBox="1"/>
          <p:nvPr/>
        </p:nvSpPr>
        <p:spPr>
          <a:xfrm>
            <a:off x="7451589" y="4509150"/>
            <a:ext cx="3319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Elected (width, length) in bold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C1183CF-2AEE-CF47-AC69-AC631DDC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14</a:t>
            </a:fld>
            <a:endParaRPr lang="pt-PT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4370666-6377-D741-9025-A05A10D72D6E}"/>
              </a:ext>
            </a:extLst>
          </p:cNvPr>
          <p:cNvSpPr/>
          <p:nvPr/>
        </p:nvSpPr>
        <p:spPr>
          <a:xfrm>
            <a:off x="8237430" y="305693"/>
            <a:ext cx="3850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2. Analysis: from protocols to problems</a:t>
            </a:r>
          </a:p>
        </p:txBody>
      </p:sp>
    </p:spTree>
    <p:extLst>
      <p:ext uri="{BB962C8B-B14F-4D97-AF65-F5344CB8AC3E}">
        <p14:creationId xmlns:p14="http://schemas.microsoft.com/office/powerpoint/2010/main" val="62368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2358B-73FA-0A40-923D-3439DB54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Vectoring</a:t>
            </a:r>
            <a:r>
              <a:rPr lang="pt-PT" dirty="0"/>
              <a:t> </a:t>
            </a:r>
            <a:r>
              <a:rPr lang="pt-PT" dirty="0" err="1"/>
              <a:t>protocol</a:t>
            </a:r>
            <a:r>
              <a:rPr lang="pt-PT" dirty="0"/>
              <a:t> II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B2911B6F-0982-664E-BDF0-84DBF60C8B02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3424211" y="3796000"/>
            <a:ext cx="895597" cy="888422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84F7D06-9123-0040-89BF-13934BFE26D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3279145" y="2683090"/>
            <a:ext cx="7058" cy="1941245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33746F40-696A-C04D-95B4-A76A2E2847D7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3431269" y="2623001"/>
            <a:ext cx="888539" cy="882868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732F3EEA-BCD5-2C47-A6D7-F67D83766EA2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269280" y="3805806"/>
            <a:ext cx="875382" cy="878616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D5B981C-EC1B-C648-8549-F597E35971D5}"/>
              </a:ext>
            </a:extLst>
          </p:cNvPr>
          <p:cNvSpPr/>
          <p:nvPr/>
        </p:nvSpPr>
        <p:spPr>
          <a:xfrm>
            <a:off x="3073992" y="4624335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7D762E-5BB1-6449-A6AC-3847E3A4D95C}"/>
              </a:ext>
            </a:extLst>
          </p:cNvPr>
          <p:cNvSpPr/>
          <p:nvPr/>
        </p:nvSpPr>
        <p:spPr>
          <a:xfrm>
            <a:off x="3081050" y="2272783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779B63-5B0C-484E-8C56-D17A4481F1C3}"/>
              </a:ext>
            </a:extLst>
          </p:cNvPr>
          <p:cNvSpPr/>
          <p:nvPr/>
        </p:nvSpPr>
        <p:spPr>
          <a:xfrm>
            <a:off x="4259720" y="3445782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A3126D-9053-5A42-9279-EA6AC2CFFA03}"/>
              </a:ext>
            </a:extLst>
          </p:cNvPr>
          <p:cNvSpPr/>
          <p:nvPr/>
        </p:nvSpPr>
        <p:spPr>
          <a:xfrm>
            <a:off x="1919062" y="3443570"/>
            <a:ext cx="410307" cy="42438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39173101-36D8-754E-A258-B0B162E7C7E7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2269281" y="2623002"/>
            <a:ext cx="871857" cy="882719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31254AB-672A-9F41-80B2-1D6463F0A067}"/>
                  </a:ext>
                </a:extLst>
              </p:cNvPr>
              <p:cNvSpPr txBox="1"/>
              <p:nvPr/>
            </p:nvSpPr>
            <p:spPr>
              <a:xfrm>
                <a:off x="4609939" y="2959145"/>
                <a:ext cx="1307893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+∞,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𝟎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:−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31254AB-672A-9F41-80B2-1D6463F0A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39" y="2959145"/>
                <a:ext cx="130789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B53B507-84AF-6445-AF17-546EE77F6CB5}"/>
                  </a:ext>
                </a:extLst>
              </p:cNvPr>
              <p:cNvSpPr txBox="1"/>
              <p:nvPr/>
            </p:nvSpPr>
            <p:spPr>
              <a:xfrm>
                <a:off x="3603268" y="4737394"/>
                <a:ext cx="1323054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10,2</m:t>
                          </m:r>
                        </m:e>
                      </m:d>
                      <m:r>
                        <a:rPr lang="pt-PT" sz="200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𝟓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𝒘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B53B507-84AF-6445-AF17-546EE77F6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268" y="4737394"/>
                <a:ext cx="13230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74C7271-2DEF-F847-A028-63D383288571}"/>
                  </a:ext>
                </a:extLst>
              </p:cNvPr>
              <p:cNvSpPr txBox="1"/>
              <p:nvPr/>
            </p:nvSpPr>
            <p:spPr>
              <a:xfrm>
                <a:off x="3600043" y="2182404"/>
                <a:ext cx="1268552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𝒙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74C7271-2DEF-F847-A028-63D383288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43" y="2182404"/>
                <a:ext cx="126855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343FEFAB-090F-114B-9830-184585831F44}"/>
                  </a:ext>
                </a:extLst>
              </p:cNvPr>
              <p:cNvSpPr/>
              <p:nvPr/>
            </p:nvSpPr>
            <p:spPr>
              <a:xfrm>
                <a:off x="3727519" y="4195010"/>
                <a:ext cx="8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343FEFAB-090F-114B-9830-184585831F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519" y="4195010"/>
                <a:ext cx="8619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CB159FFF-4220-244E-BC5B-B1D0D6F7FCD7}"/>
                  </a:ext>
                </a:extLst>
              </p:cNvPr>
              <p:cNvSpPr/>
              <p:nvPr/>
            </p:nvSpPr>
            <p:spPr>
              <a:xfrm>
                <a:off x="1977097" y="419501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CB159FFF-4220-244E-BC5B-B1D0D6F7F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7" y="4195010"/>
                <a:ext cx="8619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A1BA706-3AA1-6748-9C07-E69F0F6F55E9}"/>
                  </a:ext>
                </a:extLst>
              </p:cNvPr>
              <p:cNvSpPr/>
              <p:nvPr/>
            </p:nvSpPr>
            <p:spPr>
              <a:xfrm>
                <a:off x="3727520" y="273197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A1BA706-3AA1-6748-9C07-E69F0F6F5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520" y="2731970"/>
                <a:ext cx="8619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BE807E6-3D2F-CD43-9C20-CFF43A12B845}"/>
                  </a:ext>
                </a:extLst>
              </p:cNvPr>
              <p:cNvSpPr/>
              <p:nvPr/>
            </p:nvSpPr>
            <p:spPr>
              <a:xfrm>
                <a:off x="2525737" y="3472198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20,4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BE807E6-3D2F-CD43-9C20-CFF43A12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37" y="3472198"/>
                <a:ext cx="8619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BF8606D-8AA9-C44C-A74F-BFAFAA48707D}"/>
                  </a:ext>
                </a:extLst>
              </p:cNvPr>
              <p:cNvSpPr/>
              <p:nvPr/>
            </p:nvSpPr>
            <p:spPr>
              <a:xfrm>
                <a:off x="2085596" y="2731970"/>
                <a:ext cx="733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BF8606D-8AA9-C44C-A74F-BFAFAA487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96" y="2731970"/>
                <a:ext cx="7337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C10B3218-AF66-054D-A91A-A5AA52A59334}"/>
                  </a:ext>
                </a:extLst>
              </p:cNvPr>
              <p:cNvSpPr/>
              <p:nvPr/>
            </p:nvSpPr>
            <p:spPr>
              <a:xfrm>
                <a:off x="1943047" y="3454782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C10B3218-AF66-054D-A91A-A5AA52A59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47" y="3454782"/>
                <a:ext cx="3764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19D01A81-A6CF-9B4D-B3A7-A276B56AF3E0}"/>
                  </a:ext>
                </a:extLst>
              </p:cNvPr>
              <p:cNvSpPr/>
              <p:nvPr/>
            </p:nvSpPr>
            <p:spPr>
              <a:xfrm>
                <a:off x="4280880" y="345662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19D01A81-A6CF-9B4D-B3A7-A276B56AF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880" y="3456627"/>
                <a:ext cx="3679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951FFF32-2087-D943-9F4E-745B79F00893}"/>
                  </a:ext>
                </a:extLst>
              </p:cNvPr>
              <p:cNvSpPr/>
              <p:nvPr/>
            </p:nvSpPr>
            <p:spPr>
              <a:xfrm>
                <a:off x="3098558" y="2258062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951FFF32-2087-D943-9F4E-745B79F00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58" y="2258062"/>
                <a:ext cx="41421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E44E2106-92EB-7D41-A24B-FA2BD9CB3DD2}"/>
                  </a:ext>
                </a:extLst>
              </p:cNvPr>
              <p:cNvSpPr/>
              <p:nvPr/>
            </p:nvSpPr>
            <p:spPr>
              <a:xfrm>
                <a:off x="3098747" y="4635882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E44E2106-92EB-7D41-A24B-FA2BD9CB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47" y="4635882"/>
                <a:ext cx="36933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3CEA17C4-60F6-1741-8BEF-93112C948026}"/>
              </a:ext>
            </a:extLst>
          </p:cNvPr>
          <p:cNvSpPr txBox="1"/>
          <p:nvPr/>
        </p:nvSpPr>
        <p:spPr>
          <a:xfrm>
            <a:off x="7451589" y="4055289"/>
            <a:ext cx="310903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i="1">
                <a:latin typeface="Cambria Math" panose="02040503050406030204" pitchFamily="18" charset="0"/>
              </a:defRPr>
            </a:lvl1pPr>
          </a:lstStyle>
          <a:p>
            <a:r>
              <a:rPr lang="en-US" i="0" dirty="0"/>
              <a:t>(width, length): </a:t>
            </a:r>
            <a:r>
              <a:rPr lang="en-US" i="0" dirty="0" err="1"/>
              <a:t>next.hop</a:t>
            </a:r>
            <a:endParaRPr lang="en-US" i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22CCC50-9D25-BC46-B1E1-C5AC195178A9}"/>
              </a:ext>
            </a:extLst>
          </p:cNvPr>
          <p:cNvSpPr txBox="1"/>
          <p:nvPr/>
        </p:nvSpPr>
        <p:spPr>
          <a:xfrm>
            <a:off x="7451589" y="4509150"/>
            <a:ext cx="3319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Elected (width, length) in bold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0234F16-1AD6-754D-A628-20BEE371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15</a:t>
            </a:fld>
            <a:endParaRPr lang="pt-PT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05694F2-1B95-4E4E-81F8-243C4879523B}"/>
              </a:ext>
            </a:extLst>
          </p:cNvPr>
          <p:cNvSpPr/>
          <p:nvPr/>
        </p:nvSpPr>
        <p:spPr>
          <a:xfrm>
            <a:off x="8237430" y="305693"/>
            <a:ext cx="3850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2. Analysis: from protocols to problems</a:t>
            </a:r>
          </a:p>
        </p:txBody>
      </p:sp>
    </p:spTree>
    <p:extLst>
      <p:ext uri="{BB962C8B-B14F-4D97-AF65-F5344CB8AC3E}">
        <p14:creationId xmlns:p14="http://schemas.microsoft.com/office/powerpoint/2010/main" val="34690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9AA1A-4FAD-1643-8291-50CB1926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Vectoring</a:t>
            </a:r>
            <a:r>
              <a:rPr lang="pt-PT" dirty="0"/>
              <a:t> </a:t>
            </a:r>
            <a:r>
              <a:rPr lang="pt-PT" dirty="0" err="1"/>
              <a:t>protocol</a:t>
            </a:r>
            <a:r>
              <a:rPr lang="pt-PT" dirty="0"/>
              <a:t> III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D236B8B4-25CB-4F4D-9D99-3AB6C678464A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3424211" y="3796000"/>
            <a:ext cx="895597" cy="888422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B8EC816B-F53D-FA4A-823B-A336E5754FB5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3279145" y="2683090"/>
            <a:ext cx="7058" cy="1941245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4699E047-B96E-D546-863C-11128C0E0607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3431269" y="2623001"/>
            <a:ext cx="888539" cy="882868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3C4CB0E5-D0A7-9B4A-A247-DAD99D8D5D03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269280" y="3805806"/>
            <a:ext cx="875382" cy="878616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C840A30-3F93-0743-BDCC-978C2DEB70CF}"/>
              </a:ext>
            </a:extLst>
          </p:cNvPr>
          <p:cNvSpPr/>
          <p:nvPr/>
        </p:nvSpPr>
        <p:spPr>
          <a:xfrm>
            <a:off x="3073992" y="4624335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7B1D3-F481-AA4A-A67A-55CFE2B74733}"/>
              </a:ext>
            </a:extLst>
          </p:cNvPr>
          <p:cNvSpPr/>
          <p:nvPr/>
        </p:nvSpPr>
        <p:spPr>
          <a:xfrm>
            <a:off x="3081050" y="2272783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C805F8-6E56-1B40-8E32-DAF0AB7742A1}"/>
              </a:ext>
            </a:extLst>
          </p:cNvPr>
          <p:cNvSpPr/>
          <p:nvPr/>
        </p:nvSpPr>
        <p:spPr>
          <a:xfrm>
            <a:off x="4259720" y="3445782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4F6B1E-C1F5-8240-8AAB-F3204A48DE89}"/>
              </a:ext>
            </a:extLst>
          </p:cNvPr>
          <p:cNvSpPr/>
          <p:nvPr/>
        </p:nvSpPr>
        <p:spPr>
          <a:xfrm>
            <a:off x="1919062" y="3443570"/>
            <a:ext cx="410307" cy="42438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630AC945-6ADC-2E48-9A50-4544DE31AF90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2269281" y="2623002"/>
            <a:ext cx="871857" cy="882719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A20CD5A-77CE-F14F-B401-1C68B344D32C}"/>
                  </a:ext>
                </a:extLst>
              </p:cNvPr>
              <p:cNvSpPr txBox="1"/>
              <p:nvPr/>
            </p:nvSpPr>
            <p:spPr>
              <a:xfrm>
                <a:off x="4609939" y="2959145"/>
                <a:ext cx="1307893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+∞,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𝟎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:−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A20CD5A-77CE-F14F-B401-1C68B344D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39" y="2959145"/>
                <a:ext cx="130789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65D0F94-BCC7-BF4E-B899-D1DD16F8AEBD}"/>
                  </a:ext>
                </a:extLst>
              </p:cNvPr>
              <p:cNvSpPr txBox="1"/>
              <p:nvPr/>
            </p:nvSpPr>
            <p:spPr>
              <a:xfrm>
                <a:off x="3603268" y="4737394"/>
                <a:ext cx="1323054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10,2</m:t>
                          </m:r>
                        </m:e>
                      </m:d>
                      <m:r>
                        <a:rPr lang="pt-PT" sz="200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𝟓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𝒘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65D0F94-BCC7-BF4E-B899-D1DD16F8A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268" y="4737394"/>
                <a:ext cx="13230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96C09B6-1B14-074E-B35B-2158D19A8896}"/>
                  </a:ext>
                </a:extLst>
              </p:cNvPr>
              <p:cNvSpPr txBox="1"/>
              <p:nvPr/>
            </p:nvSpPr>
            <p:spPr>
              <a:xfrm>
                <a:off x="3600043" y="2182404"/>
                <a:ext cx="1268552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𝒙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96C09B6-1B14-074E-B35B-2158D19A8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43" y="2182404"/>
                <a:ext cx="126855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B5561EF-CC12-874B-8816-37F48B90C292}"/>
                  </a:ext>
                </a:extLst>
              </p:cNvPr>
              <p:cNvSpPr txBox="1"/>
              <p:nvPr/>
            </p:nvSpPr>
            <p:spPr>
              <a:xfrm>
                <a:off x="767260" y="2683089"/>
                <a:ext cx="1274964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5,2</m:t>
                          </m:r>
                        </m:e>
                      </m:d>
                      <m:r>
                        <a:rPr lang="pt-PT" sz="200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𝑤</m:t>
                      </m:r>
                    </m:oMath>
                  </m:oMathPara>
                </a14:m>
                <a:endParaRPr lang="pt-PT" sz="200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𝟖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𝒗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B5561EF-CC12-874B-8816-37F48B90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60" y="2683089"/>
                <a:ext cx="127496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A3583B8D-532C-E94F-9A1C-84CD6A3B3FBE}"/>
                  </a:ext>
                </a:extLst>
              </p:cNvPr>
              <p:cNvSpPr/>
              <p:nvPr/>
            </p:nvSpPr>
            <p:spPr>
              <a:xfrm>
                <a:off x="3727519" y="4195010"/>
                <a:ext cx="8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A3583B8D-532C-E94F-9A1C-84CD6A3B3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519" y="4195010"/>
                <a:ext cx="8619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4B26E453-02BE-A44E-8DE6-B1C1809091D4}"/>
                  </a:ext>
                </a:extLst>
              </p:cNvPr>
              <p:cNvSpPr/>
              <p:nvPr/>
            </p:nvSpPr>
            <p:spPr>
              <a:xfrm>
                <a:off x="1977097" y="419501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4B26E453-02BE-A44E-8DE6-B1C180909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7" y="4195010"/>
                <a:ext cx="8619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958D73CA-4D30-8B41-BAB2-1DAA3B56A422}"/>
                  </a:ext>
                </a:extLst>
              </p:cNvPr>
              <p:cNvSpPr/>
              <p:nvPr/>
            </p:nvSpPr>
            <p:spPr>
              <a:xfrm>
                <a:off x="3727520" y="273197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958D73CA-4D30-8B41-BAB2-1DAA3B56A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520" y="2731970"/>
                <a:ext cx="8619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E514BE-991F-C74B-8B36-785D2028B661}"/>
                  </a:ext>
                </a:extLst>
              </p:cNvPr>
              <p:cNvSpPr/>
              <p:nvPr/>
            </p:nvSpPr>
            <p:spPr>
              <a:xfrm>
                <a:off x="2525737" y="3472198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20,4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E514BE-991F-C74B-8B36-785D2028B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37" y="3472198"/>
                <a:ext cx="8619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37136A1E-9627-8C48-90DC-E4E0F99EBAD5}"/>
                  </a:ext>
                </a:extLst>
              </p:cNvPr>
              <p:cNvSpPr/>
              <p:nvPr/>
            </p:nvSpPr>
            <p:spPr>
              <a:xfrm>
                <a:off x="2085596" y="2731970"/>
                <a:ext cx="733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37136A1E-9627-8C48-90DC-E4E0F99EB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96" y="2731970"/>
                <a:ext cx="7337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98281859-FCEB-444B-B60C-3E5A3CA2216B}"/>
                  </a:ext>
                </a:extLst>
              </p:cNvPr>
              <p:cNvSpPr/>
              <p:nvPr/>
            </p:nvSpPr>
            <p:spPr>
              <a:xfrm>
                <a:off x="1943047" y="3454782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98281859-FCEB-444B-B60C-3E5A3CA22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47" y="3454782"/>
                <a:ext cx="3764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9B23D411-78A3-B140-B3DE-67C9E24CBF63}"/>
                  </a:ext>
                </a:extLst>
              </p:cNvPr>
              <p:cNvSpPr/>
              <p:nvPr/>
            </p:nvSpPr>
            <p:spPr>
              <a:xfrm>
                <a:off x="4280880" y="345662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9B23D411-78A3-B140-B3DE-67C9E24CB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880" y="3456627"/>
                <a:ext cx="3679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325FEAF7-7B2E-DC45-A74A-4EF5BB03B495}"/>
                  </a:ext>
                </a:extLst>
              </p:cNvPr>
              <p:cNvSpPr/>
              <p:nvPr/>
            </p:nvSpPr>
            <p:spPr>
              <a:xfrm>
                <a:off x="3098558" y="2258062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325FEAF7-7B2E-DC45-A74A-4EF5BB03B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58" y="2258062"/>
                <a:ext cx="41421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3BCBFDAA-7BDF-2943-A2AB-B41648E6FE55}"/>
                  </a:ext>
                </a:extLst>
              </p:cNvPr>
              <p:cNvSpPr/>
              <p:nvPr/>
            </p:nvSpPr>
            <p:spPr>
              <a:xfrm>
                <a:off x="3098747" y="4635882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3BCBFDAA-7BDF-2943-A2AB-B41648E6F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47" y="4635882"/>
                <a:ext cx="36933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18F91DDF-2704-0046-9164-1F2344BAFC86}"/>
              </a:ext>
            </a:extLst>
          </p:cNvPr>
          <p:cNvSpPr txBox="1"/>
          <p:nvPr/>
        </p:nvSpPr>
        <p:spPr>
          <a:xfrm>
            <a:off x="7451589" y="4055289"/>
            <a:ext cx="310903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i="1">
                <a:latin typeface="Cambria Math" panose="02040503050406030204" pitchFamily="18" charset="0"/>
              </a:defRPr>
            </a:lvl1pPr>
          </a:lstStyle>
          <a:p>
            <a:r>
              <a:rPr lang="en-US" i="0" dirty="0"/>
              <a:t>(width, length): </a:t>
            </a:r>
            <a:r>
              <a:rPr lang="en-US" i="0" dirty="0" err="1"/>
              <a:t>next.hop</a:t>
            </a:r>
            <a:endParaRPr lang="en-US" i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A836BF3-E862-5641-B288-BCE21B228F18}"/>
              </a:ext>
            </a:extLst>
          </p:cNvPr>
          <p:cNvSpPr txBox="1"/>
          <p:nvPr/>
        </p:nvSpPr>
        <p:spPr>
          <a:xfrm>
            <a:off x="7451589" y="4509150"/>
            <a:ext cx="3319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Elected (width, length) in bold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D6251AE-583B-074B-B1F0-FEA6195B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16</a:t>
            </a:fld>
            <a:endParaRPr lang="pt-PT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7F548CE-C682-0344-8C1F-C8FDA01BB899}"/>
              </a:ext>
            </a:extLst>
          </p:cNvPr>
          <p:cNvSpPr/>
          <p:nvPr/>
        </p:nvSpPr>
        <p:spPr>
          <a:xfrm>
            <a:off x="8237430" y="305693"/>
            <a:ext cx="3850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2. Analysis: from protocols to problems</a:t>
            </a:r>
          </a:p>
        </p:txBody>
      </p:sp>
    </p:spTree>
    <p:extLst>
      <p:ext uri="{BB962C8B-B14F-4D97-AF65-F5344CB8AC3E}">
        <p14:creationId xmlns:p14="http://schemas.microsoft.com/office/powerpoint/2010/main" val="2913990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C0ADE-D408-9541-8E47-BBDBA146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Sub-shortest-widest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 </a:t>
            </a:r>
            <a:r>
              <a:rPr lang="pt-PT" dirty="0" err="1"/>
              <a:t>routing</a:t>
            </a:r>
            <a:endParaRPr lang="pt-PT" dirty="0"/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DF8E3D86-0C7F-3C4C-96E8-E595AE487539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3424211" y="3796000"/>
            <a:ext cx="895597" cy="888422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424E49C-972B-5F48-B01E-859D76740D6C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3279145" y="2683090"/>
            <a:ext cx="7058" cy="1941245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70D57703-E1DA-D242-8196-EFF6C42A28DE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3431269" y="2623001"/>
            <a:ext cx="888539" cy="882868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7EFE78F6-FBE7-C04F-8343-260D2B9F248B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269280" y="3805806"/>
            <a:ext cx="875382" cy="878616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F56029C-A504-3642-9634-392207BC8013}"/>
              </a:ext>
            </a:extLst>
          </p:cNvPr>
          <p:cNvSpPr/>
          <p:nvPr/>
        </p:nvSpPr>
        <p:spPr>
          <a:xfrm>
            <a:off x="3073992" y="4624335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6F7B47-9546-FF41-B214-3A701D64DAB8}"/>
              </a:ext>
            </a:extLst>
          </p:cNvPr>
          <p:cNvSpPr/>
          <p:nvPr/>
        </p:nvSpPr>
        <p:spPr>
          <a:xfrm>
            <a:off x="3081050" y="2272783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26926D-85F7-D44D-9685-1A727329612F}"/>
              </a:ext>
            </a:extLst>
          </p:cNvPr>
          <p:cNvSpPr/>
          <p:nvPr/>
        </p:nvSpPr>
        <p:spPr>
          <a:xfrm>
            <a:off x="4259720" y="3445782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BF2688-A707-D34C-B427-0FCB4CB22E0E}"/>
              </a:ext>
            </a:extLst>
          </p:cNvPr>
          <p:cNvSpPr/>
          <p:nvPr/>
        </p:nvSpPr>
        <p:spPr>
          <a:xfrm>
            <a:off x="1919062" y="3443570"/>
            <a:ext cx="410307" cy="42438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DA984C51-E475-864A-A948-CC9BAB4A6226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2269281" y="2623002"/>
            <a:ext cx="871857" cy="882719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B7CA38F-2926-5F4D-B1A4-5960EB989CC3}"/>
                  </a:ext>
                </a:extLst>
              </p:cNvPr>
              <p:cNvSpPr txBox="1"/>
              <p:nvPr/>
            </p:nvSpPr>
            <p:spPr>
              <a:xfrm>
                <a:off x="4609939" y="2959145"/>
                <a:ext cx="1307893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+∞,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𝟎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:−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B7CA38F-2926-5F4D-B1A4-5960EB989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39" y="2959145"/>
                <a:ext cx="130789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70DF62D-AF6A-3849-93E9-D2DF17AB896A}"/>
                  </a:ext>
                </a:extLst>
              </p:cNvPr>
              <p:cNvSpPr txBox="1"/>
              <p:nvPr/>
            </p:nvSpPr>
            <p:spPr>
              <a:xfrm>
                <a:off x="3603268" y="4737394"/>
                <a:ext cx="1323054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10,2</m:t>
                          </m:r>
                        </m:e>
                      </m:d>
                      <m:r>
                        <a:rPr lang="pt-PT" sz="200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𝟓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𝒘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70DF62D-AF6A-3849-93E9-D2DF17AB8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268" y="4737394"/>
                <a:ext cx="13230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F7AEBC7-AD59-794F-B479-01510B546432}"/>
                  </a:ext>
                </a:extLst>
              </p:cNvPr>
              <p:cNvSpPr txBox="1"/>
              <p:nvPr/>
            </p:nvSpPr>
            <p:spPr>
              <a:xfrm>
                <a:off x="3600043" y="2182404"/>
                <a:ext cx="1268552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𝒙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F7AEBC7-AD59-794F-B479-01510B546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43" y="2182404"/>
                <a:ext cx="126855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3679FD22-0860-2049-AC7E-8974D4AEF2FA}"/>
                  </a:ext>
                </a:extLst>
              </p:cNvPr>
              <p:cNvSpPr/>
              <p:nvPr/>
            </p:nvSpPr>
            <p:spPr>
              <a:xfrm>
                <a:off x="3727519" y="4195010"/>
                <a:ext cx="8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3679FD22-0860-2049-AC7E-8974D4AEF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519" y="4195010"/>
                <a:ext cx="8619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CD8DD68A-2338-944A-AD9C-2CC9126C572D}"/>
                  </a:ext>
                </a:extLst>
              </p:cNvPr>
              <p:cNvSpPr/>
              <p:nvPr/>
            </p:nvSpPr>
            <p:spPr>
              <a:xfrm>
                <a:off x="1977097" y="419501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CD8DD68A-2338-944A-AD9C-2CC9126C5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7" y="4195010"/>
                <a:ext cx="8619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DF6B15BB-A299-B041-ACED-6932D9F1F5E9}"/>
                  </a:ext>
                </a:extLst>
              </p:cNvPr>
              <p:cNvSpPr/>
              <p:nvPr/>
            </p:nvSpPr>
            <p:spPr>
              <a:xfrm>
                <a:off x="3727520" y="273197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DF6B15BB-A299-B041-ACED-6932D9F1F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520" y="2731970"/>
                <a:ext cx="8619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9B244261-D211-B740-9799-BEC781DF1F75}"/>
                  </a:ext>
                </a:extLst>
              </p:cNvPr>
              <p:cNvSpPr/>
              <p:nvPr/>
            </p:nvSpPr>
            <p:spPr>
              <a:xfrm>
                <a:off x="2525737" y="3472198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20,4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9B244261-D211-B740-9799-BEC781DF1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37" y="3472198"/>
                <a:ext cx="8619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BDDDE524-7C61-894D-B0CB-2D92B4DCB340}"/>
                  </a:ext>
                </a:extLst>
              </p:cNvPr>
              <p:cNvSpPr/>
              <p:nvPr/>
            </p:nvSpPr>
            <p:spPr>
              <a:xfrm>
                <a:off x="2085596" y="2731970"/>
                <a:ext cx="733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BDDDE524-7C61-894D-B0CB-2D92B4DCB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96" y="2731970"/>
                <a:ext cx="7337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DF6C01AE-D98A-AF43-A02C-120A11132C2B}"/>
                  </a:ext>
                </a:extLst>
              </p:cNvPr>
              <p:cNvSpPr/>
              <p:nvPr/>
            </p:nvSpPr>
            <p:spPr>
              <a:xfrm>
                <a:off x="1943047" y="3454782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DF6C01AE-D98A-AF43-A02C-120A11132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47" y="3454782"/>
                <a:ext cx="3764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2A89340-5B03-F641-934B-6A43801D9406}"/>
                  </a:ext>
                </a:extLst>
              </p:cNvPr>
              <p:cNvSpPr/>
              <p:nvPr/>
            </p:nvSpPr>
            <p:spPr>
              <a:xfrm>
                <a:off x="4280880" y="345662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2A89340-5B03-F641-934B-6A43801D9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880" y="3456627"/>
                <a:ext cx="3679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7A9E7880-B7AA-1E41-853A-FE73B31B0071}"/>
                  </a:ext>
                </a:extLst>
              </p:cNvPr>
              <p:cNvSpPr/>
              <p:nvPr/>
            </p:nvSpPr>
            <p:spPr>
              <a:xfrm>
                <a:off x="3098558" y="2258062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7A9E7880-B7AA-1E41-853A-FE73B31B0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58" y="2258062"/>
                <a:ext cx="41421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4A47A1D0-644B-AB47-83E3-21A11475638C}"/>
                  </a:ext>
                </a:extLst>
              </p:cNvPr>
              <p:cNvSpPr/>
              <p:nvPr/>
            </p:nvSpPr>
            <p:spPr>
              <a:xfrm>
                <a:off x="3098747" y="4635882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4A47A1D0-644B-AB47-83E3-21A114756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47" y="4635882"/>
                <a:ext cx="36933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321F393A-85F4-724E-AC0D-5493591D33CE}"/>
              </a:ext>
            </a:extLst>
          </p:cNvPr>
          <p:cNvCxnSpPr>
            <a:cxnSpLocks/>
          </p:cNvCxnSpPr>
          <p:nvPr/>
        </p:nvCxnSpPr>
        <p:spPr>
          <a:xfrm flipV="1">
            <a:off x="3373753" y="3772007"/>
            <a:ext cx="0" cy="690268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2A6CDDC0-8D6C-FD4B-9A1F-8C3A768397B0}"/>
              </a:ext>
            </a:extLst>
          </p:cNvPr>
          <p:cNvCxnSpPr>
            <a:cxnSpLocks/>
          </p:cNvCxnSpPr>
          <p:nvPr/>
        </p:nvCxnSpPr>
        <p:spPr>
          <a:xfrm>
            <a:off x="2405260" y="3772008"/>
            <a:ext cx="502962" cy="489265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6ABDECBA-FB23-424B-BE42-2AD6E3CFD5F4}"/>
              </a:ext>
            </a:extLst>
          </p:cNvPr>
          <p:cNvCxnSpPr>
            <a:cxnSpLocks/>
          </p:cNvCxnSpPr>
          <p:nvPr/>
        </p:nvCxnSpPr>
        <p:spPr>
          <a:xfrm>
            <a:off x="3436720" y="2784034"/>
            <a:ext cx="457827" cy="46672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E5DCB55-FA6B-404B-82BD-E9E6A1470619}"/>
              </a:ext>
            </a:extLst>
          </p:cNvPr>
          <p:cNvSpPr txBox="1"/>
          <p:nvPr/>
        </p:nvSpPr>
        <p:spPr>
          <a:xfrm>
            <a:off x="7451589" y="4055289"/>
            <a:ext cx="310903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i="1">
                <a:latin typeface="Cambria Math" panose="02040503050406030204" pitchFamily="18" charset="0"/>
              </a:defRPr>
            </a:lvl1pPr>
          </a:lstStyle>
          <a:p>
            <a:r>
              <a:rPr lang="en-US" i="0" dirty="0"/>
              <a:t>(width, length): </a:t>
            </a:r>
            <a:r>
              <a:rPr lang="en-US" i="0" dirty="0" err="1"/>
              <a:t>next.hop</a:t>
            </a:r>
            <a:endParaRPr lang="en-US" i="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52D972F4-FF13-D640-9EEA-B764E7BBEBD0}"/>
              </a:ext>
            </a:extLst>
          </p:cNvPr>
          <p:cNvCxnSpPr>
            <a:cxnSpLocks/>
          </p:cNvCxnSpPr>
          <p:nvPr/>
        </p:nvCxnSpPr>
        <p:spPr>
          <a:xfrm>
            <a:off x="7451589" y="5157240"/>
            <a:ext cx="527077" cy="0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1B438AF-ABC6-744F-A34E-2BF7A8DC3BDB}"/>
              </a:ext>
            </a:extLst>
          </p:cNvPr>
          <p:cNvSpPr txBox="1"/>
          <p:nvPr/>
        </p:nvSpPr>
        <p:spPr>
          <a:xfrm>
            <a:off x="8042139" y="4961588"/>
            <a:ext cx="1516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data-packets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09FEC56-7A63-0C43-AC9D-DABADA254E76}"/>
              </a:ext>
            </a:extLst>
          </p:cNvPr>
          <p:cNvSpPr txBox="1"/>
          <p:nvPr/>
        </p:nvSpPr>
        <p:spPr>
          <a:xfrm>
            <a:off x="7451589" y="4509150"/>
            <a:ext cx="3319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Elected (width, length) in bold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0DCD1BB3-1928-6747-AC26-A0F7CBE5F54B}"/>
                  </a:ext>
                </a:extLst>
              </p:cNvPr>
              <p:cNvSpPr txBox="1"/>
              <p:nvPr/>
            </p:nvSpPr>
            <p:spPr>
              <a:xfrm>
                <a:off x="767260" y="2683089"/>
                <a:ext cx="1274964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5,2</m:t>
                          </m:r>
                        </m:e>
                      </m:d>
                      <m:r>
                        <a:rPr lang="pt-PT" sz="200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𝑤</m:t>
                      </m:r>
                    </m:oMath>
                  </m:oMathPara>
                </a14:m>
                <a:endParaRPr lang="pt-PT" sz="200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𝟖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𝒗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0DCD1BB3-1928-6747-AC26-A0F7CBE5F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60" y="2683089"/>
                <a:ext cx="1274964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ixaDeTexto 32">
            <a:extLst>
              <a:ext uri="{FF2B5EF4-FFF2-40B4-BE49-F238E27FC236}">
                <a16:creationId xmlns:a16="http://schemas.microsoft.com/office/drawing/2014/main" id="{ACF98EF3-5C80-3749-945E-CCA2F9ABF98A}"/>
              </a:ext>
            </a:extLst>
          </p:cNvPr>
          <p:cNvSpPr txBox="1"/>
          <p:nvPr/>
        </p:nvSpPr>
        <p:spPr>
          <a:xfrm>
            <a:off x="1654278" y="5737245"/>
            <a:ext cx="8883444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pt-PT" sz="2800" i="1" dirty="0"/>
              <a:t>Data-</a:t>
            </a:r>
            <a:r>
              <a:rPr lang="pt-PT" sz="2800" i="1" dirty="0" err="1"/>
              <a:t>packets</a:t>
            </a:r>
            <a:r>
              <a:rPr lang="pt-PT" sz="2800" i="1" dirty="0"/>
              <a:t> are </a:t>
            </a:r>
            <a:r>
              <a:rPr lang="pt-PT" sz="2800" i="1" dirty="0" err="1"/>
              <a:t>not</a:t>
            </a:r>
            <a:r>
              <a:rPr lang="pt-PT" sz="2800" i="1" dirty="0"/>
              <a:t> </a:t>
            </a:r>
            <a:r>
              <a:rPr lang="pt-PT" sz="2800" i="1" dirty="0" err="1"/>
              <a:t>forwarded</a:t>
            </a:r>
            <a:r>
              <a:rPr lang="pt-PT" sz="2800" i="1" dirty="0"/>
              <a:t> </a:t>
            </a:r>
            <a:r>
              <a:rPr lang="pt-PT" sz="2800" i="1" dirty="0" err="1"/>
              <a:t>along</a:t>
            </a:r>
            <a:r>
              <a:rPr lang="pt-PT" sz="2800" i="1" dirty="0"/>
              <a:t> </a:t>
            </a:r>
            <a:r>
              <a:rPr lang="pt-PT" sz="2800" i="1" dirty="0" err="1"/>
              <a:t>shortest-widest</a:t>
            </a:r>
            <a:r>
              <a:rPr lang="pt-PT" sz="2800" i="1" dirty="0"/>
              <a:t> </a:t>
            </a:r>
            <a:r>
              <a:rPr lang="pt-PT" sz="2800" i="1" dirty="0" err="1"/>
              <a:t>paths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99DCAB2-D53A-CF4C-9533-E2773E31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17</a:t>
            </a:fld>
            <a:endParaRPr lang="pt-PT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6ECDA2E-9E53-F04C-B6AD-5CA7B067D5B0}"/>
              </a:ext>
            </a:extLst>
          </p:cNvPr>
          <p:cNvSpPr/>
          <p:nvPr/>
        </p:nvSpPr>
        <p:spPr>
          <a:xfrm>
            <a:off x="8237430" y="305693"/>
            <a:ext cx="3850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2. Analysis: from protocols to problems</a:t>
            </a:r>
          </a:p>
        </p:txBody>
      </p:sp>
    </p:spTree>
    <p:extLst>
      <p:ext uri="{BB962C8B-B14F-4D97-AF65-F5344CB8AC3E}">
        <p14:creationId xmlns:p14="http://schemas.microsoft.com/office/powerpoint/2010/main" val="122754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C0ADE-D408-9541-8E47-BBDBA146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Understanding</a:t>
            </a:r>
            <a:r>
              <a:rPr lang="pt-PT" dirty="0"/>
              <a:t> </a:t>
            </a:r>
            <a:r>
              <a:rPr lang="pt-PT" dirty="0" err="1"/>
              <a:t>sub-optimality</a:t>
            </a:r>
            <a:endParaRPr lang="pt-PT" dirty="0"/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DF8E3D86-0C7F-3C4C-96E8-E595AE487539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3697343" y="3344742"/>
            <a:ext cx="895597" cy="888422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424E49C-972B-5F48-B01E-859D76740D6C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3552277" y="2231832"/>
            <a:ext cx="7058" cy="1941245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70D57703-E1DA-D242-8196-EFF6C42A28DE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3704401" y="2171743"/>
            <a:ext cx="888539" cy="882868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7EFE78F6-FBE7-C04F-8343-260D2B9F248B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542412" y="3354548"/>
            <a:ext cx="875382" cy="878616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F56029C-A504-3642-9634-392207BC8013}"/>
              </a:ext>
            </a:extLst>
          </p:cNvPr>
          <p:cNvSpPr/>
          <p:nvPr/>
        </p:nvSpPr>
        <p:spPr>
          <a:xfrm>
            <a:off x="3347124" y="4173077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6F7B47-9546-FF41-B214-3A701D64DAB8}"/>
              </a:ext>
            </a:extLst>
          </p:cNvPr>
          <p:cNvSpPr/>
          <p:nvPr/>
        </p:nvSpPr>
        <p:spPr>
          <a:xfrm>
            <a:off x="3354182" y="1821525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26926D-85F7-D44D-9685-1A727329612F}"/>
              </a:ext>
            </a:extLst>
          </p:cNvPr>
          <p:cNvSpPr/>
          <p:nvPr/>
        </p:nvSpPr>
        <p:spPr>
          <a:xfrm>
            <a:off x="4532852" y="2994524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BF2688-A707-D34C-B427-0FCB4CB22E0E}"/>
              </a:ext>
            </a:extLst>
          </p:cNvPr>
          <p:cNvSpPr/>
          <p:nvPr/>
        </p:nvSpPr>
        <p:spPr>
          <a:xfrm>
            <a:off x="2192194" y="2992312"/>
            <a:ext cx="410307" cy="42438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DA984C51-E475-864A-A948-CC9BAB4A6226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2542413" y="2171744"/>
            <a:ext cx="871857" cy="882719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3679FD22-0860-2049-AC7E-8974D4AEF2FA}"/>
                  </a:ext>
                </a:extLst>
              </p:cNvPr>
              <p:cNvSpPr/>
              <p:nvPr/>
            </p:nvSpPr>
            <p:spPr>
              <a:xfrm>
                <a:off x="4000651" y="3743752"/>
                <a:ext cx="8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3679FD22-0860-2049-AC7E-8974D4AEF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51" y="3743752"/>
                <a:ext cx="8619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CD8DD68A-2338-944A-AD9C-2CC9126C572D}"/>
                  </a:ext>
                </a:extLst>
              </p:cNvPr>
              <p:cNvSpPr/>
              <p:nvPr/>
            </p:nvSpPr>
            <p:spPr>
              <a:xfrm>
                <a:off x="2250229" y="3743752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CD8DD68A-2338-944A-AD9C-2CC9126C5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229" y="3743752"/>
                <a:ext cx="861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DF6B15BB-A299-B041-ACED-6932D9F1F5E9}"/>
                  </a:ext>
                </a:extLst>
              </p:cNvPr>
              <p:cNvSpPr/>
              <p:nvPr/>
            </p:nvSpPr>
            <p:spPr>
              <a:xfrm>
                <a:off x="4000652" y="2280712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DF6B15BB-A299-B041-ACED-6932D9F1F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52" y="2280712"/>
                <a:ext cx="8619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9B244261-D211-B740-9799-BEC781DF1F75}"/>
                  </a:ext>
                </a:extLst>
              </p:cNvPr>
              <p:cNvSpPr/>
              <p:nvPr/>
            </p:nvSpPr>
            <p:spPr>
              <a:xfrm>
                <a:off x="2798869" y="302094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20,4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9B244261-D211-B740-9799-BEC781DF1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869" y="3020940"/>
                <a:ext cx="8619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BDDDE524-7C61-894D-B0CB-2D92B4DCB340}"/>
                  </a:ext>
                </a:extLst>
              </p:cNvPr>
              <p:cNvSpPr/>
              <p:nvPr/>
            </p:nvSpPr>
            <p:spPr>
              <a:xfrm>
                <a:off x="2358728" y="2280712"/>
                <a:ext cx="733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BDDDE524-7C61-894D-B0CB-2D92B4DCB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28" y="2280712"/>
                <a:ext cx="7337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DF6C01AE-D98A-AF43-A02C-120A11132C2B}"/>
                  </a:ext>
                </a:extLst>
              </p:cNvPr>
              <p:cNvSpPr/>
              <p:nvPr/>
            </p:nvSpPr>
            <p:spPr>
              <a:xfrm>
                <a:off x="2216179" y="3003524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DF6C01AE-D98A-AF43-A02C-120A11132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79" y="3003524"/>
                <a:ext cx="3764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2A89340-5B03-F641-934B-6A43801D9406}"/>
                  </a:ext>
                </a:extLst>
              </p:cNvPr>
              <p:cNvSpPr/>
              <p:nvPr/>
            </p:nvSpPr>
            <p:spPr>
              <a:xfrm>
                <a:off x="4554012" y="3005369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2A89340-5B03-F641-934B-6A43801D9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12" y="3005369"/>
                <a:ext cx="3679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7A9E7880-B7AA-1E41-853A-FE73B31B0071}"/>
                  </a:ext>
                </a:extLst>
              </p:cNvPr>
              <p:cNvSpPr/>
              <p:nvPr/>
            </p:nvSpPr>
            <p:spPr>
              <a:xfrm>
                <a:off x="3371690" y="1806804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7A9E7880-B7AA-1E41-853A-FE73B31B0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690" y="1806804"/>
                <a:ext cx="4142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4A47A1D0-644B-AB47-83E3-21A11475638C}"/>
                  </a:ext>
                </a:extLst>
              </p:cNvPr>
              <p:cNvSpPr/>
              <p:nvPr/>
            </p:nvSpPr>
            <p:spPr>
              <a:xfrm>
                <a:off x="3371879" y="4184624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4A47A1D0-644B-AB47-83E3-21A114756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879" y="4184624"/>
                <a:ext cx="36933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aixaDeTexto 48">
            <a:extLst>
              <a:ext uri="{FF2B5EF4-FFF2-40B4-BE49-F238E27FC236}">
                <a16:creationId xmlns:a16="http://schemas.microsoft.com/office/drawing/2014/main" id="{2344B586-B61B-8F4D-8452-5F03E6A509CB}"/>
              </a:ext>
            </a:extLst>
          </p:cNvPr>
          <p:cNvSpPr txBox="1"/>
          <p:nvPr/>
        </p:nvSpPr>
        <p:spPr>
          <a:xfrm>
            <a:off x="675861" y="5618573"/>
            <a:ext cx="1106556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/>
              <a:t>Extension inverts the relative preference between two pairs (width, length) 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313F047-9D04-3547-B3F8-6A88D710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18</a:t>
            </a:fld>
            <a:endParaRPr lang="pt-PT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0815DA04-B32F-6A48-AB72-95C244F6D6C2}"/>
              </a:ext>
            </a:extLst>
          </p:cNvPr>
          <p:cNvSpPr/>
          <p:nvPr/>
        </p:nvSpPr>
        <p:spPr>
          <a:xfrm>
            <a:off x="8237430" y="305693"/>
            <a:ext cx="3850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2. Analysis: from protocols to problems</a:t>
            </a:r>
          </a:p>
        </p:txBody>
      </p: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4E3564F2-165D-EE46-AFFA-DBCF77416094}"/>
              </a:ext>
            </a:extLst>
          </p:cNvPr>
          <p:cNvCxnSpPr>
            <a:cxnSpLocks/>
          </p:cNvCxnSpPr>
          <p:nvPr/>
        </p:nvCxnSpPr>
        <p:spPr>
          <a:xfrm>
            <a:off x="7429418" y="1939587"/>
            <a:ext cx="0" cy="31884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3F817B1E-B7AC-1C4F-9118-00E65973E6F7}"/>
              </a:ext>
            </a:extLst>
          </p:cNvPr>
          <p:cNvCxnSpPr>
            <a:cxnSpLocks/>
            <a:stCxn id="56" idx="7"/>
            <a:endCxn id="57" idx="3"/>
          </p:cNvCxnSpPr>
          <p:nvPr/>
        </p:nvCxnSpPr>
        <p:spPr>
          <a:xfrm flipV="1">
            <a:off x="7465587" y="2731613"/>
            <a:ext cx="1434389" cy="1808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3FE3F6F1-0D6A-3B4A-84BB-991FD5B2BC73}"/>
                  </a:ext>
                </a:extLst>
              </p:cNvPr>
              <p:cNvSpPr txBox="1"/>
              <p:nvPr/>
            </p:nvSpPr>
            <p:spPr>
              <a:xfrm>
                <a:off x="7400294" y="2119433"/>
                <a:ext cx="14322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 err="1"/>
                  <a:t>Extension</a:t>
                </a:r>
                <a:r>
                  <a:rPr lang="pt-PT" dirty="0"/>
                  <a:t> </a:t>
                </a:r>
              </a:p>
              <a:p>
                <a:pPr algn="ctr"/>
                <a:r>
                  <a:rPr lang="pt-PT" dirty="0" err="1"/>
                  <a:t>with</a:t>
                </a:r>
                <a:r>
                  <a:rPr lang="pt-PT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pt-PT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pt-PT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10,</m:t>
                        </m:r>
                        <m:r>
                          <a:rPr lang="pt-PT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e>
                    </m:d>
                  </m:oMath>
                </a14:m>
                <a:r>
                  <a:rPr lang="pt-PT" dirty="0"/>
                  <a:t>  </a:t>
                </a: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3FE3F6F1-0D6A-3B4A-84BB-991FD5B2B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294" y="2119433"/>
                <a:ext cx="1432251" cy="923330"/>
              </a:xfrm>
              <a:prstGeom prst="rect">
                <a:avLst/>
              </a:prstGeom>
              <a:blipFill>
                <a:blip r:embed="rId12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663BCCB6-6436-CE49-8DD2-C580B58A7024}"/>
              </a:ext>
            </a:extLst>
          </p:cNvPr>
          <p:cNvSpPr/>
          <p:nvPr/>
        </p:nvSpPr>
        <p:spPr>
          <a:xfrm>
            <a:off x="7371462" y="3729268"/>
            <a:ext cx="104572" cy="1045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93D33AF-F685-3349-BB7C-2F1356840079}"/>
              </a:ext>
            </a:extLst>
          </p:cNvPr>
          <p:cNvSpPr/>
          <p:nvPr/>
        </p:nvSpPr>
        <p:spPr>
          <a:xfrm>
            <a:off x="7376329" y="4524993"/>
            <a:ext cx="104572" cy="1045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18DD6D2-A8C5-8C4C-BEC2-06D1F05958F4}"/>
              </a:ext>
            </a:extLst>
          </p:cNvPr>
          <p:cNvSpPr/>
          <p:nvPr/>
        </p:nvSpPr>
        <p:spPr>
          <a:xfrm>
            <a:off x="8884662" y="2642355"/>
            <a:ext cx="104572" cy="1045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3F4EEAC1-893F-BF48-99D2-59E8118B3D18}"/>
              </a:ext>
            </a:extLst>
          </p:cNvPr>
          <p:cNvCxnSpPr>
            <a:cxnSpLocks/>
          </p:cNvCxnSpPr>
          <p:nvPr/>
        </p:nvCxnSpPr>
        <p:spPr>
          <a:xfrm>
            <a:off x="8928711" y="1939587"/>
            <a:ext cx="0" cy="31884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B956E8A-B7C3-7348-804F-1D05C9F69AE6}"/>
              </a:ext>
            </a:extLst>
          </p:cNvPr>
          <p:cNvSpPr txBox="1"/>
          <p:nvPr/>
        </p:nvSpPr>
        <p:spPr>
          <a:xfrm>
            <a:off x="5901904" y="4376365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Elected</a:t>
            </a:r>
            <a:endParaRPr lang="pt-PT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DEE2521-2926-2F41-B119-BA7B58043748}"/>
              </a:ext>
            </a:extLst>
          </p:cNvPr>
          <p:cNvSpPr txBox="1"/>
          <p:nvPr/>
        </p:nvSpPr>
        <p:spPr>
          <a:xfrm>
            <a:off x="6785211" y="5147960"/>
            <a:ext cx="12015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Preference</a:t>
            </a:r>
            <a:endParaRPr lang="pt-PT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058BFAF-6E31-094C-B833-7931EE1F6CAD}"/>
              </a:ext>
            </a:extLst>
          </p:cNvPr>
          <p:cNvSpPr txBox="1"/>
          <p:nvPr/>
        </p:nvSpPr>
        <p:spPr>
          <a:xfrm>
            <a:off x="9617754" y="2478246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Elected</a:t>
            </a:r>
            <a:endParaRPr lang="pt-PT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7345278C-5B63-8E4E-8FAB-E529E79D95F9}"/>
              </a:ext>
            </a:extLst>
          </p:cNvPr>
          <p:cNvSpPr txBox="1"/>
          <p:nvPr/>
        </p:nvSpPr>
        <p:spPr>
          <a:xfrm>
            <a:off x="9631004" y="3075469"/>
            <a:ext cx="11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visible</a:t>
            </a:r>
            <a:endParaRPr lang="pt-PT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2A82443-594E-7F4D-847F-176866399A37}"/>
              </a:ext>
            </a:extLst>
          </p:cNvPr>
          <p:cNvSpPr txBox="1"/>
          <p:nvPr/>
        </p:nvSpPr>
        <p:spPr>
          <a:xfrm>
            <a:off x="5891391" y="358754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Hidden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C810A6AB-09CF-644F-9343-A45021A36BE1}"/>
                  </a:ext>
                </a:extLst>
              </p:cNvPr>
              <p:cNvSpPr txBox="1"/>
              <p:nvPr/>
            </p:nvSpPr>
            <p:spPr>
              <a:xfrm>
                <a:off x="7276938" y="1535083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C810A6AB-09CF-644F-9343-A45021A36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38" y="1535083"/>
                <a:ext cx="36933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CCCDA516-30CC-5C44-BAB9-AA831DBB885E}"/>
                  </a:ext>
                </a:extLst>
              </p:cNvPr>
              <p:cNvSpPr txBox="1"/>
              <p:nvPr/>
            </p:nvSpPr>
            <p:spPr>
              <a:xfrm>
                <a:off x="8792772" y="1535083"/>
                <a:ext cx="376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CCCDA516-30CC-5C44-BAB9-AA831DBB8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772" y="1535083"/>
                <a:ext cx="37644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C198AFD1-8A3C-A240-AAC2-DFE8886C816F}"/>
              </a:ext>
            </a:extLst>
          </p:cNvPr>
          <p:cNvCxnSpPr>
            <a:cxnSpLocks/>
            <a:stCxn id="55" idx="6"/>
            <a:endCxn id="67" idx="2"/>
          </p:cNvCxnSpPr>
          <p:nvPr/>
        </p:nvCxnSpPr>
        <p:spPr>
          <a:xfrm flipV="1">
            <a:off x="7476034" y="3265875"/>
            <a:ext cx="1413399" cy="515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F3406C6-BA6D-C34D-BC47-7A171E6B2FBB}"/>
              </a:ext>
            </a:extLst>
          </p:cNvPr>
          <p:cNvSpPr/>
          <p:nvPr/>
        </p:nvSpPr>
        <p:spPr>
          <a:xfrm>
            <a:off x="8889433" y="3213589"/>
            <a:ext cx="104572" cy="1045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FD0E8BEB-AA25-9E44-B303-58689F3C2E4E}"/>
                  </a:ext>
                </a:extLst>
              </p:cNvPr>
              <p:cNvSpPr/>
              <p:nvPr/>
            </p:nvSpPr>
            <p:spPr>
              <a:xfrm>
                <a:off x="6597406" y="3582468"/>
                <a:ext cx="913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10,2</m:t>
                          </m:r>
                        </m:e>
                      </m:d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FD0E8BEB-AA25-9E44-B303-58689F3C2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406" y="3582468"/>
                <a:ext cx="913262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17E4A6DF-A1D0-BB4A-A778-52DDE7D4092E}"/>
                  </a:ext>
                </a:extLst>
              </p:cNvPr>
              <p:cNvSpPr/>
              <p:nvPr/>
            </p:nvSpPr>
            <p:spPr>
              <a:xfrm>
                <a:off x="8928711" y="2480292"/>
                <a:ext cx="9132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8</m:t>
                          </m:r>
                        </m:e>
                      </m:d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17E4A6DF-A1D0-BB4A-A778-52DDE7D40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711" y="2480292"/>
                <a:ext cx="913263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F7DD824A-5008-6F48-9C49-0FABE5C69C20}"/>
                  </a:ext>
                </a:extLst>
              </p:cNvPr>
              <p:cNvSpPr/>
              <p:nvPr/>
            </p:nvSpPr>
            <p:spPr>
              <a:xfrm>
                <a:off x="6599786" y="4383066"/>
                <a:ext cx="9132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</m:t>
                          </m:r>
                        </m:e>
                      </m:d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F7DD824A-5008-6F48-9C49-0FABE5C69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786" y="4383066"/>
                <a:ext cx="913263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D65B0A0F-0FE6-C544-9DE6-012FEAF5B755}"/>
                  </a:ext>
                </a:extLst>
              </p:cNvPr>
              <p:cNvSpPr/>
              <p:nvPr/>
            </p:nvSpPr>
            <p:spPr>
              <a:xfrm>
                <a:off x="8910424" y="3073423"/>
                <a:ext cx="9132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</m:t>
                          </m:r>
                        </m:e>
                      </m:d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D65B0A0F-0FE6-C544-9DE6-012FEAF5B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424" y="3073423"/>
                <a:ext cx="913263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>
            <a:extLst>
              <a:ext uri="{FF2B5EF4-FFF2-40B4-BE49-F238E27FC236}">
                <a16:creationId xmlns:a16="http://schemas.microsoft.com/office/drawing/2014/main" id="{A26B099F-A076-0642-AFA2-BEC6E8CE1405}"/>
              </a:ext>
            </a:extLst>
          </p:cNvPr>
          <p:cNvSpPr txBox="1"/>
          <p:nvPr/>
        </p:nvSpPr>
        <p:spPr>
          <a:xfrm>
            <a:off x="8379725" y="5147960"/>
            <a:ext cx="12015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Preference</a:t>
            </a:r>
            <a:endParaRPr lang="pt-P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292D9CE-F1CA-794C-8078-7E40CC22F986}"/>
              </a:ext>
            </a:extLst>
          </p:cNvPr>
          <p:cNvSpPr/>
          <p:nvPr/>
        </p:nvSpPr>
        <p:spPr>
          <a:xfrm>
            <a:off x="8877232" y="2088531"/>
            <a:ext cx="104572" cy="1045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706B8604-12A9-374D-874B-5C1F14511849}"/>
                  </a:ext>
                </a:extLst>
              </p:cNvPr>
              <p:cNvSpPr/>
              <p:nvPr/>
            </p:nvSpPr>
            <p:spPr>
              <a:xfrm>
                <a:off x="9009510" y="1933211"/>
                <a:ext cx="785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pt-PT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5,2)</m:t>
                      </m:r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706B8604-12A9-374D-874B-5C1F14511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510" y="1933211"/>
                <a:ext cx="785793" cy="369332"/>
              </a:xfrm>
              <a:prstGeom prst="rect">
                <a:avLst/>
              </a:prstGeom>
              <a:blipFill>
                <a:blip r:embed="rId1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195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8BB8D-3CA1-2246-BE8A-BA3EC437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Left-isotonicity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A41BCBD-00A2-744C-B1A3-529BC1B5159C}"/>
                  </a:ext>
                </a:extLst>
              </p:cNvPr>
              <p:cNvSpPr txBox="1"/>
              <p:nvPr/>
            </p:nvSpPr>
            <p:spPr>
              <a:xfrm>
                <a:off x="2525485" y="3140384"/>
                <a:ext cx="831668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 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PT" sz="2800" dirty="0"/>
                  <a:t>for </a:t>
                </a:r>
                <a:r>
                  <a:rPr lang="pt-PT" sz="2800" dirty="0" err="1"/>
                  <a:t>all</a:t>
                </a:r>
                <a:r>
                  <a:rPr lang="pt-PT" sz="2800" dirty="0"/>
                  <a:t> attributes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PT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A41BCBD-00A2-744C-B1A3-529BC1B51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85" y="3140384"/>
                <a:ext cx="8316686" cy="430887"/>
              </a:xfrm>
              <a:prstGeom prst="rect">
                <a:avLst/>
              </a:prstGeom>
              <a:blipFill>
                <a:blip r:embed="rId3"/>
                <a:stretch>
                  <a:fillRect l="-2134" t="-22857" b="-4571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53E7663B-07FE-CB4B-A16A-F589B4427994}"/>
              </a:ext>
            </a:extLst>
          </p:cNvPr>
          <p:cNvSpPr txBox="1"/>
          <p:nvPr/>
        </p:nvSpPr>
        <p:spPr>
          <a:xfrm>
            <a:off x="1068272" y="4759357"/>
            <a:ext cx="103612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/>
              <a:t>Extension preserves the relative preference between two attributes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A74A87-023C-C448-AB88-4B322C3C6480}"/>
              </a:ext>
            </a:extLst>
          </p:cNvPr>
          <p:cNvSpPr txBox="1"/>
          <p:nvPr/>
        </p:nvSpPr>
        <p:spPr>
          <a:xfrm>
            <a:off x="5045160" y="2245708"/>
            <a:ext cx="24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Left-isotonicity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0BCFE37-0BCD-4D43-9BAF-C58E0247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19</a:t>
            </a:fld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767A7C-8618-324E-8D5A-83D21E8B2CA2}"/>
              </a:ext>
            </a:extLst>
          </p:cNvPr>
          <p:cNvSpPr/>
          <p:nvPr/>
        </p:nvSpPr>
        <p:spPr>
          <a:xfrm>
            <a:off x="8237430" y="305693"/>
            <a:ext cx="3850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2. Analysis: from protocols to problems</a:t>
            </a:r>
          </a:p>
        </p:txBody>
      </p:sp>
    </p:spTree>
    <p:extLst>
      <p:ext uri="{BB962C8B-B14F-4D97-AF65-F5344CB8AC3E}">
        <p14:creationId xmlns:p14="http://schemas.microsoft.com/office/powerpoint/2010/main" val="169541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0FDED-0697-AA43-9A88-795381CF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Outline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7412F2-B1C3-174B-8D85-19195364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3600"/>
              </a:spcAft>
              <a:buFont typeface="+mj-lt"/>
              <a:buAutoNum type="arabicPeriod"/>
            </a:pPr>
            <a:r>
              <a:rPr lang="en-US" dirty="0"/>
              <a:t>Algebraic approach to routing</a:t>
            </a:r>
          </a:p>
          <a:p>
            <a:pPr marL="514350" indent="-514350">
              <a:spcAft>
                <a:spcPts val="3600"/>
              </a:spcAft>
              <a:buFont typeface="+mj-lt"/>
              <a:buAutoNum type="arabicPeriod"/>
            </a:pPr>
            <a:r>
              <a:rPr lang="en-US" dirty="0"/>
              <a:t>Analysis: from routing protocols to routing problems</a:t>
            </a:r>
          </a:p>
          <a:p>
            <a:pPr marL="514350" indent="-514350">
              <a:spcAft>
                <a:spcPts val="3600"/>
              </a:spcAft>
              <a:buFont typeface="+mj-lt"/>
              <a:buAutoNum type="arabicPeriod"/>
            </a:pPr>
            <a:r>
              <a:rPr lang="en-US" dirty="0"/>
              <a:t>Design: from routing problems to routing protocols</a:t>
            </a:r>
          </a:p>
          <a:p>
            <a:pPr marL="514350" indent="-514350">
              <a:spcAft>
                <a:spcPts val="3600"/>
              </a:spcAft>
              <a:buFont typeface="+mj-lt"/>
              <a:buAutoNum type="arabicPeriod"/>
            </a:pPr>
            <a:r>
              <a:rPr lang="en-US" dirty="0"/>
              <a:t>Final remarks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FD871AD-EB0C-AB4D-8FFA-48895C9B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1177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ta para Cima 15">
            <a:extLst>
              <a:ext uri="{FF2B5EF4-FFF2-40B4-BE49-F238E27FC236}">
                <a16:creationId xmlns:a16="http://schemas.microsoft.com/office/drawing/2014/main" id="{311CB60D-C23E-F540-99BF-C4316EB76116}"/>
              </a:ext>
            </a:extLst>
          </p:cNvPr>
          <p:cNvSpPr/>
          <p:nvPr/>
        </p:nvSpPr>
        <p:spPr>
          <a:xfrm rot="10800000" flipV="1">
            <a:off x="4817761" y="2162853"/>
            <a:ext cx="2106613" cy="2355984"/>
          </a:xfrm>
          <a:custGeom>
            <a:avLst/>
            <a:gdLst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590675 w 2120900"/>
              <a:gd name="connsiteY3" fmla="*/ 10255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530225 w 2120900"/>
              <a:gd name="connsiteY6" fmla="*/ 10255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00175 w 2120900"/>
              <a:gd name="connsiteY3" fmla="*/ 10001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530225 w 2120900"/>
              <a:gd name="connsiteY6" fmla="*/ 10255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00175 w 2120900"/>
              <a:gd name="connsiteY3" fmla="*/ 10001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10128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10128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873125 w 2120900"/>
              <a:gd name="connsiteY6" fmla="*/ 8350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7969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33425 w 2120900"/>
              <a:gd name="connsiteY6" fmla="*/ 8350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25575 w 2120900"/>
              <a:gd name="connsiteY3" fmla="*/ 8096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38275 w 2120900"/>
              <a:gd name="connsiteY3" fmla="*/ 8223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949162 h 2051064"/>
              <a:gd name="connsiteX3" fmla="*/ 1438275 w 2120900"/>
              <a:gd name="connsiteY3" fmla="*/ 8223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06613"/>
              <a:gd name="connsiteY0" fmla="*/ 949162 h 2051064"/>
              <a:gd name="connsiteX1" fmla="*/ 1046163 w 2106613"/>
              <a:gd name="connsiteY1" fmla="*/ 0 h 2051064"/>
              <a:gd name="connsiteX2" fmla="*/ 2106613 w 2106613"/>
              <a:gd name="connsiteY2" fmla="*/ 949162 h 2051064"/>
              <a:gd name="connsiteX3" fmla="*/ 1423988 w 2106613"/>
              <a:gd name="connsiteY3" fmla="*/ 822332 h 2051064"/>
              <a:gd name="connsiteX4" fmla="*/ 1576388 w 2106613"/>
              <a:gd name="connsiteY4" fmla="*/ 2051064 h 2051064"/>
              <a:gd name="connsiteX5" fmla="*/ 515938 w 2106613"/>
              <a:gd name="connsiteY5" fmla="*/ 2051064 h 2051064"/>
              <a:gd name="connsiteX6" fmla="*/ 681038 w 2106613"/>
              <a:gd name="connsiteY6" fmla="*/ 822332 h 2051064"/>
              <a:gd name="connsiteX7" fmla="*/ 0 w 2106613"/>
              <a:gd name="connsiteY7" fmla="*/ 949162 h 2051064"/>
              <a:gd name="connsiteX0" fmla="*/ 0 w 2106613"/>
              <a:gd name="connsiteY0" fmla="*/ 949162 h 2051064"/>
              <a:gd name="connsiteX1" fmla="*/ 1046163 w 2106613"/>
              <a:gd name="connsiteY1" fmla="*/ 0 h 2051064"/>
              <a:gd name="connsiteX2" fmla="*/ 2106613 w 2106613"/>
              <a:gd name="connsiteY2" fmla="*/ 949162 h 2051064"/>
              <a:gd name="connsiteX3" fmla="*/ 1423988 w 2106613"/>
              <a:gd name="connsiteY3" fmla="*/ 735053 h 2051064"/>
              <a:gd name="connsiteX4" fmla="*/ 1576388 w 2106613"/>
              <a:gd name="connsiteY4" fmla="*/ 2051064 h 2051064"/>
              <a:gd name="connsiteX5" fmla="*/ 515938 w 2106613"/>
              <a:gd name="connsiteY5" fmla="*/ 2051064 h 2051064"/>
              <a:gd name="connsiteX6" fmla="*/ 681038 w 2106613"/>
              <a:gd name="connsiteY6" fmla="*/ 822332 h 2051064"/>
              <a:gd name="connsiteX7" fmla="*/ 0 w 2106613"/>
              <a:gd name="connsiteY7" fmla="*/ 949162 h 2051064"/>
              <a:gd name="connsiteX0" fmla="*/ 0 w 2106613"/>
              <a:gd name="connsiteY0" fmla="*/ 949162 h 2051064"/>
              <a:gd name="connsiteX1" fmla="*/ 1046163 w 2106613"/>
              <a:gd name="connsiteY1" fmla="*/ 0 h 2051064"/>
              <a:gd name="connsiteX2" fmla="*/ 2106613 w 2106613"/>
              <a:gd name="connsiteY2" fmla="*/ 949162 h 2051064"/>
              <a:gd name="connsiteX3" fmla="*/ 1423988 w 2106613"/>
              <a:gd name="connsiteY3" fmla="*/ 735053 h 2051064"/>
              <a:gd name="connsiteX4" fmla="*/ 1576388 w 2106613"/>
              <a:gd name="connsiteY4" fmla="*/ 2051064 h 2051064"/>
              <a:gd name="connsiteX5" fmla="*/ 515938 w 2106613"/>
              <a:gd name="connsiteY5" fmla="*/ 2051064 h 2051064"/>
              <a:gd name="connsiteX6" fmla="*/ 681038 w 2106613"/>
              <a:gd name="connsiteY6" fmla="*/ 756873 h 2051064"/>
              <a:gd name="connsiteX7" fmla="*/ 0 w 2106613"/>
              <a:gd name="connsiteY7" fmla="*/ 949162 h 205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6613" h="2051064">
                <a:moveTo>
                  <a:pt x="0" y="949162"/>
                </a:moveTo>
                <a:lnTo>
                  <a:pt x="1046163" y="0"/>
                </a:lnTo>
                <a:lnTo>
                  <a:pt x="2106613" y="949162"/>
                </a:lnTo>
                <a:lnTo>
                  <a:pt x="1423988" y="735053"/>
                </a:lnTo>
                <a:lnTo>
                  <a:pt x="1576388" y="2051064"/>
                </a:lnTo>
                <a:lnTo>
                  <a:pt x="515938" y="2051064"/>
                </a:lnTo>
                <a:lnTo>
                  <a:pt x="681038" y="756873"/>
                </a:lnTo>
                <a:lnTo>
                  <a:pt x="0" y="94916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1DD4B-EF74-3744-A7BB-5F168CF7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Vectoring protocols under left-isotonicity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6D6BA1-4482-5F43-84DB-78016B2205D1}"/>
              </a:ext>
            </a:extLst>
          </p:cNvPr>
          <p:cNvSpPr txBox="1"/>
          <p:nvPr/>
        </p:nvSpPr>
        <p:spPr>
          <a:xfrm>
            <a:off x="1513816" y="1581490"/>
            <a:ext cx="871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Optimal path routing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747332-2966-C048-B22B-1F904D8AE641}"/>
              </a:ext>
            </a:extLst>
          </p:cNvPr>
          <p:cNvSpPr txBox="1"/>
          <p:nvPr/>
        </p:nvSpPr>
        <p:spPr>
          <a:xfrm>
            <a:off x="3653477" y="3279291"/>
            <a:ext cx="4435189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left-isotonicity, </a:t>
            </a:r>
          </a:p>
          <a:p>
            <a:pPr algn="ctr"/>
            <a:r>
              <a:rPr lang="en-US" sz="2800" i="1" dirty="0"/>
              <a:t>strictly left-inflationary cycles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45D209-39B5-EB45-B75F-41FBFE1344E2}"/>
              </a:ext>
            </a:extLst>
          </p:cNvPr>
          <p:cNvSpPr txBox="1"/>
          <p:nvPr/>
        </p:nvSpPr>
        <p:spPr>
          <a:xfrm>
            <a:off x="2332383" y="5567342"/>
            <a:ext cx="83465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/>
              <a:t>But: left-isotonicity does not hold in many practical cases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2D1AD8-DA29-A543-9544-3F1C5CCD5F71}"/>
              </a:ext>
            </a:extLst>
          </p:cNvPr>
          <p:cNvSpPr txBox="1"/>
          <p:nvPr/>
        </p:nvSpPr>
        <p:spPr>
          <a:xfrm>
            <a:off x="3781139" y="4615064"/>
            <a:ext cx="41798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Vectoring protocols</a:t>
            </a:r>
          </a:p>
          <a:p>
            <a:pPr algn="ctr"/>
            <a:r>
              <a:rPr lang="en-US" sz="2800" b="1" dirty="0"/>
              <a:t>(BGP, EIGRP, AD &amp; RR, etc.)</a:t>
            </a:r>
          </a:p>
          <a:p>
            <a:pPr algn="ctr"/>
            <a:endParaRPr lang="en-US" sz="2800" b="1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37D939C-B50E-0E48-A534-67120FCE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20</a:t>
            </a:fld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28A02AC-E779-8441-B6ED-18E06E45E6EC}"/>
              </a:ext>
            </a:extLst>
          </p:cNvPr>
          <p:cNvSpPr/>
          <p:nvPr/>
        </p:nvSpPr>
        <p:spPr>
          <a:xfrm>
            <a:off x="8237430" y="305693"/>
            <a:ext cx="3850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2. Analysis: from protocols to problems</a:t>
            </a:r>
          </a:p>
        </p:txBody>
      </p:sp>
    </p:spTree>
    <p:extLst>
      <p:ext uri="{BB962C8B-B14F-4D97-AF65-F5344CB8AC3E}">
        <p14:creationId xmlns:p14="http://schemas.microsoft.com/office/powerpoint/2010/main" val="105581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 para Cima 15">
            <a:extLst>
              <a:ext uri="{FF2B5EF4-FFF2-40B4-BE49-F238E27FC236}">
                <a16:creationId xmlns:a16="http://schemas.microsoft.com/office/drawing/2014/main" id="{712BC029-FE32-6048-9FC0-1F9FE87E0D93}"/>
              </a:ext>
            </a:extLst>
          </p:cNvPr>
          <p:cNvSpPr/>
          <p:nvPr/>
        </p:nvSpPr>
        <p:spPr>
          <a:xfrm rot="10800000" flipV="1">
            <a:off x="4817761" y="2162853"/>
            <a:ext cx="2106613" cy="2355984"/>
          </a:xfrm>
          <a:custGeom>
            <a:avLst/>
            <a:gdLst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590675 w 2120900"/>
              <a:gd name="connsiteY3" fmla="*/ 10255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530225 w 2120900"/>
              <a:gd name="connsiteY6" fmla="*/ 10255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00175 w 2120900"/>
              <a:gd name="connsiteY3" fmla="*/ 10001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530225 w 2120900"/>
              <a:gd name="connsiteY6" fmla="*/ 10255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00175 w 2120900"/>
              <a:gd name="connsiteY3" fmla="*/ 10001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10128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10128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873125 w 2120900"/>
              <a:gd name="connsiteY6" fmla="*/ 8350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7969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33425 w 2120900"/>
              <a:gd name="connsiteY6" fmla="*/ 8350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25575 w 2120900"/>
              <a:gd name="connsiteY3" fmla="*/ 8096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38275 w 2120900"/>
              <a:gd name="connsiteY3" fmla="*/ 8223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949162 h 2051064"/>
              <a:gd name="connsiteX3" fmla="*/ 1438275 w 2120900"/>
              <a:gd name="connsiteY3" fmla="*/ 8223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06613"/>
              <a:gd name="connsiteY0" fmla="*/ 949162 h 2051064"/>
              <a:gd name="connsiteX1" fmla="*/ 1046163 w 2106613"/>
              <a:gd name="connsiteY1" fmla="*/ 0 h 2051064"/>
              <a:gd name="connsiteX2" fmla="*/ 2106613 w 2106613"/>
              <a:gd name="connsiteY2" fmla="*/ 949162 h 2051064"/>
              <a:gd name="connsiteX3" fmla="*/ 1423988 w 2106613"/>
              <a:gd name="connsiteY3" fmla="*/ 822332 h 2051064"/>
              <a:gd name="connsiteX4" fmla="*/ 1576388 w 2106613"/>
              <a:gd name="connsiteY4" fmla="*/ 2051064 h 2051064"/>
              <a:gd name="connsiteX5" fmla="*/ 515938 w 2106613"/>
              <a:gd name="connsiteY5" fmla="*/ 2051064 h 2051064"/>
              <a:gd name="connsiteX6" fmla="*/ 681038 w 2106613"/>
              <a:gd name="connsiteY6" fmla="*/ 822332 h 2051064"/>
              <a:gd name="connsiteX7" fmla="*/ 0 w 2106613"/>
              <a:gd name="connsiteY7" fmla="*/ 949162 h 2051064"/>
              <a:gd name="connsiteX0" fmla="*/ 0 w 2106613"/>
              <a:gd name="connsiteY0" fmla="*/ 949162 h 2051064"/>
              <a:gd name="connsiteX1" fmla="*/ 1046163 w 2106613"/>
              <a:gd name="connsiteY1" fmla="*/ 0 h 2051064"/>
              <a:gd name="connsiteX2" fmla="*/ 2106613 w 2106613"/>
              <a:gd name="connsiteY2" fmla="*/ 949162 h 2051064"/>
              <a:gd name="connsiteX3" fmla="*/ 1423988 w 2106613"/>
              <a:gd name="connsiteY3" fmla="*/ 735053 h 2051064"/>
              <a:gd name="connsiteX4" fmla="*/ 1576388 w 2106613"/>
              <a:gd name="connsiteY4" fmla="*/ 2051064 h 2051064"/>
              <a:gd name="connsiteX5" fmla="*/ 515938 w 2106613"/>
              <a:gd name="connsiteY5" fmla="*/ 2051064 h 2051064"/>
              <a:gd name="connsiteX6" fmla="*/ 681038 w 2106613"/>
              <a:gd name="connsiteY6" fmla="*/ 822332 h 2051064"/>
              <a:gd name="connsiteX7" fmla="*/ 0 w 2106613"/>
              <a:gd name="connsiteY7" fmla="*/ 949162 h 2051064"/>
              <a:gd name="connsiteX0" fmla="*/ 0 w 2106613"/>
              <a:gd name="connsiteY0" fmla="*/ 949162 h 2051064"/>
              <a:gd name="connsiteX1" fmla="*/ 1046163 w 2106613"/>
              <a:gd name="connsiteY1" fmla="*/ 0 h 2051064"/>
              <a:gd name="connsiteX2" fmla="*/ 2106613 w 2106613"/>
              <a:gd name="connsiteY2" fmla="*/ 949162 h 2051064"/>
              <a:gd name="connsiteX3" fmla="*/ 1423988 w 2106613"/>
              <a:gd name="connsiteY3" fmla="*/ 735053 h 2051064"/>
              <a:gd name="connsiteX4" fmla="*/ 1576388 w 2106613"/>
              <a:gd name="connsiteY4" fmla="*/ 2051064 h 2051064"/>
              <a:gd name="connsiteX5" fmla="*/ 515938 w 2106613"/>
              <a:gd name="connsiteY5" fmla="*/ 2051064 h 2051064"/>
              <a:gd name="connsiteX6" fmla="*/ 681038 w 2106613"/>
              <a:gd name="connsiteY6" fmla="*/ 756873 h 2051064"/>
              <a:gd name="connsiteX7" fmla="*/ 0 w 2106613"/>
              <a:gd name="connsiteY7" fmla="*/ 949162 h 205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6613" h="2051064">
                <a:moveTo>
                  <a:pt x="0" y="949162"/>
                </a:moveTo>
                <a:lnTo>
                  <a:pt x="1046163" y="0"/>
                </a:lnTo>
                <a:lnTo>
                  <a:pt x="2106613" y="949162"/>
                </a:lnTo>
                <a:lnTo>
                  <a:pt x="1423988" y="735053"/>
                </a:lnTo>
                <a:lnTo>
                  <a:pt x="1576388" y="2051064"/>
                </a:lnTo>
                <a:lnTo>
                  <a:pt x="515938" y="2051064"/>
                </a:lnTo>
                <a:lnTo>
                  <a:pt x="681038" y="756873"/>
                </a:lnTo>
                <a:lnTo>
                  <a:pt x="0" y="94916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1DD4B-EF74-3744-A7BB-5F168CF7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solved by vectoring protocols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0880F40-3A45-A640-AC2D-3A08750982D8}"/>
              </a:ext>
            </a:extLst>
          </p:cNvPr>
          <p:cNvSpPr txBox="1"/>
          <p:nvPr/>
        </p:nvSpPr>
        <p:spPr>
          <a:xfrm>
            <a:off x="1513816" y="1581490"/>
            <a:ext cx="871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Optimal destination-based routing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3DC614-9931-6D46-B9D3-840EE7E62C26}"/>
              </a:ext>
            </a:extLst>
          </p:cNvPr>
          <p:cNvSpPr txBox="1"/>
          <p:nvPr/>
        </p:nvSpPr>
        <p:spPr>
          <a:xfrm>
            <a:off x="3758859" y="3481312"/>
            <a:ext cx="422442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strictly left-absorbent cycles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AE7288-817F-E644-B13D-8D94A3881888}"/>
              </a:ext>
            </a:extLst>
          </p:cNvPr>
          <p:cNvSpPr txBox="1"/>
          <p:nvPr/>
        </p:nvSpPr>
        <p:spPr>
          <a:xfrm>
            <a:off x="633737" y="5546201"/>
            <a:ext cx="1112519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/>
              <a:t>Strict left-absorbency is stronger than strict left-inflation but weaker than the combination of strict left-inflation and left-isotonicity [</a:t>
            </a:r>
            <a:r>
              <a:rPr lang="en-US" sz="2800" i="1" dirty="0" err="1"/>
              <a:t>Sobrinho</a:t>
            </a:r>
            <a:r>
              <a:rPr lang="en-US" sz="2800" i="1" dirty="0"/>
              <a:t> 2016]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AA385B6-EB5A-DD45-99A0-AF702859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21</a:t>
            </a:fld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096574-7A0B-5442-ADFD-F15BE83A1FD5}"/>
              </a:ext>
            </a:extLst>
          </p:cNvPr>
          <p:cNvSpPr/>
          <p:nvPr/>
        </p:nvSpPr>
        <p:spPr>
          <a:xfrm>
            <a:off x="8237430" y="305693"/>
            <a:ext cx="3850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2. Analysis: from protocols to problems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13B9678-B66C-2446-8135-29EE16B15AD5}"/>
              </a:ext>
            </a:extLst>
          </p:cNvPr>
          <p:cNvSpPr txBox="1"/>
          <p:nvPr/>
        </p:nvSpPr>
        <p:spPr>
          <a:xfrm>
            <a:off x="3781139" y="4615064"/>
            <a:ext cx="41798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Vectoring protocols</a:t>
            </a:r>
          </a:p>
          <a:p>
            <a:pPr algn="ctr"/>
            <a:r>
              <a:rPr lang="en-US" sz="2800" b="1" dirty="0"/>
              <a:t>(BGP, EIGRP, AD &amp; RR, etc.)</a:t>
            </a:r>
          </a:p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93383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0FDED-0697-AA43-9A88-795381CF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Outline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7412F2-B1C3-174B-8D85-19195364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3600"/>
              </a:spcAft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Algebraic approach to routing</a:t>
            </a:r>
          </a:p>
          <a:p>
            <a:pPr marL="514350" indent="-514350">
              <a:spcAft>
                <a:spcPts val="3600"/>
              </a:spcAft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Analysis: from routing protocols to routing problems</a:t>
            </a:r>
          </a:p>
          <a:p>
            <a:pPr marL="514350" indent="-514350">
              <a:spcAft>
                <a:spcPts val="3600"/>
              </a:spcAft>
              <a:buFont typeface="+mj-lt"/>
              <a:buAutoNum type="arabicPeriod"/>
            </a:pPr>
            <a:r>
              <a:rPr lang="en-US" dirty="0"/>
              <a:t>Design: from routing problems to routing protocols</a:t>
            </a:r>
          </a:p>
          <a:p>
            <a:pPr marL="514350" indent="-514350">
              <a:spcAft>
                <a:spcPts val="3600"/>
              </a:spcAft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Final remarks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40C30F1-16BC-704F-8FD0-4E09C5A5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22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8871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65D0F94-BCC7-BF4E-B899-D1DD16F8AEBD}"/>
                  </a:ext>
                </a:extLst>
              </p:cNvPr>
              <p:cNvSpPr txBox="1"/>
              <p:nvPr/>
            </p:nvSpPr>
            <p:spPr>
              <a:xfrm>
                <a:off x="3603268" y="4737394"/>
                <a:ext cx="1323054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𝒙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𝟓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𝒘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65D0F94-BCC7-BF4E-B899-D1DD16F8A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268" y="4737394"/>
                <a:ext cx="13230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BA59AA1A-4FAD-1643-8291-50CB1926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65125"/>
            <a:ext cx="11467272" cy="1325563"/>
          </a:xfrm>
        </p:spPr>
        <p:txBody>
          <a:bodyPr/>
          <a:lstStyle/>
          <a:p>
            <a:r>
              <a:rPr lang="pt-PT" dirty="0" err="1"/>
              <a:t>Overcoming</a:t>
            </a:r>
            <a:r>
              <a:rPr lang="pt-PT" dirty="0"/>
              <a:t> </a:t>
            </a:r>
            <a:r>
              <a:rPr lang="pt-PT" dirty="0" err="1"/>
              <a:t>sub-optimality</a:t>
            </a:r>
            <a:endParaRPr lang="pt-PT" dirty="0"/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D236B8B4-25CB-4F4D-9D99-3AB6C678464A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3424211" y="3796000"/>
            <a:ext cx="895597" cy="888422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B8EC816B-F53D-FA4A-823B-A336E5754FB5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3279145" y="2683090"/>
            <a:ext cx="7058" cy="1941245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4699E047-B96E-D546-863C-11128C0E0607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3431269" y="2623001"/>
            <a:ext cx="888539" cy="882868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3C4CB0E5-D0A7-9B4A-A247-DAD99D8D5D03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269280" y="3805806"/>
            <a:ext cx="875382" cy="878616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C840A30-3F93-0743-BDCC-978C2DEB70CF}"/>
              </a:ext>
            </a:extLst>
          </p:cNvPr>
          <p:cNvSpPr/>
          <p:nvPr/>
        </p:nvSpPr>
        <p:spPr>
          <a:xfrm>
            <a:off x="3073992" y="4624335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7B1D3-F481-AA4A-A67A-55CFE2B74733}"/>
              </a:ext>
            </a:extLst>
          </p:cNvPr>
          <p:cNvSpPr/>
          <p:nvPr/>
        </p:nvSpPr>
        <p:spPr>
          <a:xfrm>
            <a:off x="3081050" y="2272783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C805F8-6E56-1B40-8E32-DAF0AB7742A1}"/>
              </a:ext>
            </a:extLst>
          </p:cNvPr>
          <p:cNvSpPr/>
          <p:nvPr/>
        </p:nvSpPr>
        <p:spPr>
          <a:xfrm>
            <a:off x="4259720" y="3445782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4F6B1E-C1F5-8240-8AAB-F3204A48DE89}"/>
              </a:ext>
            </a:extLst>
          </p:cNvPr>
          <p:cNvSpPr/>
          <p:nvPr/>
        </p:nvSpPr>
        <p:spPr>
          <a:xfrm>
            <a:off x="1919062" y="3443570"/>
            <a:ext cx="410307" cy="42438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630AC945-6ADC-2E48-9A50-4544DE31AF90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2269281" y="2623002"/>
            <a:ext cx="871857" cy="882719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A20CD5A-77CE-F14F-B401-1C68B344D32C}"/>
                  </a:ext>
                </a:extLst>
              </p:cNvPr>
              <p:cNvSpPr txBox="1"/>
              <p:nvPr/>
            </p:nvSpPr>
            <p:spPr>
              <a:xfrm>
                <a:off x="4609939" y="2959145"/>
                <a:ext cx="1307893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+∞,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𝟎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:−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A20CD5A-77CE-F14F-B401-1C68B344D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39" y="2959145"/>
                <a:ext cx="130789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96C09B6-1B14-074E-B35B-2158D19A8896}"/>
                  </a:ext>
                </a:extLst>
              </p:cNvPr>
              <p:cNvSpPr txBox="1"/>
              <p:nvPr/>
            </p:nvSpPr>
            <p:spPr>
              <a:xfrm>
                <a:off x="3600043" y="2182404"/>
                <a:ext cx="1268552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𝒙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96C09B6-1B14-074E-B35B-2158D19A8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43" y="2182404"/>
                <a:ext cx="126855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B5561EF-CC12-874B-8816-37F48B90C292}"/>
                  </a:ext>
                </a:extLst>
              </p:cNvPr>
              <p:cNvSpPr txBox="1"/>
              <p:nvPr/>
            </p:nvSpPr>
            <p:spPr>
              <a:xfrm>
                <a:off x="767260" y="2367404"/>
                <a:ext cx="1274964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5,2</m:t>
                          </m:r>
                        </m:e>
                      </m:d>
                      <m:r>
                        <a:rPr lang="pt-PT" sz="200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𝑤</m:t>
                      </m:r>
                    </m:oMath>
                  </m:oMathPara>
                </a14:m>
                <a:endParaRPr lang="pt-PT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10,8</m:t>
                          </m:r>
                        </m:e>
                      </m:d>
                      <m:r>
                        <a:rPr lang="pt-PT" sz="200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𝑣</m:t>
                      </m:r>
                    </m:oMath>
                  </m:oMathPara>
                </a14:m>
                <a:endParaRPr lang="pt-PT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𝟓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𝒗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B5561EF-CC12-874B-8816-37F48B90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60" y="2367404"/>
                <a:ext cx="1274964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A3583B8D-532C-E94F-9A1C-84CD6A3B3FBE}"/>
                  </a:ext>
                </a:extLst>
              </p:cNvPr>
              <p:cNvSpPr/>
              <p:nvPr/>
            </p:nvSpPr>
            <p:spPr>
              <a:xfrm>
                <a:off x="3727519" y="4195010"/>
                <a:ext cx="8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A3583B8D-532C-E94F-9A1C-84CD6A3B3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519" y="4195010"/>
                <a:ext cx="8619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4B26E453-02BE-A44E-8DE6-B1C1809091D4}"/>
                  </a:ext>
                </a:extLst>
              </p:cNvPr>
              <p:cNvSpPr/>
              <p:nvPr/>
            </p:nvSpPr>
            <p:spPr>
              <a:xfrm>
                <a:off x="1977097" y="419501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4B26E453-02BE-A44E-8DE6-B1C180909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7" y="4195010"/>
                <a:ext cx="8619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958D73CA-4D30-8B41-BAB2-1DAA3B56A422}"/>
                  </a:ext>
                </a:extLst>
              </p:cNvPr>
              <p:cNvSpPr/>
              <p:nvPr/>
            </p:nvSpPr>
            <p:spPr>
              <a:xfrm>
                <a:off x="3727520" y="273197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958D73CA-4D30-8B41-BAB2-1DAA3B56A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520" y="2731970"/>
                <a:ext cx="8619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37136A1E-9627-8C48-90DC-E4E0F99EBAD5}"/>
                  </a:ext>
                </a:extLst>
              </p:cNvPr>
              <p:cNvSpPr/>
              <p:nvPr/>
            </p:nvSpPr>
            <p:spPr>
              <a:xfrm>
                <a:off x="2085596" y="2731970"/>
                <a:ext cx="733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37136A1E-9627-8C48-90DC-E4E0F99EB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96" y="2731970"/>
                <a:ext cx="7337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98281859-FCEB-444B-B60C-3E5A3CA2216B}"/>
                  </a:ext>
                </a:extLst>
              </p:cNvPr>
              <p:cNvSpPr/>
              <p:nvPr/>
            </p:nvSpPr>
            <p:spPr>
              <a:xfrm>
                <a:off x="1943047" y="3454782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98281859-FCEB-444B-B60C-3E5A3CA22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47" y="3454782"/>
                <a:ext cx="3764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9B23D411-78A3-B140-B3DE-67C9E24CBF63}"/>
                  </a:ext>
                </a:extLst>
              </p:cNvPr>
              <p:cNvSpPr/>
              <p:nvPr/>
            </p:nvSpPr>
            <p:spPr>
              <a:xfrm>
                <a:off x="4280880" y="345662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9B23D411-78A3-B140-B3DE-67C9E24CB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880" y="3456627"/>
                <a:ext cx="3679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325FEAF7-7B2E-DC45-A74A-4EF5BB03B495}"/>
                  </a:ext>
                </a:extLst>
              </p:cNvPr>
              <p:cNvSpPr/>
              <p:nvPr/>
            </p:nvSpPr>
            <p:spPr>
              <a:xfrm>
                <a:off x="3098558" y="2258062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325FEAF7-7B2E-DC45-A74A-4EF5BB03B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58" y="2258062"/>
                <a:ext cx="41421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3BCBFDAA-7BDF-2943-A2AB-B41648E6FE55}"/>
                  </a:ext>
                </a:extLst>
              </p:cNvPr>
              <p:cNvSpPr/>
              <p:nvPr/>
            </p:nvSpPr>
            <p:spPr>
              <a:xfrm>
                <a:off x="3098747" y="4635882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3BCBFDAA-7BDF-2943-A2AB-B41648E6F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47" y="4635882"/>
                <a:ext cx="36933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9BC43F69-4B97-804E-9F1D-4917E5099C92}"/>
              </a:ext>
            </a:extLst>
          </p:cNvPr>
          <p:cNvSpPr txBox="1"/>
          <p:nvPr/>
        </p:nvSpPr>
        <p:spPr>
          <a:xfrm>
            <a:off x="6511077" y="2004768"/>
            <a:ext cx="51935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PT" sz="2800" dirty="0"/>
          </a:p>
          <a:p>
            <a:pPr algn="l"/>
            <a:r>
              <a:rPr lang="en-US" sz="2800" dirty="0"/>
              <a:t>What is the smallest set of attributes that must be elected to contain the optimal attributes?</a:t>
            </a:r>
          </a:p>
          <a:p>
            <a:pPr algn="l"/>
            <a:endParaRPr lang="pt-PT" sz="2800" dirty="0"/>
          </a:p>
          <a:p>
            <a:pPr algn="l"/>
            <a:endParaRPr lang="pt-P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B783C1B-9BE8-294C-B8BB-AEB2C35D6E60}"/>
                  </a:ext>
                </a:extLst>
              </p:cNvPr>
              <p:cNvSpPr txBox="1"/>
              <p:nvPr/>
            </p:nvSpPr>
            <p:spPr>
              <a:xfrm>
                <a:off x="1404742" y="5749793"/>
                <a:ext cx="95109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800" i="1" dirty="0" err="1"/>
                  <a:t>If</a:t>
                </a:r>
                <a:r>
                  <a:rPr lang="pt-PT" sz="2800" i="1" dirty="0"/>
                  <a:t> </a:t>
                </a:r>
                <a14:m>
                  <m:oMath xmlns:m="http://schemas.openxmlformats.org/officeDocument/2006/math">
                    <m:r>
                      <a:rPr lang="pt-PT" sz="28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PT" sz="2800" i="1" dirty="0"/>
                  <a:t> </a:t>
                </a:r>
                <a:r>
                  <a:rPr lang="pt-PT" sz="2800" i="1" dirty="0" err="1"/>
                  <a:t>elects</a:t>
                </a:r>
                <a:r>
                  <a:rPr lang="pt-PT" sz="2800" i="1" dirty="0"/>
                  <a:t> </a:t>
                </a:r>
                <a:r>
                  <a:rPr lang="pt-PT" sz="2800" i="1" dirty="0" err="1"/>
                  <a:t>both</a:t>
                </a:r>
                <a:r>
                  <a:rPr lang="pt-PT" sz="2800" i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pt-PT" sz="2800" i="1" dirty="0" smtClean="0">
                            <a:latin typeface="Cambria Math" panose="02040503050406030204" pitchFamily="18" charset="0"/>
                          </a:rPr>
                          <m:t>,5</m:t>
                        </m:r>
                      </m:e>
                    </m:d>
                  </m:oMath>
                </a14:m>
                <a:r>
                  <a:rPr lang="pt-PT" sz="2800" dirty="0"/>
                  <a:t> </a:t>
                </a:r>
                <a:r>
                  <a:rPr lang="pt-PT" sz="2800" i="1" dirty="0" err="1"/>
                  <a:t>and</a:t>
                </a:r>
                <a:r>
                  <a:rPr lang="pt-PT" sz="2800" i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pt-PT" sz="2800" dirty="0"/>
                  <a:t>, </a:t>
                </a:r>
                <a:r>
                  <a:rPr lang="pt-PT" sz="2800" i="1" dirty="0" err="1"/>
                  <a:t>then</a:t>
                </a:r>
                <a:r>
                  <a:rPr lang="pt-PT" sz="2800" i="1" dirty="0"/>
                  <a:t> </a:t>
                </a:r>
                <a14:m>
                  <m:oMath xmlns:m="http://schemas.openxmlformats.org/officeDocument/2006/math">
                    <m:r>
                      <a:rPr lang="pt-PT" sz="28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PT" sz="2800" i="1" dirty="0"/>
                  <a:t> does </a:t>
                </a:r>
                <a:r>
                  <a:rPr lang="pt-PT" sz="2800" i="1" dirty="0" err="1"/>
                  <a:t>learn</a:t>
                </a:r>
                <a:r>
                  <a:rPr lang="pt-PT" sz="2800" i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,5</m:t>
                        </m:r>
                      </m:e>
                    </m:d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B783C1B-9BE8-294C-B8BB-AEB2C35D6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42" y="5749793"/>
                <a:ext cx="9510920" cy="523220"/>
              </a:xfrm>
              <a:prstGeom prst="rect">
                <a:avLst/>
              </a:prstGeom>
              <a:blipFill>
                <a:blip r:embed="rId15"/>
                <a:stretch>
                  <a:fillRect l="-1333" t="-11905" b="-285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FCD168A0-61F2-9B45-BD05-31018BDE4BA1}"/>
              </a:ext>
            </a:extLst>
          </p:cNvPr>
          <p:cNvCxnSpPr>
            <a:cxnSpLocks/>
          </p:cNvCxnSpPr>
          <p:nvPr/>
        </p:nvCxnSpPr>
        <p:spPr>
          <a:xfrm flipH="1" flipV="1">
            <a:off x="1940286" y="3244567"/>
            <a:ext cx="1740572" cy="16595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E514BE-991F-C74B-8B36-785D2028B661}"/>
                  </a:ext>
                </a:extLst>
              </p:cNvPr>
              <p:cNvSpPr/>
              <p:nvPr/>
            </p:nvSpPr>
            <p:spPr>
              <a:xfrm>
                <a:off x="2525737" y="3472198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20,4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E514BE-991F-C74B-8B36-785D2028B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37" y="3472198"/>
                <a:ext cx="86196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Marcador de Posição do Número do Diapositivo 25">
            <a:extLst>
              <a:ext uri="{FF2B5EF4-FFF2-40B4-BE49-F238E27FC236}">
                <a16:creationId xmlns:a16="http://schemas.microsoft.com/office/drawing/2014/main" id="{5F44A479-3072-514D-B9B8-D891881B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23</a:t>
            </a:fld>
            <a:endParaRPr lang="pt-PT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4E57EEA-619C-1442-BF91-3C2975DD0ED8}"/>
              </a:ext>
            </a:extLst>
          </p:cNvPr>
          <p:cNvSpPr/>
          <p:nvPr/>
        </p:nvSpPr>
        <p:spPr>
          <a:xfrm>
            <a:off x="8237430" y="305693"/>
            <a:ext cx="372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3. Design: from problems to protocols</a:t>
            </a:r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71707DFA-F5F5-1A45-B709-F9108453DD7C}"/>
              </a:ext>
            </a:extLst>
          </p:cNvPr>
          <p:cNvCxnSpPr>
            <a:cxnSpLocks/>
          </p:cNvCxnSpPr>
          <p:nvPr/>
        </p:nvCxnSpPr>
        <p:spPr>
          <a:xfrm flipH="1" flipV="1">
            <a:off x="1915937" y="2875235"/>
            <a:ext cx="1767379" cy="23995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F453FB5-3286-644D-95E5-8C85544E4F49}"/>
              </a:ext>
            </a:extLst>
          </p:cNvPr>
          <p:cNvSpPr txBox="1"/>
          <p:nvPr/>
        </p:nvSpPr>
        <p:spPr>
          <a:xfrm>
            <a:off x="6662317" y="4912136"/>
            <a:ext cx="3319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Elected (width, length) in bold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ABD6E11-A0E5-314A-9D72-CA3857A404FB}"/>
              </a:ext>
            </a:extLst>
          </p:cNvPr>
          <p:cNvSpPr txBox="1"/>
          <p:nvPr/>
        </p:nvSpPr>
        <p:spPr>
          <a:xfrm>
            <a:off x="6715187" y="4512026"/>
            <a:ext cx="310903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i="1">
                <a:latin typeface="Cambria Math" panose="02040503050406030204" pitchFamily="18" charset="0"/>
              </a:defRPr>
            </a:lvl1pPr>
          </a:lstStyle>
          <a:p>
            <a:r>
              <a:rPr lang="en-US" i="0" dirty="0"/>
              <a:t>(width, length): </a:t>
            </a:r>
            <a:r>
              <a:rPr lang="en-US" i="0" dirty="0" err="1"/>
              <a:t>next.hop</a:t>
            </a:r>
            <a:endParaRPr lang="en-US" i="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42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24CEF-4070-B749-9324-9BD52C5B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Left-isotonic</a:t>
            </a:r>
            <a:r>
              <a:rPr lang="pt-PT" dirty="0"/>
              <a:t> </a:t>
            </a:r>
            <a:r>
              <a:rPr lang="pt-PT" dirty="0" err="1"/>
              <a:t>reduction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Posição de Conteúdo 6">
                <a:extLst>
                  <a:ext uri="{FF2B5EF4-FFF2-40B4-BE49-F238E27FC236}">
                    <a16:creationId xmlns:a16="http://schemas.microsoft.com/office/drawing/2014/main" id="{9EE0327A-2A46-6A4E-B0FA-0019622E4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6505" y="2432063"/>
                <a:ext cx="6624920" cy="129618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Reduction: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p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is contained in 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endParaRPr lang="pt-PT" sz="2800" i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Left-isotonicity: 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/>
                  <a:t> is left-isotone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p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4" name="Marcador de Posição de Conteúdo 6">
                <a:extLst>
                  <a:ext uri="{FF2B5EF4-FFF2-40B4-BE49-F238E27FC236}">
                    <a16:creationId xmlns:a16="http://schemas.microsoft.com/office/drawing/2014/main" id="{9EE0327A-2A46-6A4E-B0FA-0019622E4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6505" y="2432063"/>
                <a:ext cx="6624920" cy="1296180"/>
              </a:xfrm>
              <a:blipFill>
                <a:blip r:embed="rId2"/>
                <a:stretch>
                  <a:fillRect l="-1721" t="-980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B6C0731-BE95-A545-A9BE-08C3912A8D05}"/>
                  </a:ext>
                </a:extLst>
              </p:cNvPr>
              <p:cNvSpPr txBox="1"/>
              <p:nvPr/>
            </p:nvSpPr>
            <p:spPr>
              <a:xfrm>
                <a:off x="2486164" y="1751962"/>
                <a:ext cx="7275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2800" b="1" dirty="0"/>
                  <a:t>Partial </a:t>
                </a:r>
                <a:r>
                  <a:rPr lang="pt-PT" sz="2800" b="1" dirty="0" err="1"/>
                  <a:t>order</a:t>
                </a:r>
                <a:r>
                  <a:rPr lang="pt-PT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p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800" b="1" dirty="0"/>
                  <a:t> is a </a:t>
                </a:r>
                <a:r>
                  <a:rPr lang="pt-PT" sz="2800" b="1" dirty="0" err="1"/>
                  <a:t>left-isotonic</a:t>
                </a:r>
                <a:r>
                  <a:rPr lang="pt-PT" sz="2800" b="1" dirty="0"/>
                  <a:t> </a:t>
                </a:r>
                <a:r>
                  <a:rPr lang="pt-PT" sz="2800" b="1" dirty="0" err="1"/>
                  <a:t>reduction</a:t>
                </a:r>
                <a:r>
                  <a:rPr lang="pt-PT" sz="2800" b="1" dirty="0"/>
                  <a:t> </a:t>
                </a:r>
                <a:r>
                  <a:rPr lang="en-US" sz="2800" b="1" dirty="0"/>
                  <a:t>of 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B6C0731-BE95-A545-A9BE-08C3912A8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164" y="1751962"/>
                <a:ext cx="7275261" cy="523220"/>
              </a:xfrm>
              <a:prstGeom prst="rect">
                <a:avLst/>
              </a:prstGeom>
              <a:blipFill>
                <a:blip r:embed="rId3"/>
                <a:stretch>
                  <a:fillRect l="-1742" t="-11905" b="-3095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043A4033-1F96-CA49-8D86-8AACFD227F2A}"/>
              </a:ext>
            </a:extLst>
          </p:cNvPr>
          <p:cNvSpPr/>
          <p:nvPr/>
        </p:nvSpPr>
        <p:spPr>
          <a:xfrm>
            <a:off x="3829879" y="5839705"/>
            <a:ext cx="77492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sz="2400" dirty="0"/>
              <a:t>[</a:t>
            </a:r>
            <a:r>
              <a:rPr lang="en-US" sz="2400" dirty="0" err="1"/>
              <a:t>Lengauer</a:t>
            </a:r>
            <a:r>
              <a:rPr lang="en-US" sz="2400" dirty="0"/>
              <a:t> &amp; </a:t>
            </a:r>
            <a:r>
              <a:rPr lang="en-US" sz="2400" dirty="0" err="1"/>
              <a:t>Theune</a:t>
            </a:r>
            <a:r>
              <a:rPr lang="en-US" sz="2400" dirty="0"/>
              <a:t> 1991, </a:t>
            </a:r>
            <a:r>
              <a:rPr lang="en-US" sz="2400" dirty="0" err="1"/>
              <a:t>Sobrinho</a:t>
            </a:r>
            <a:r>
              <a:rPr lang="en-US" sz="2400" dirty="0"/>
              <a:t> &amp; Ferreira 2020]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3D23D8-5199-3D4B-91B8-ABDF2D8AD127}"/>
              </a:ext>
            </a:extLst>
          </p:cNvPr>
          <p:cNvSpPr txBox="1"/>
          <p:nvPr/>
        </p:nvSpPr>
        <p:spPr>
          <a:xfrm>
            <a:off x="2381590" y="5080087"/>
            <a:ext cx="78157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/>
              <a:t>Every order has a largest left-isotonic reduction 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3B4FD5C-3B72-1B40-82A7-B5069679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24</a:t>
            </a:fld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2AE06D1-176F-1E42-9CA8-13AA44EA9D05}"/>
              </a:ext>
            </a:extLst>
          </p:cNvPr>
          <p:cNvSpPr/>
          <p:nvPr/>
        </p:nvSpPr>
        <p:spPr>
          <a:xfrm>
            <a:off x="8237430" y="305693"/>
            <a:ext cx="372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3. Design: from problems to 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95AC308-0A29-9446-BE96-1A8DF398B1B0}"/>
                  </a:ext>
                </a:extLst>
              </p:cNvPr>
              <p:cNvSpPr txBox="1"/>
              <p:nvPr/>
            </p:nvSpPr>
            <p:spPr>
              <a:xfrm>
                <a:off x="2886005" y="3703031"/>
                <a:ext cx="6605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2800" b="1" dirty="0"/>
                  <a:t>Attributes </a:t>
                </a:r>
                <a14:m>
                  <m:oMath xmlns:m="http://schemas.openxmlformats.org/officeDocument/2006/math">
                    <m:r>
                      <a:rPr lang="pt-PT" sz="28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PT" sz="2800" b="1" dirty="0"/>
                  <a:t> </a:t>
                </a:r>
                <a:r>
                  <a:rPr lang="pt-PT" sz="2800" b="1" dirty="0" err="1"/>
                  <a:t>and</a:t>
                </a:r>
                <a:r>
                  <a:rPr lang="pt-PT" sz="2800" b="1" dirty="0"/>
                  <a:t> </a:t>
                </a:r>
                <a14:m>
                  <m:oMath xmlns:m="http://schemas.openxmlformats.org/officeDocument/2006/math">
                    <m:r>
                      <a:rPr lang="pt-PT" sz="28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pt-PT" sz="2800" b="1" dirty="0"/>
                  <a:t> are </a:t>
                </a:r>
                <a:r>
                  <a:rPr lang="pt-PT" sz="2800" b="1" dirty="0" err="1"/>
                  <a:t>incomparable</a:t>
                </a:r>
                <a:r>
                  <a:rPr lang="pt-PT" sz="2800" b="1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p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pt-PT" sz="2800" b="1" dirty="0"/>
                  <a:t>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95AC308-0A29-9446-BE96-1A8DF398B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05" y="3703031"/>
                <a:ext cx="6605463" cy="523220"/>
              </a:xfrm>
              <a:prstGeom prst="rect">
                <a:avLst/>
              </a:prstGeom>
              <a:blipFill>
                <a:blip r:embed="rId4"/>
                <a:stretch>
                  <a:fillRect l="-1727" t="-11905" b="-285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0A6FA48-5AC0-2D42-9707-0305A655BE57}"/>
                  </a:ext>
                </a:extLst>
              </p:cNvPr>
              <p:cNvSpPr txBox="1"/>
              <p:nvPr/>
            </p:nvSpPr>
            <p:spPr>
              <a:xfrm>
                <a:off x="3599341" y="4367323"/>
                <a:ext cx="42775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2800" dirty="0" err="1"/>
                  <a:t>Neither</a:t>
                </a:r>
                <a:r>
                  <a:rPr lang="pt-PT" sz="3200" dirty="0"/>
                  <a:t>  </a:t>
                </a:r>
                <a14:m>
                  <m:oMath xmlns:m="http://schemas.openxmlformats.org/officeDocument/2006/math">
                    <m:r>
                      <a:rPr lang="pt-PT" sz="2800" b="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p>
                        <m:r>
                          <a:rPr lang="pt-PT" sz="2800" b="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pt-PT" sz="2800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PT" sz="2800" dirty="0"/>
                  <a:t> nor </a:t>
                </a:r>
                <a14:m>
                  <m:oMath xmlns:m="http://schemas.openxmlformats.org/officeDocument/2006/math">
                    <m:r>
                      <a:rPr lang="pt-PT" sz="2800" b="0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p>
                        <m:r>
                          <a:rPr lang="pt-PT" sz="2800" b="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pt-PT" sz="28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0A6FA48-5AC0-2D42-9707-0305A655B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41" y="4367323"/>
                <a:ext cx="4277518" cy="584775"/>
              </a:xfrm>
              <a:prstGeom prst="rect">
                <a:avLst/>
              </a:prstGeom>
              <a:blipFill>
                <a:blip r:embed="rId5"/>
                <a:stretch>
                  <a:fillRect l="-2663" t="-2128" b="-2340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32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DA65E0B8-E306-1344-B79D-60FDDE589A7E}"/>
              </a:ext>
            </a:extLst>
          </p:cNvPr>
          <p:cNvSpPr/>
          <p:nvPr/>
        </p:nvSpPr>
        <p:spPr>
          <a:xfrm>
            <a:off x="8944657" y="4748175"/>
            <a:ext cx="1439096" cy="742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F6CACF9-8D33-C64B-88FD-B00C3F6D094D}"/>
              </a:ext>
            </a:extLst>
          </p:cNvPr>
          <p:cNvSpPr/>
          <p:nvPr/>
        </p:nvSpPr>
        <p:spPr>
          <a:xfrm>
            <a:off x="1580556" y="2672862"/>
            <a:ext cx="2892592" cy="2817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C292A28-6FE8-FC4C-A8F8-507CAD13A92D}"/>
              </a:ext>
            </a:extLst>
          </p:cNvPr>
          <p:cNvSpPr/>
          <p:nvPr/>
        </p:nvSpPr>
        <p:spPr>
          <a:xfrm>
            <a:off x="3034051" y="4800459"/>
            <a:ext cx="1439096" cy="6900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6DB151-538C-E14B-84AE-348E3314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shortest-widest order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8874D0E-2D7F-4C49-8BB2-ACB56516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25</a:t>
            </a:fld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D22F5FD-24CB-3B4B-B008-EB6EDA29423C}"/>
              </a:ext>
            </a:extLst>
          </p:cNvPr>
          <p:cNvSpPr/>
          <p:nvPr/>
        </p:nvSpPr>
        <p:spPr>
          <a:xfrm>
            <a:off x="8237430" y="305693"/>
            <a:ext cx="372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3. Design: from problems to protocols</a:t>
            </a:r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F4ACE299-47E9-0342-9160-95B47100E691}"/>
              </a:ext>
            </a:extLst>
          </p:cNvPr>
          <p:cNvCxnSpPr>
            <a:cxnSpLocks/>
          </p:cNvCxnSpPr>
          <p:nvPr/>
        </p:nvCxnSpPr>
        <p:spPr>
          <a:xfrm>
            <a:off x="1466336" y="5490505"/>
            <a:ext cx="32400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3025D9F7-E144-764F-B9F7-AFE8149E6A2F}"/>
              </a:ext>
            </a:extLst>
          </p:cNvPr>
          <p:cNvCxnSpPr>
            <a:cxnSpLocks/>
          </p:cNvCxnSpPr>
          <p:nvPr/>
        </p:nvCxnSpPr>
        <p:spPr>
          <a:xfrm flipV="1">
            <a:off x="1580555" y="2380733"/>
            <a:ext cx="0" cy="3240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89544D1F-613A-1346-9984-C267C7213FCE}"/>
              </a:ext>
            </a:extLst>
          </p:cNvPr>
          <p:cNvSpPr/>
          <p:nvPr/>
        </p:nvSpPr>
        <p:spPr>
          <a:xfrm>
            <a:off x="3138621" y="2672861"/>
            <a:ext cx="1334525" cy="2162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EBC135-03F3-0D48-BBA6-BE1FDFE50EDE}"/>
              </a:ext>
            </a:extLst>
          </p:cNvPr>
          <p:cNvSpPr/>
          <p:nvPr/>
        </p:nvSpPr>
        <p:spPr>
          <a:xfrm>
            <a:off x="3034050" y="4748174"/>
            <a:ext cx="104572" cy="1045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A03C5C9-8CEB-3448-9B69-C1E98F990613}"/>
              </a:ext>
            </a:extLst>
          </p:cNvPr>
          <p:cNvSpPr txBox="1"/>
          <p:nvPr/>
        </p:nvSpPr>
        <p:spPr>
          <a:xfrm>
            <a:off x="7459997" y="5001622"/>
            <a:ext cx="147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Incomparable</a:t>
            </a:r>
            <a:endParaRPr lang="pt-PT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509CC2E-BBB6-7F40-8CA7-C71F33ED660A}"/>
              </a:ext>
            </a:extLst>
          </p:cNvPr>
          <p:cNvSpPr txBox="1"/>
          <p:nvPr/>
        </p:nvSpPr>
        <p:spPr>
          <a:xfrm>
            <a:off x="1605196" y="3122196"/>
            <a:ext cx="151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Less</a:t>
            </a:r>
            <a:r>
              <a:rPr lang="pt-PT" dirty="0"/>
              <a:t> </a:t>
            </a:r>
            <a:r>
              <a:rPr lang="pt-PT" dirty="0" err="1"/>
              <a:t>preferred</a:t>
            </a:r>
            <a:endParaRPr lang="pt-PT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6803A4-FE5B-134E-8B22-27071B23B969}"/>
              </a:ext>
            </a:extLst>
          </p:cNvPr>
          <p:cNvSpPr txBox="1"/>
          <p:nvPr/>
        </p:nvSpPr>
        <p:spPr>
          <a:xfrm>
            <a:off x="3805882" y="554468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Width</a:t>
            </a:r>
            <a:endParaRPr lang="pt-PT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982056-E78E-1143-8520-B927C92253AB}"/>
              </a:ext>
            </a:extLst>
          </p:cNvPr>
          <p:cNvSpPr txBox="1"/>
          <p:nvPr/>
        </p:nvSpPr>
        <p:spPr>
          <a:xfrm>
            <a:off x="672656" y="2488195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Length</a:t>
            </a:r>
            <a:endParaRPr lang="pt-PT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84A57CA-B31F-F443-9341-6D87F7BAF072}"/>
              </a:ext>
            </a:extLst>
          </p:cNvPr>
          <p:cNvSpPr/>
          <p:nvPr/>
        </p:nvSpPr>
        <p:spPr>
          <a:xfrm>
            <a:off x="7491159" y="2672862"/>
            <a:ext cx="1558069" cy="21798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7DC71743-7B80-2242-BE67-0D2CBAFFB37B}"/>
              </a:ext>
            </a:extLst>
          </p:cNvPr>
          <p:cNvCxnSpPr>
            <a:cxnSpLocks/>
          </p:cNvCxnSpPr>
          <p:nvPr/>
        </p:nvCxnSpPr>
        <p:spPr>
          <a:xfrm>
            <a:off x="7376942" y="5490505"/>
            <a:ext cx="32400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C8B83FB0-8A85-364A-8592-0D0785BF0397}"/>
              </a:ext>
            </a:extLst>
          </p:cNvPr>
          <p:cNvCxnSpPr>
            <a:cxnSpLocks/>
          </p:cNvCxnSpPr>
          <p:nvPr/>
        </p:nvCxnSpPr>
        <p:spPr>
          <a:xfrm flipV="1">
            <a:off x="7491161" y="2380733"/>
            <a:ext cx="0" cy="3240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06146AC-0E04-4A44-AED9-9B368816E0F8}"/>
              </a:ext>
            </a:extLst>
          </p:cNvPr>
          <p:cNvSpPr/>
          <p:nvPr/>
        </p:nvSpPr>
        <p:spPr>
          <a:xfrm>
            <a:off x="8944656" y="4748174"/>
            <a:ext cx="104572" cy="1045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2B7BE6B-6242-4642-8776-F3ADE2EDBF5E}"/>
              </a:ext>
            </a:extLst>
          </p:cNvPr>
          <p:cNvSpPr txBox="1"/>
          <p:nvPr/>
        </p:nvSpPr>
        <p:spPr>
          <a:xfrm>
            <a:off x="9033140" y="4950077"/>
            <a:ext cx="106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Preferred</a:t>
            </a:r>
            <a:endParaRPr lang="pt-PT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E7AFCBA-46F7-7142-BCFE-7305D12DCF13}"/>
              </a:ext>
            </a:extLst>
          </p:cNvPr>
          <p:cNvSpPr txBox="1"/>
          <p:nvPr/>
        </p:nvSpPr>
        <p:spPr>
          <a:xfrm>
            <a:off x="7515802" y="3122196"/>
            <a:ext cx="151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Less</a:t>
            </a:r>
            <a:r>
              <a:rPr lang="pt-PT" dirty="0"/>
              <a:t> </a:t>
            </a:r>
            <a:r>
              <a:rPr lang="pt-PT" dirty="0" err="1"/>
              <a:t>preferred</a:t>
            </a:r>
            <a:endParaRPr lang="pt-PT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A720F91-413B-EA4D-BC6D-7800626669B8}"/>
              </a:ext>
            </a:extLst>
          </p:cNvPr>
          <p:cNvSpPr txBox="1"/>
          <p:nvPr/>
        </p:nvSpPr>
        <p:spPr>
          <a:xfrm>
            <a:off x="9716488" y="554468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Width</a:t>
            </a:r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7A7793A-8C6D-924F-A668-B7C334C38D91}"/>
              </a:ext>
            </a:extLst>
          </p:cNvPr>
          <p:cNvSpPr txBox="1"/>
          <p:nvPr/>
        </p:nvSpPr>
        <p:spPr>
          <a:xfrm>
            <a:off x="6583262" y="2488195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Length</a:t>
            </a:r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6FF74A4-F90B-0949-9888-B22C5934A7C2}"/>
              </a:ext>
            </a:extLst>
          </p:cNvPr>
          <p:cNvSpPr txBox="1"/>
          <p:nvPr/>
        </p:nvSpPr>
        <p:spPr>
          <a:xfrm>
            <a:off x="9005012" y="3566287"/>
            <a:ext cx="147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Incomparable</a:t>
            </a:r>
            <a:endParaRPr lang="pt-PT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C90A1E3-24AD-DD4F-9BAD-EC867A9D0971}"/>
              </a:ext>
            </a:extLst>
          </p:cNvPr>
          <p:cNvSpPr/>
          <p:nvPr/>
        </p:nvSpPr>
        <p:spPr>
          <a:xfrm>
            <a:off x="1896766" y="1675206"/>
            <a:ext cx="2260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Shortest-widest order</a:t>
            </a:r>
            <a:endParaRPr lang="pt-PT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264350F-5790-A84F-9CF4-D36CE8CF13DE}"/>
              </a:ext>
            </a:extLst>
          </p:cNvPr>
          <p:cNvSpPr/>
          <p:nvPr/>
        </p:nvSpPr>
        <p:spPr>
          <a:xfrm>
            <a:off x="7124919" y="1628599"/>
            <a:ext cx="3848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Product order on pairs (width, length)</a:t>
            </a:r>
            <a:endParaRPr lang="pt-PT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ACDA8FE-4822-9E48-BA78-EB199BD51845}"/>
              </a:ext>
            </a:extLst>
          </p:cNvPr>
          <p:cNvSpPr txBox="1"/>
          <p:nvPr/>
        </p:nvSpPr>
        <p:spPr>
          <a:xfrm>
            <a:off x="3138619" y="4313636"/>
            <a:ext cx="106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Preferred</a:t>
            </a:r>
            <a:endParaRPr lang="pt-PT" dirty="0"/>
          </a:p>
        </p:txBody>
      </p:sp>
      <p:sp>
        <p:nvSpPr>
          <p:cNvPr id="37" name="Seta para a Direita 36">
            <a:extLst>
              <a:ext uri="{FF2B5EF4-FFF2-40B4-BE49-F238E27FC236}">
                <a16:creationId xmlns:a16="http://schemas.microsoft.com/office/drawing/2014/main" id="{629F6896-75B8-F840-A863-E5483F7149D1}"/>
              </a:ext>
            </a:extLst>
          </p:cNvPr>
          <p:cNvSpPr/>
          <p:nvPr/>
        </p:nvSpPr>
        <p:spPr>
          <a:xfrm>
            <a:off x="5419998" y="4294143"/>
            <a:ext cx="1010093" cy="5003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F35FFA1-D9BD-5243-BC92-FE82C7A24AB6}"/>
              </a:ext>
            </a:extLst>
          </p:cNvPr>
          <p:cNvSpPr txBox="1"/>
          <p:nvPr/>
        </p:nvSpPr>
        <p:spPr>
          <a:xfrm>
            <a:off x="5248843" y="3162467"/>
            <a:ext cx="1348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Largest</a:t>
            </a:r>
            <a:r>
              <a:rPr lang="pt-PT" dirty="0"/>
              <a:t> </a:t>
            </a:r>
          </a:p>
          <a:p>
            <a:pPr algn="ctr"/>
            <a:r>
              <a:rPr lang="pt-PT" dirty="0" err="1"/>
              <a:t>left-isotonic</a:t>
            </a:r>
            <a:r>
              <a:rPr lang="pt-PT" dirty="0"/>
              <a:t> </a:t>
            </a:r>
          </a:p>
          <a:p>
            <a:pPr algn="ctr"/>
            <a:r>
              <a:rPr lang="pt-PT" dirty="0" err="1"/>
              <a:t>reduction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58917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EB9B2-64D8-0741-8323-1DA9F634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Partial-order</a:t>
            </a:r>
            <a:r>
              <a:rPr lang="pt-PT" dirty="0"/>
              <a:t> </a:t>
            </a:r>
            <a:r>
              <a:rPr lang="pt-PT" dirty="0" err="1"/>
              <a:t>vectoring</a:t>
            </a:r>
            <a:r>
              <a:rPr lang="pt-PT" dirty="0"/>
              <a:t> </a:t>
            </a:r>
            <a:r>
              <a:rPr lang="pt-PT" dirty="0" err="1"/>
              <a:t>protocol</a:t>
            </a:r>
            <a:r>
              <a:rPr lang="pt-PT" dirty="0"/>
              <a:t> I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B9CE5645-5B9D-934E-AEB9-04E0AFFFC7F8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3888799" y="4114380"/>
            <a:ext cx="895597" cy="888422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18AB4D9D-4965-4C48-AEE3-A5E31BEB3099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3743734" y="3001469"/>
            <a:ext cx="7058" cy="1941245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6277D5C5-5594-0341-A86D-C737656F8B78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3895857" y="2941381"/>
            <a:ext cx="888539" cy="882868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4916AAA0-EA24-3548-B960-3E3923953EB8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733869" y="4112169"/>
            <a:ext cx="875382" cy="890633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2693E30-7B65-854F-90D3-9E38B774B475}"/>
              </a:ext>
            </a:extLst>
          </p:cNvPr>
          <p:cNvSpPr/>
          <p:nvPr/>
        </p:nvSpPr>
        <p:spPr>
          <a:xfrm>
            <a:off x="3538580" y="4942714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F3630B-EE5D-A04A-97DC-4BCDE64012A0}"/>
              </a:ext>
            </a:extLst>
          </p:cNvPr>
          <p:cNvSpPr/>
          <p:nvPr/>
        </p:nvSpPr>
        <p:spPr>
          <a:xfrm>
            <a:off x="3545638" y="2591162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09A67B-0DCC-2340-8E87-2D2BA398C550}"/>
              </a:ext>
            </a:extLst>
          </p:cNvPr>
          <p:cNvSpPr/>
          <p:nvPr/>
        </p:nvSpPr>
        <p:spPr>
          <a:xfrm>
            <a:off x="4724308" y="3764161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B47F57-C72E-4448-BAFC-46D586008382}"/>
              </a:ext>
            </a:extLst>
          </p:cNvPr>
          <p:cNvSpPr/>
          <p:nvPr/>
        </p:nvSpPr>
        <p:spPr>
          <a:xfrm>
            <a:off x="2383650" y="3761950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2087A527-76CD-1C4D-8859-FDAAFC2A08A7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2733869" y="2941381"/>
            <a:ext cx="871857" cy="880657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EBA8E1E-B440-8942-85A1-49EB4EFF4B44}"/>
                  </a:ext>
                </a:extLst>
              </p:cNvPr>
              <p:cNvSpPr/>
              <p:nvPr/>
            </p:nvSpPr>
            <p:spPr>
              <a:xfrm>
                <a:off x="4192108" y="4513390"/>
                <a:ext cx="8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EBA8E1E-B440-8942-85A1-49EB4EFF4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08" y="4513390"/>
                <a:ext cx="8619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0CC76537-D9C4-294D-AA3A-4D6614F300E2}"/>
                  </a:ext>
                </a:extLst>
              </p:cNvPr>
              <p:cNvSpPr/>
              <p:nvPr/>
            </p:nvSpPr>
            <p:spPr>
              <a:xfrm>
                <a:off x="2441685" y="451339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0CC76537-D9C4-294D-AA3A-4D6614F30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85" y="4513390"/>
                <a:ext cx="8619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57C5DD88-D960-F540-957C-BB4F66868677}"/>
                  </a:ext>
                </a:extLst>
              </p:cNvPr>
              <p:cNvSpPr/>
              <p:nvPr/>
            </p:nvSpPr>
            <p:spPr>
              <a:xfrm>
                <a:off x="4192108" y="305035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57C5DD88-D960-F540-957C-BB4F66868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08" y="3050350"/>
                <a:ext cx="861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C6A4FA11-847A-8442-95E2-AF3D7204CE3E}"/>
                  </a:ext>
                </a:extLst>
              </p:cNvPr>
              <p:cNvSpPr/>
              <p:nvPr/>
            </p:nvSpPr>
            <p:spPr>
              <a:xfrm>
                <a:off x="2990325" y="3790578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C6A4FA11-847A-8442-95E2-AF3D7204C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25" y="3790578"/>
                <a:ext cx="8619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C378B82B-DACD-8945-BA37-0DB4CABB77C8}"/>
                  </a:ext>
                </a:extLst>
              </p:cNvPr>
              <p:cNvSpPr/>
              <p:nvPr/>
            </p:nvSpPr>
            <p:spPr>
              <a:xfrm>
                <a:off x="2550184" y="3050350"/>
                <a:ext cx="733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C378B82B-DACD-8945-BA37-0DB4CABB7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84" y="3050350"/>
                <a:ext cx="7337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65EC3E5A-6F9A-4F43-B323-DF20103D344F}"/>
                  </a:ext>
                </a:extLst>
              </p:cNvPr>
              <p:cNvSpPr/>
              <p:nvPr/>
            </p:nvSpPr>
            <p:spPr>
              <a:xfrm>
                <a:off x="2385978" y="3773162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65EC3E5A-6F9A-4F43-B323-DF20103D3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978" y="3773162"/>
                <a:ext cx="3764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A5497BDC-8EC1-C345-B0F3-12CC8609551D}"/>
                  </a:ext>
                </a:extLst>
              </p:cNvPr>
              <p:cNvSpPr/>
              <p:nvPr/>
            </p:nvSpPr>
            <p:spPr>
              <a:xfrm>
                <a:off x="4719875" y="3773162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A5497BDC-8EC1-C345-B0F3-12CC86095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75" y="3773162"/>
                <a:ext cx="36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1333396-FA15-9B4E-AF8E-302DED9513A5}"/>
                  </a:ext>
                </a:extLst>
              </p:cNvPr>
              <p:cNvSpPr/>
              <p:nvPr/>
            </p:nvSpPr>
            <p:spPr>
              <a:xfrm>
                <a:off x="3541678" y="2604762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1333396-FA15-9B4E-AF8E-302DED951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78" y="2604762"/>
                <a:ext cx="4142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134CBA85-51E0-1342-B0E2-164206A9EB9A}"/>
                  </a:ext>
                </a:extLst>
              </p:cNvPr>
              <p:cNvSpPr/>
              <p:nvPr/>
            </p:nvSpPr>
            <p:spPr>
              <a:xfrm>
                <a:off x="3566368" y="4954262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134CBA85-51E0-1342-B0E2-164206A9E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368" y="4954262"/>
                <a:ext cx="3693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464D93E-E42F-A04A-AB99-7076D60D2F9B}"/>
                  </a:ext>
                </a:extLst>
              </p:cNvPr>
              <p:cNvSpPr txBox="1"/>
              <p:nvPr/>
            </p:nvSpPr>
            <p:spPr>
              <a:xfrm>
                <a:off x="5054075" y="3275688"/>
                <a:ext cx="150348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+∞,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𝟎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:−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464D93E-E42F-A04A-AB99-7076D60D2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075" y="3275688"/>
                <a:ext cx="150348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E374E7A-74A6-A74C-8006-6DA062B4558C}"/>
                  </a:ext>
                </a:extLst>
              </p:cNvPr>
              <p:cNvSpPr txBox="1"/>
              <p:nvPr/>
            </p:nvSpPr>
            <p:spPr>
              <a:xfrm>
                <a:off x="4039232" y="2506226"/>
                <a:ext cx="1268552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𝟐𝟎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𝒙</m:t>
                      </m:r>
                    </m:oMath>
                  </m:oMathPara>
                </a14:m>
                <a:endParaRPr lang="pt-PT" sz="2000" b="1" dirty="0">
                  <a:solidFill>
                    <a:schemeClr val="accent3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E374E7A-74A6-A74C-8006-6DA062B4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32" y="2506226"/>
                <a:ext cx="126855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0DF17A1-6C06-9E4F-9034-956F1485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26</a:t>
            </a:fld>
            <a:endParaRPr lang="pt-PT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E7D7158-0144-4B4E-8D0F-342A72C29A9A}"/>
              </a:ext>
            </a:extLst>
          </p:cNvPr>
          <p:cNvSpPr/>
          <p:nvPr/>
        </p:nvSpPr>
        <p:spPr>
          <a:xfrm>
            <a:off x="8237430" y="305693"/>
            <a:ext cx="372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3. Design: from problems to protocols</a:t>
            </a:r>
          </a:p>
        </p:txBody>
      </p:sp>
    </p:spTree>
    <p:extLst>
      <p:ext uri="{BB962C8B-B14F-4D97-AF65-F5344CB8AC3E}">
        <p14:creationId xmlns:p14="http://schemas.microsoft.com/office/powerpoint/2010/main" val="2752970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7920F-71F0-3047-9683-3A590CD9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Partial-order</a:t>
            </a:r>
            <a:r>
              <a:rPr lang="pt-PT" dirty="0"/>
              <a:t> </a:t>
            </a:r>
            <a:r>
              <a:rPr lang="pt-PT" dirty="0" err="1"/>
              <a:t>vectoring</a:t>
            </a:r>
            <a:r>
              <a:rPr lang="pt-PT" dirty="0"/>
              <a:t> </a:t>
            </a:r>
            <a:r>
              <a:rPr lang="pt-PT" dirty="0" err="1"/>
              <a:t>protocol</a:t>
            </a:r>
            <a:r>
              <a:rPr lang="pt-PT" dirty="0"/>
              <a:t> II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17E94903-9B10-3640-941A-2628AC29EE1A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3888799" y="4114380"/>
            <a:ext cx="895597" cy="888422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95CFA1B2-1A89-194E-B08F-B2891AA8A8F3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3743734" y="3001469"/>
            <a:ext cx="7058" cy="1941245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EF8EC9C0-6AFD-D042-96D6-22DAAD50EB03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3895857" y="2941381"/>
            <a:ext cx="888539" cy="882868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C0F2CA89-2A8A-194B-8C3A-8D75B239610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733869" y="4112169"/>
            <a:ext cx="875382" cy="890633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DBCAEC9-19EA-1045-88A9-0CE4C07BDB38}"/>
              </a:ext>
            </a:extLst>
          </p:cNvPr>
          <p:cNvSpPr/>
          <p:nvPr/>
        </p:nvSpPr>
        <p:spPr>
          <a:xfrm>
            <a:off x="3538580" y="4942714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8E72D1-8DB6-564F-B9E8-DA99110CFA9C}"/>
              </a:ext>
            </a:extLst>
          </p:cNvPr>
          <p:cNvSpPr/>
          <p:nvPr/>
        </p:nvSpPr>
        <p:spPr>
          <a:xfrm>
            <a:off x="3545638" y="2591162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BAA632-113B-7D4E-84AF-87937C841503}"/>
              </a:ext>
            </a:extLst>
          </p:cNvPr>
          <p:cNvSpPr/>
          <p:nvPr/>
        </p:nvSpPr>
        <p:spPr>
          <a:xfrm>
            <a:off x="4724308" y="3764161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7BABE-744D-8D40-90F5-0EC2B90AC3EE}"/>
              </a:ext>
            </a:extLst>
          </p:cNvPr>
          <p:cNvSpPr/>
          <p:nvPr/>
        </p:nvSpPr>
        <p:spPr>
          <a:xfrm>
            <a:off x="2383650" y="3761950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CED80B61-B866-7847-B897-E9DF5DAA5476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2733869" y="2941381"/>
            <a:ext cx="871857" cy="880657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7ABDA8F-E035-1D4B-BD9E-66DA8DB95DE6}"/>
                  </a:ext>
                </a:extLst>
              </p:cNvPr>
              <p:cNvSpPr/>
              <p:nvPr/>
            </p:nvSpPr>
            <p:spPr>
              <a:xfrm>
                <a:off x="4192108" y="4513390"/>
                <a:ext cx="8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7ABDA8F-E035-1D4B-BD9E-66DA8DB95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08" y="4513390"/>
                <a:ext cx="8619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F8924CD7-7FEF-E04B-9352-9DAAB60DDBB7}"/>
                  </a:ext>
                </a:extLst>
              </p:cNvPr>
              <p:cNvSpPr/>
              <p:nvPr/>
            </p:nvSpPr>
            <p:spPr>
              <a:xfrm>
                <a:off x="2441685" y="451339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F8924CD7-7FEF-E04B-9352-9DAAB60DD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85" y="4513390"/>
                <a:ext cx="8619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7B0C7EEC-5F6D-5D42-A36B-507F65A88A96}"/>
                  </a:ext>
                </a:extLst>
              </p:cNvPr>
              <p:cNvSpPr/>
              <p:nvPr/>
            </p:nvSpPr>
            <p:spPr>
              <a:xfrm>
                <a:off x="4192108" y="305035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7B0C7EEC-5F6D-5D42-A36B-507F65A88A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08" y="3050350"/>
                <a:ext cx="861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32872139-B1B3-A444-937B-F368BEE8BAB6}"/>
                  </a:ext>
                </a:extLst>
              </p:cNvPr>
              <p:cNvSpPr/>
              <p:nvPr/>
            </p:nvSpPr>
            <p:spPr>
              <a:xfrm>
                <a:off x="2990325" y="3790578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32872139-B1B3-A444-937B-F368BEE8B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25" y="3790578"/>
                <a:ext cx="8619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0A78A78-0838-7846-BF0A-8180FF77CCE7}"/>
                  </a:ext>
                </a:extLst>
              </p:cNvPr>
              <p:cNvSpPr/>
              <p:nvPr/>
            </p:nvSpPr>
            <p:spPr>
              <a:xfrm>
                <a:off x="2550184" y="3050350"/>
                <a:ext cx="733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0A78A78-0838-7846-BF0A-8180FF77C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84" y="3050350"/>
                <a:ext cx="7337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E96B6687-C292-E442-AB26-3E0D6D25DE2B}"/>
                  </a:ext>
                </a:extLst>
              </p:cNvPr>
              <p:cNvSpPr/>
              <p:nvPr/>
            </p:nvSpPr>
            <p:spPr>
              <a:xfrm>
                <a:off x="2385978" y="3773162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E96B6687-C292-E442-AB26-3E0D6D25D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978" y="3773162"/>
                <a:ext cx="3764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3EE8039A-F101-C64B-8704-37101255FF0C}"/>
                  </a:ext>
                </a:extLst>
              </p:cNvPr>
              <p:cNvSpPr/>
              <p:nvPr/>
            </p:nvSpPr>
            <p:spPr>
              <a:xfrm>
                <a:off x="4719875" y="3773162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3EE8039A-F101-C64B-8704-37101255F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75" y="3773162"/>
                <a:ext cx="36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A1C3EC04-1810-F449-B361-68872AA77770}"/>
                  </a:ext>
                </a:extLst>
              </p:cNvPr>
              <p:cNvSpPr/>
              <p:nvPr/>
            </p:nvSpPr>
            <p:spPr>
              <a:xfrm>
                <a:off x="3541678" y="2604762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A1C3EC04-1810-F449-B361-68872AA77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78" y="2604762"/>
                <a:ext cx="4142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8065DF09-6600-CE4A-B058-B66BE0EEAED0}"/>
                  </a:ext>
                </a:extLst>
              </p:cNvPr>
              <p:cNvSpPr/>
              <p:nvPr/>
            </p:nvSpPr>
            <p:spPr>
              <a:xfrm>
                <a:off x="3566368" y="4954262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8065DF09-6600-CE4A-B058-B66BE0EEA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368" y="4954262"/>
                <a:ext cx="3693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FDD503A-5144-7F42-B5E4-B0416C541370}"/>
                  </a:ext>
                </a:extLst>
              </p:cNvPr>
              <p:cNvSpPr txBox="1"/>
              <p:nvPr/>
            </p:nvSpPr>
            <p:spPr>
              <a:xfrm>
                <a:off x="4051932" y="5025434"/>
                <a:ext cx="1460594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𝟐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𝒙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𝟐𝟎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𝟓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𝟒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𝒘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FDD503A-5144-7F42-B5E4-B0416C54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32" y="5025434"/>
                <a:ext cx="1460594" cy="707886"/>
              </a:xfrm>
              <a:prstGeom prst="rect">
                <a:avLst/>
              </a:prstGeom>
              <a:blipFill>
                <a:blip r:embed="rId1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686B4697-DC99-064F-BBDE-B44EB5148B3F}"/>
              </a:ext>
            </a:extLst>
          </p:cNvPr>
          <p:cNvSpPr txBox="1"/>
          <p:nvPr/>
        </p:nvSpPr>
        <p:spPr>
          <a:xfrm>
            <a:off x="6801631" y="4221110"/>
            <a:ext cx="367144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i="1">
                <a:latin typeface="Cambria Math" panose="02040503050406030204" pitchFamily="18" charset="0"/>
              </a:defRPr>
            </a:lvl1pPr>
          </a:lstStyle>
          <a:p>
            <a:r>
              <a:rPr lang="en-US" i="0" dirty="0"/>
              <a:t>(width, length), 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</a:rPr>
              <a:t>label</a:t>
            </a:r>
            <a:r>
              <a:rPr lang="en-US" i="0" dirty="0"/>
              <a:t>: </a:t>
            </a:r>
            <a:r>
              <a:rPr lang="en-US" i="0" dirty="0" err="1"/>
              <a:t>next.hop</a:t>
            </a:r>
            <a:endParaRPr lang="en-US" i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4A39D7A-BAF1-AD4E-9A25-0ED1E975E086}"/>
              </a:ext>
            </a:extLst>
          </p:cNvPr>
          <p:cNvSpPr/>
          <p:nvPr/>
        </p:nvSpPr>
        <p:spPr>
          <a:xfrm>
            <a:off x="1802297" y="5756503"/>
            <a:ext cx="955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Locally unique labels distinguish elected pairs (width, length)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94444C55-C69F-2B44-AAA6-AD5A9EA304CE}"/>
                  </a:ext>
                </a:extLst>
              </p:cNvPr>
              <p:cNvSpPr txBox="1"/>
              <p:nvPr/>
            </p:nvSpPr>
            <p:spPr>
              <a:xfrm>
                <a:off x="5054075" y="3275688"/>
                <a:ext cx="150348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+∞,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𝟎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:−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94444C55-C69F-2B44-AAA6-AD5A9EA30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075" y="3275688"/>
                <a:ext cx="150348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CA5B334-442D-3A45-AD2E-38253912962D}"/>
                  </a:ext>
                </a:extLst>
              </p:cNvPr>
              <p:cNvSpPr txBox="1"/>
              <p:nvPr/>
            </p:nvSpPr>
            <p:spPr>
              <a:xfrm>
                <a:off x="4039232" y="2506226"/>
                <a:ext cx="1268552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𝟐𝟎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𝒙</m:t>
                      </m:r>
                    </m:oMath>
                  </m:oMathPara>
                </a14:m>
                <a:endParaRPr lang="pt-PT" sz="2000" b="1" dirty="0">
                  <a:solidFill>
                    <a:schemeClr val="accent3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CA5B334-442D-3A45-AD2E-382539129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32" y="2506226"/>
                <a:ext cx="1268552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9797A60-C239-CF49-A633-E272103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27</a:t>
            </a:fld>
            <a:endParaRPr lang="pt-PT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5F5A50-FDA2-5741-93CE-EE75EC152955}"/>
              </a:ext>
            </a:extLst>
          </p:cNvPr>
          <p:cNvSpPr/>
          <p:nvPr/>
        </p:nvSpPr>
        <p:spPr>
          <a:xfrm>
            <a:off x="8237430" y="305693"/>
            <a:ext cx="372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3. Design: from problems to protocols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852C9BB-AA0B-8748-A57E-1FA150899A95}"/>
              </a:ext>
            </a:extLst>
          </p:cNvPr>
          <p:cNvSpPr txBox="1"/>
          <p:nvPr/>
        </p:nvSpPr>
        <p:spPr>
          <a:xfrm>
            <a:off x="6782032" y="4714001"/>
            <a:ext cx="3319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Elected (width, length) in bold</a:t>
            </a:r>
          </a:p>
        </p:txBody>
      </p:sp>
    </p:spTree>
    <p:extLst>
      <p:ext uri="{BB962C8B-B14F-4D97-AF65-F5344CB8AC3E}">
        <p14:creationId xmlns:p14="http://schemas.microsoft.com/office/powerpoint/2010/main" val="2462636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0F959-8006-3A43-8751-786AE958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Partial-order</a:t>
            </a:r>
            <a:r>
              <a:rPr lang="pt-PT" dirty="0"/>
              <a:t> </a:t>
            </a:r>
            <a:r>
              <a:rPr lang="pt-PT" dirty="0" err="1"/>
              <a:t>vectoring</a:t>
            </a:r>
            <a:r>
              <a:rPr lang="pt-PT" dirty="0"/>
              <a:t> </a:t>
            </a:r>
            <a:r>
              <a:rPr lang="pt-PT" dirty="0" err="1"/>
              <a:t>protocol</a:t>
            </a:r>
            <a:r>
              <a:rPr lang="pt-PT" dirty="0"/>
              <a:t> III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9E653CAB-7702-364C-80A0-BB3E8D74187F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3888799" y="4114380"/>
            <a:ext cx="895597" cy="888422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AB9DCC20-C76F-B545-A57B-148B07F7D088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3743734" y="3001469"/>
            <a:ext cx="7058" cy="1941245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5C79ACA0-00F3-E041-9C44-DB9C9CA966D1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3895857" y="2941381"/>
            <a:ext cx="888539" cy="882868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45889BA6-CBE3-B148-A748-8B4D18AFFD05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733869" y="4112169"/>
            <a:ext cx="875382" cy="890633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10B5DD2-62BC-664E-9B36-97FB15B900BA}"/>
              </a:ext>
            </a:extLst>
          </p:cNvPr>
          <p:cNvSpPr/>
          <p:nvPr/>
        </p:nvSpPr>
        <p:spPr>
          <a:xfrm>
            <a:off x="3538580" y="4942714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6EF642-3B00-1A47-A352-6F7395D6CE64}"/>
              </a:ext>
            </a:extLst>
          </p:cNvPr>
          <p:cNvSpPr/>
          <p:nvPr/>
        </p:nvSpPr>
        <p:spPr>
          <a:xfrm>
            <a:off x="3545638" y="2591162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AE9E5F-3DA3-DB45-957E-2DB0698417D8}"/>
              </a:ext>
            </a:extLst>
          </p:cNvPr>
          <p:cNvSpPr/>
          <p:nvPr/>
        </p:nvSpPr>
        <p:spPr>
          <a:xfrm>
            <a:off x="4724308" y="3764161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9B70B3-B9EA-F147-9DF2-8921F8963C48}"/>
              </a:ext>
            </a:extLst>
          </p:cNvPr>
          <p:cNvSpPr/>
          <p:nvPr/>
        </p:nvSpPr>
        <p:spPr>
          <a:xfrm>
            <a:off x="2383650" y="3761950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9746114-BBFC-F54F-9D36-9D96F7D99982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2733869" y="2941381"/>
            <a:ext cx="871857" cy="880657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29A6715-E0B7-C34A-B6D5-1EA019BEB4AD}"/>
                  </a:ext>
                </a:extLst>
              </p:cNvPr>
              <p:cNvSpPr/>
              <p:nvPr/>
            </p:nvSpPr>
            <p:spPr>
              <a:xfrm>
                <a:off x="4192108" y="4513390"/>
                <a:ext cx="8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29A6715-E0B7-C34A-B6D5-1EA019BEB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08" y="4513390"/>
                <a:ext cx="8619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B83F3C7-4D00-5948-908C-40047D1C5DCC}"/>
                  </a:ext>
                </a:extLst>
              </p:cNvPr>
              <p:cNvSpPr/>
              <p:nvPr/>
            </p:nvSpPr>
            <p:spPr>
              <a:xfrm>
                <a:off x="2441685" y="451339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B83F3C7-4D00-5948-908C-40047D1C5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85" y="4513390"/>
                <a:ext cx="8619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0ACC932-F92D-994D-BCB3-F5AD7B77B499}"/>
                  </a:ext>
                </a:extLst>
              </p:cNvPr>
              <p:cNvSpPr/>
              <p:nvPr/>
            </p:nvSpPr>
            <p:spPr>
              <a:xfrm>
                <a:off x="4192108" y="305035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0ACC932-F92D-994D-BCB3-F5AD7B77B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08" y="3050350"/>
                <a:ext cx="861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0EB84DC4-5639-C649-B7BB-AF57FB022EBA}"/>
                  </a:ext>
                </a:extLst>
              </p:cNvPr>
              <p:cNvSpPr/>
              <p:nvPr/>
            </p:nvSpPr>
            <p:spPr>
              <a:xfrm>
                <a:off x="2990325" y="3790578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0EB84DC4-5639-C649-B7BB-AF57FB022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25" y="3790578"/>
                <a:ext cx="8619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A84B42E7-F5D8-D643-A50B-A90345DF5F8B}"/>
                  </a:ext>
                </a:extLst>
              </p:cNvPr>
              <p:cNvSpPr/>
              <p:nvPr/>
            </p:nvSpPr>
            <p:spPr>
              <a:xfrm>
                <a:off x="2550184" y="3050350"/>
                <a:ext cx="733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A84B42E7-F5D8-D643-A50B-A90345DF5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84" y="3050350"/>
                <a:ext cx="7337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C94BC358-5703-A447-8E39-7F136EB8B7BC}"/>
                  </a:ext>
                </a:extLst>
              </p:cNvPr>
              <p:cNvSpPr/>
              <p:nvPr/>
            </p:nvSpPr>
            <p:spPr>
              <a:xfrm>
                <a:off x="2385978" y="3773162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C94BC358-5703-A447-8E39-7F136EB8B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978" y="3773162"/>
                <a:ext cx="3764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283DDC17-3B17-5D49-BC4A-EF2273F76E88}"/>
                  </a:ext>
                </a:extLst>
              </p:cNvPr>
              <p:cNvSpPr/>
              <p:nvPr/>
            </p:nvSpPr>
            <p:spPr>
              <a:xfrm>
                <a:off x="4719875" y="3773162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283DDC17-3B17-5D49-BC4A-EF2273F76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75" y="3773162"/>
                <a:ext cx="36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0AFAE53-F8E3-424A-993B-26A4EF6CAE62}"/>
                  </a:ext>
                </a:extLst>
              </p:cNvPr>
              <p:cNvSpPr/>
              <p:nvPr/>
            </p:nvSpPr>
            <p:spPr>
              <a:xfrm>
                <a:off x="3541678" y="2604762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0AFAE53-F8E3-424A-993B-26A4EF6CA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78" y="2604762"/>
                <a:ext cx="4142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779B8506-BF11-504A-9214-30991697815C}"/>
                  </a:ext>
                </a:extLst>
              </p:cNvPr>
              <p:cNvSpPr/>
              <p:nvPr/>
            </p:nvSpPr>
            <p:spPr>
              <a:xfrm>
                <a:off x="3566368" y="4954262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779B8506-BF11-504A-9214-309916978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368" y="4954262"/>
                <a:ext cx="3693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C1CCB16-8220-B249-8E30-90905AFD7EB7}"/>
                  </a:ext>
                </a:extLst>
              </p:cNvPr>
              <p:cNvSpPr txBox="1"/>
              <p:nvPr/>
            </p:nvSpPr>
            <p:spPr>
              <a:xfrm>
                <a:off x="767260" y="2689089"/>
                <a:ext cx="1812547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</m:t>
                          </m:r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8</m:t>
                          </m:r>
                        </m:e>
                      </m:d>
                      <m:r>
                        <a:rPr lang="pt-PT" sz="2000" b="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𝑣</m:t>
                      </m:r>
                      <m:r>
                        <a:rPr lang="pt-PT" sz="2000" b="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,4</m:t>
                      </m:r>
                    </m:oMath>
                  </m:oMathPara>
                </a14:m>
                <a:endParaRPr lang="pt-PT" sz="200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𝟓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𝟑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𝒗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𝟐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𝟓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𝟏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𝒘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C1CCB16-8220-B249-8E30-90905AFD7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60" y="2689089"/>
                <a:ext cx="1812547" cy="1015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FB73C474-8E89-6A49-AA03-0DE0EDC1956B}"/>
              </a:ext>
            </a:extLst>
          </p:cNvPr>
          <p:cNvSpPr txBox="1"/>
          <p:nvPr/>
        </p:nvSpPr>
        <p:spPr>
          <a:xfrm>
            <a:off x="6801630" y="4221110"/>
            <a:ext cx="473232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i="1">
                <a:latin typeface="Cambria Math" panose="02040503050406030204" pitchFamily="18" charset="0"/>
              </a:defRPr>
            </a:lvl1pPr>
          </a:lstStyle>
          <a:p>
            <a:r>
              <a:rPr lang="en-US" i="0" dirty="0"/>
              <a:t>(width, length), 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</a:rPr>
              <a:t>label</a:t>
            </a:r>
            <a:r>
              <a:rPr lang="en-US" i="0" dirty="0"/>
              <a:t>: </a:t>
            </a:r>
            <a:r>
              <a:rPr lang="en-US" i="0" dirty="0" err="1"/>
              <a:t>next.hop</a:t>
            </a:r>
            <a:r>
              <a:rPr lang="en-US" i="0" dirty="0"/>
              <a:t>; </a:t>
            </a:r>
            <a:r>
              <a:rPr lang="en-US" i="0" dirty="0" err="1">
                <a:solidFill>
                  <a:schemeClr val="accent6">
                    <a:lumMod val="75000"/>
                  </a:schemeClr>
                </a:solidFill>
              </a:rPr>
              <a:t>next.label</a:t>
            </a:r>
            <a:endParaRPr lang="en-US" i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C93179-DA6A-E44D-BF26-244938CE1804}"/>
              </a:ext>
            </a:extLst>
          </p:cNvPr>
          <p:cNvSpPr/>
          <p:nvPr/>
        </p:nvSpPr>
        <p:spPr>
          <a:xfrm>
            <a:off x="2179698" y="3002431"/>
            <a:ext cx="400110" cy="40011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AC52667-08E8-2C4E-9BC5-4BA3C18E4145}"/>
              </a:ext>
            </a:extLst>
          </p:cNvPr>
          <p:cNvSpPr/>
          <p:nvPr/>
        </p:nvSpPr>
        <p:spPr>
          <a:xfrm>
            <a:off x="2040835" y="5781294"/>
            <a:ext cx="8415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Labels propagated alongside pairs (width, length)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E991012-D57D-D346-A3A2-4E3C12FD4D62}"/>
                  </a:ext>
                </a:extLst>
              </p:cNvPr>
              <p:cNvSpPr txBox="1"/>
              <p:nvPr/>
            </p:nvSpPr>
            <p:spPr>
              <a:xfrm>
                <a:off x="4051932" y="5025434"/>
                <a:ext cx="1460594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𝟐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𝒙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𝟐𝟎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𝟓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𝟒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𝒘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E991012-D57D-D346-A3A2-4E3C12FD4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32" y="5025434"/>
                <a:ext cx="1460594" cy="707886"/>
              </a:xfrm>
              <a:prstGeom prst="rect">
                <a:avLst/>
              </a:prstGeom>
              <a:blipFill>
                <a:blip r:embed="rId12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9CC15F0-59BD-0A49-BB7D-40F9FB148803}"/>
                  </a:ext>
                </a:extLst>
              </p:cNvPr>
              <p:cNvSpPr txBox="1"/>
              <p:nvPr/>
            </p:nvSpPr>
            <p:spPr>
              <a:xfrm>
                <a:off x="5054075" y="3275688"/>
                <a:ext cx="150348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+∞,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𝟎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:−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9CC15F0-59BD-0A49-BB7D-40F9FB148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075" y="3275688"/>
                <a:ext cx="150348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7E42C118-E344-A443-BA51-1793755F69F0}"/>
                  </a:ext>
                </a:extLst>
              </p:cNvPr>
              <p:cNvSpPr txBox="1"/>
              <p:nvPr/>
            </p:nvSpPr>
            <p:spPr>
              <a:xfrm>
                <a:off x="4039232" y="2506226"/>
                <a:ext cx="1268552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𝟐𝟎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𝒙</m:t>
                      </m:r>
                    </m:oMath>
                  </m:oMathPara>
                </a14:m>
                <a:endParaRPr lang="pt-PT" sz="2000" b="1" dirty="0">
                  <a:solidFill>
                    <a:schemeClr val="accent3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7E42C118-E344-A443-BA51-1793755F6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32" y="2506226"/>
                <a:ext cx="1268552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AC672DE4-F6E9-0447-8D56-29F85B25942E}"/>
              </a:ext>
            </a:extLst>
          </p:cNvPr>
          <p:cNvSpPr/>
          <p:nvPr/>
        </p:nvSpPr>
        <p:spPr>
          <a:xfrm>
            <a:off x="4887805" y="5025434"/>
            <a:ext cx="400110" cy="40011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Forma Livre 34">
            <a:extLst>
              <a:ext uri="{FF2B5EF4-FFF2-40B4-BE49-F238E27FC236}">
                <a16:creationId xmlns:a16="http://schemas.microsoft.com/office/drawing/2014/main" id="{333C971D-0DBE-D542-A01C-04E08E411638}"/>
              </a:ext>
            </a:extLst>
          </p:cNvPr>
          <p:cNvSpPr/>
          <p:nvPr/>
        </p:nvSpPr>
        <p:spPr>
          <a:xfrm>
            <a:off x="2508069" y="2687495"/>
            <a:ext cx="2635012" cy="2328642"/>
          </a:xfrm>
          <a:custGeom>
            <a:avLst/>
            <a:gdLst>
              <a:gd name="connsiteX0" fmla="*/ 2599508 w 2635012"/>
              <a:gd name="connsiteY0" fmla="*/ 2328642 h 2328642"/>
              <a:gd name="connsiteX1" fmla="*/ 2351314 w 2635012"/>
              <a:gd name="connsiteY1" fmla="*/ 1636311 h 2328642"/>
              <a:gd name="connsiteX2" fmla="*/ 509451 w 2635012"/>
              <a:gd name="connsiteY2" fmla="*/ 81831 h 2328642"/>
              <a:gd name="connsiteX3" fmla="*/ 0 w 2635012"/>
              <a:gd name="connsiteY3" fmla="*/ 356151 h 232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12" h="2328642">
                <a:moveTo>
                  <a:pt x="2599508" y="2328642"/>
                </a:moveTo>
                <a:cubicBezTo>
                  <a:pt x="2649582" y="2169710"/>
                  <a:pt x="2699657" y="2010779"/>
                  <a:pt x="2351314" y="1636311"/>
                </a:cubicBezTo>
                <a:cubicBezTo>
                  <a:pt x="2002971" y="1261843"/>
                  <a:pt x="901337" y="295191"/>
                  <a:pt x="509451" y="81831"/>
                </a:cubicBezTo>
                <a:cubicBezTo>
                  <a:pt x="117565" y="-131529"/>
                  <a:pt x="58782" y="112311"/>
                  <a:pt x="0" y="356151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393CB10-8625-D747-8513-D4BDE842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28</a:t>
            </a:fld>
            <a:endParaRPr lang="pt-PT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4DCEDEC-9529-4741-BF06-39BFCF3145E7}"/>
              </a:ext>
            </a:extLst>
          </p:cNvPr>
          <p:cNvSpPr/>
          <p:nvPr/>
        </p:nvSpPr>
        <p:spPr>
          <a:xfrm>
            <a:off x="8237430" y="305693"/>
            <a:ext cx="372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3. Design: from problems to protocols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4691B3B-5E45-AB45-A4C4-6772E8A0C747}"/>
              </a:ext>
            </a:extLst>
          </p:cNvPr>
          <p:cNvSpPr txBox="1"/>
          <p:nvPr/>
        </p:nvSpPr>
        <p:spPr>
          <a:xfrm>
            <a:off x="6782032" y="4714001"/>
            <a:ext cx="3319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Elected (width, length) in bold</a:t>
            </a:r>
          </a:p>
        </p:txBody>
      </p:sp>
    </p:spTree>
    <p:extLst>
      <p:ext uri="{BB962C8B-B14F-4D97-AF65-F5344CB8AC3E}">
        <p14:creationId xmlns:p14="http://schemas.microsoft.com/office/powerpoint/2010/main" val="2509287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A8271-F052-AC40-96B6-BA4DFB0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Shortest-widest-path</a:t>
            </a:r>
            <a:r>
              <a:rPr lang="pt-PT" dirty="0"/>
              <a:t> </a:t>
            </a:r>
            <a:r>
              <a:rPr lang="pt-PT" dirty="0" err="1"/>
              <a:t>routing</a:t>
            </a:r>
            <a:endParaRPr lang="pt-PT" dirty="0"/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D28D2E3B-2F56-BD49-8202-2D8625BA0D0F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3888799" y="4114380"/>
            <a:ext cx="895597" cy="888422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AABCD371-01DE-E847-ADFA-FF4A2D7EC5DA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3743734" y="3001469"/>
            <a:ext cx="7058" cy="1941245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9F4C9CCA-AEF3-F342-9B5D-78B7DF9409CF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3895857" y="2941381"/>
            <a:ext cx="888539" cy="882868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D3776433-E3F5-084F-82D6-AE0CD18FE21B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733869" y="4112169"/>
            <a:ext cx="875382" cy="890633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4C529A9-D386-FA42-B8A4-0B3AB62EE3E6}"/>
              </a:ext>
            </a:extLst>
          </p:cNvPr>
          <p:cNvSpPr/>
          <p:nvPr/>
        </p:nvSpPr>
        <p:spPr>
          <a:xfrm>
            <a:off x="3538580" y="4942714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4D9122-E685-FE4C-8B33-FBD7D617DC58}"/>
              </a:ext>
            </a:extLst>
          </p:cNvPr>
          <p:cNvSpPr/>
          <p:nvPr/>
        </p:nvSpPr>
        <p:spPr>
          <a:xfrm>
            <a:off x="3545638" y="2591162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058628-7FC8-F645-B05E-CAF1619C4A57}"/>
              </a:ext>
            </a:extLst>
          </p:cNvPr>
          <p:cNvSpPr/>
          <p:nvPr/>
        </p:nvSpPr>
        <p:spPr>
          <a:xfrm>
            <a:off x="4724308" y="3764161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F856C8-7300-F34B-A6B2-1BDA694CA9FD}"/>
              </a:ext>
            </a:extLst>
          </p:cNvPr>
          <p:cNvSpPr/>
          <p:nvPr/>
        </p:nvSpPr>
        <p:spPr>
          <a:xfrm>
            <a:off x="2383650" y="3761950"/>
            <a:ext cx="410307" cy="4103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185"/>
            <a:endParaRPr lang="pt-PT" sz="4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+mj-ea"/>
              <a:cs typeface="+mj-cs"/>
            </a:endParaRP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79B39813-EE0A-0144-AD40-3818ED34A874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2733869" y="2941381"/>
            <a:ext cx="871857" cy="880657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DFC6919-E959-9F47-B887-8B655730D01E}"/>
                  </a:ext>
                </a:extLst>
              </p:cNvPr>
              <p:cNvSpPr/>
              <p:nvPr/>
            </p:nvSpPr>
            <p:spPr>
              <a:xfrm>
                <a:off x="4192108" y="4513390"/>
                <a:ext cx="8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DFC6919-E959-9F47-B887-8B655730D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08" y="4513390"/>
                <a:ext cx="8619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03887102-E9E2-1E4D-8117-F8317F1805D0}"/>
                  </a:ext>
                </a:extLst>
              </p:cNvPr>
              <p:cNvSpPr/>
              <p:nvPr/>
            </p:nvSpPr>
            <p:spPr>
              <a:xfrm>
                <a:off x="2441685" y="451339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03887102-E9E2-1E4D-8117-F8317F180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85" y="4513390"/>
                <a:ext cx="8619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9D963ABC-35FA-3440-971E-3DDC7018109D}"/>
                  </a:ext>
                </a:extLst>
              </p:cNvPr>
              <p:cNvSpPr/>
              <p:nvPr/>
            </p:nvSpPr>
            <p:spPr>
              <a:xfrm>
                <a:off x="4192108" y="3050350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9D963ABC-35FA-3440-971E-3DDC70181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08" y="3050350"/>
                <a:ext cx="861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880080D4-D7E8-D749-8CEC-DFD773B5DEF1}"/>
                  </a:ext>
                </a:extLst>
              </p:cNvPr>
              <p:cNvSpPr/>
              <p:nvPr/>
            </p:nvSpPr>
            <p:spPr>
              <a:xfrm>
                <a:off x="2990325" y="3790578"/>
                <a:ext cx="861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20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880080D4-D7E8-D749-8CEC-DFD773B5D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25" y="3790578"/>
                <a:ext cx="8619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0CF857D-0D0A-D842-B0C5-3659DCB11476}"/>
                  </a:ext>
                </a:extLst>
              </p:cNvPr>
              <p:cNvSpPr/>
              <p:nvPr/>
            </p:nvSpPr>
            <p:spPr>
              <a:xfrm>
                <a:off x="2550184" y="3050350"/>
                <a:ext cx="733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5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0CF857D-0D0A-D842-B0C5-3659DCB11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84" y="3050350"/>
                <a:ext cx="7337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33FDCC78-7856-A449-9661-339DD52DC09B}"/>
                  </a:ext>
                </a:extLst>
              </p:cNvPr>
              <p:cNvSpPr/>
              <p:nvPr/>
            </p:nvSpPr>
            <p:spPr>
              <a:xfrm>
                <a:off x="2385978" y="3773162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33FDCC78-7856-A449-9661-339DD52DC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978" y="3773162"/>
                <a:ext cx="3764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BFBE04F5-BB62-944D-B710-B7CF4D957C7D}"/>
                  </a:ext>
                </a:extLst>
              </p:cNvPr>
              <p:cNvSpPr/>
              <p:nvPr/>
            </p:nvSpPr>
            <p:spPr>
              <a:xfrm>
                <a:off x="4719875" y="3773162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BFBE04F5-BB62-944D-B710-B7CF4D957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75" y="3773162"/>
                <a:ext cx="36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3A978500-83C6-6046-A289-6C9E2662A9C8}"/>
                  </a:ext>
                </a:extLst>
              </p:cNvPr>
              <p:cNvSpPr/>
              <p:nvPr/>
            </p:nvSpPr>
            <p:spPr>
              <a:xfrm>
                <a:off x="3541678" y="2604762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3A978500-83C6-6046-A289-6C9E2662A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78" y="2604762"/>
                <a:ext cx="4142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78EEB067-3646-A94C-9F23-B87461D75992}"/>
                  </a:ext>
                </a:extLst>
              </p:cNvPr>
              <p:cNvSpPr/>
              <p:nvPr/>
            </p:nvSpPr>
            <p:spPr>
              <a:xfrm>
                <a:off x="3566368" y="4954262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78EEB067-3646-A94C-9F23-B87461D75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368" y="4954262"/>
                <a:ext cx="3693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ECCDF2D-6AE8-7847-B5EA-BBD489C80675}"/>
                  </a:ext>
                </a:extLst>
              </p:cNvPr>
              <p:cNvSpPr txBox="1"/>
              <p:nvPr/>
            </p:nvSpPr>
            <p:spPr>
              <a:xfrm>
                <a:off x="767260" y="2689089"/>
                <a:ext cx="1812547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10,</m:t>
                          </m:r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8</m:t>
                          </m:r>
                        </m:e>
                      </m:d>
                      <m:r>
                        <a:rPr lang="pt-PT" sz="2000" b="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𝑣</m:t>
                      </m:r>
                      <m:r>
                        <a:rPr lang="pt-PT" sz="2000" b="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,4</m:t>
                      </m:r>
                    </m:oMath>
                  </m:oMathPara>
                </a14:m>
                <a:endParaRPr lang="pt-PT" sz="200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𝟓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𝟑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𝒗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𝟐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𝟓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</m:t>
                          </m:r>
                        </m:e>
                      </m:d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𝟏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𝒘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ECCDF2D-6AE8-7847-B5EA-BBD489C80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60" y="2689089"/>
                <a:ext cx="1812547" cy="1015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B6ABADD9-A766-304A-875A-451A3E79820C}"/>
              </a:ext>
            </a:extLst>
          </p:cNvPr>
          <p:cNvCxnSpPr>
            <a:cxnSpLocks/>
          </p:cNvCxnSpPr>
          <p:nvPr/>
        </p:nvCxnSpPr>
        <p:spPr>
          <a:xfrm>
            <a:off x="2929540" y="4163448"/>
            <a:ext cx="552854" cy="5371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C8220605-0C1A-B145-B70D-B74CE1FCA31F}"/>
              </a:ext>
            </a:extLst>
          </p:cNvPr>
          <p:cNvCxnSpPr>
            <a:cxnSpLocks/>
          </p:cNvCxnSpPr>
          <p:nvPr/>
        </p:nvCxnSpPr>
        <p:spPr>
          <a:xfrm flipV="1">
            <a:off x="4001058" y="4221882"/>
            <a:ext cx="503143" cy="464548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5B1BBCF-93A2-B34D-9C59-3B3472BBA0C8}"/>
              </a:ext>
            </a:extLst>
          </p:cNvPr>
          <p:cNvSpPr txBox="1"/>
          <p:nvPr/>
        </p:nvSpPr>
        <p:spPr>
          <a:xfrm>
            <a:off x="3328199" y="4150354"/>
            <a:ext cx="301686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wrap="none" lIns="91440" tIns="45720" rIns="91440" bIns="45720" rtlCol="0">
            <a:spAutoFit/>
          </a:bodyPr>
          <a:lstStyle>
            <a:defPPr>
              <a:defRPr lang="pt-PT"/>
            </a:defPPr>
            <a:lvl1pPr indent="0">
              <a:buNone/>
              <a:defRPr>
                <a:solidFill>
                  <a:srgbClr val="00B050"/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8CA30F1A-6831-2840-878A-42C474D9EC2C}"/>
              </a:ext>
            </a:extLst>
          </p:cNvPr>
          <p:cNvCxnSpPr>
            <a:cxnSpLocks/>
          </p:cNvCxnSpPr>
          <p:nvPr/>
        </p:nvCxnSpPr>
        <p:spPr>
          <a:xfrm>
            <a:off x="6801630" y="5485629"/>
            <a:ext cx="527077" cy="0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44311BF-DE07-E740-9894-1F40981E0176}"/>
              </a:ext>
            </a:extLst>
          </p:cNvPr>
          <p:cNvSpPr txBox="1"/>
          <p:nvPr/>
        </p:nvSpPr>
        <p:spPr>
          <a:xfrm>
            <a:off x="7392180" y="5098335"/>
            <a:ext cx="2341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labeled data-packets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D712829-5603-EA42-907F-9207F7BDA15C}"/>
              </a:ext>
            </a:extLst>
          </p:cNvPr>
          <p:cNvSpPr/>
          <p:nvPr/>
        </p:nvSpPr>
        <p:spPr>
          <a:xfrm>
            <a:off x="1736035" y="5783007"/>
            <a:ext cx="9112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Data-packets are forwarded along shortest-widest paths 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5CFE789-8710-F549-94A6-7B0AA5983ACA}"/>
              </a:ext>
            </a:extLst>
          </p:cNvPr>
          <p:cNvSpPr txBox="1"/>
          <p:nvPr/>
        </p:nvSpPr>
        <p:spPr>
          <a:xfrm>
            <a:off x="6801630" y="4221110"/>
            <a:ext cx="473232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i="1">
                <a:latin typeface="Cambria Math" panose="02040503050406030204" pitchFamily="18" charset="0"/>
              </a:defRPr>
            </a:lvl1pPr>
          </a:lstStyle>
          <a:p>
            <a:r>
              <a:rPr lang="en-US" i="0" dirty="0"/>
              <a:t>(width, length), 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</a:rPr>
              <a:t>label</a:t>
            </a:r>
            <a:r>
              <a:rPr lang="en-US" i="0" dirty="0"/>
              <a:t>: </a:t>
            </a:r>
            <a:r>
              <a:rPr lang="en-US" i="0" dirty="0" err="1"/>
              <a:t>next.hop</a:t>
            </a:r>
            <a:r>
              <a:rPr lang="en-US" i="0" dirty="0"/>
              <a:t>; </a:t>
            </a:r>
            <a:r>
              <a:rPr lang="en-US" i="0" dirty="0" err="1">
                <a:solidFill>
                  <a:schemeClr val="accent6">
                    <a:lumMod val="75000"/>
                  </a:schemeClr>
                </a:solidFill>
              </a:rPr>
              <a:t>next.label</a:t>
            </a:r>
            <a:endParaRPr lang="en-US" i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9BB22BD-E140-E346-9B20-A3EF9474E509}"/>
              </a:ext>
            </a:extLst>
          </p:cNvPr>
          <p:cNvSpPr txBox="1"/>
          <p:nvPr/>
        </p:nvSpPr>
        <p:spPr>
          <a:xfrm>
            <a:off x="6872171" y="5098759"/>
            <a:ext cx="301686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E893E31-518F-6C4D-8D53-C21C4CE4FF6F}"/>
                  </a:ext>
                </a:extLst>
              </p:cNvPr>
              <p:cNvSpPr txBox="1"/>
              <p:nvPr/>
            </p:nvSpPr>
            <p:spPr>
              <a:xfrm>
                <a:off x="4051932" y="5025434"/>
                <a:ext cx="1460594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𝟏𝟎</m:t>
                          </m:r>
                          <m:r>
                            <a:rPr lang="pt-PT" sz="2000" b="1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𝟐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𝒙</m:t>
                      </m:r>
                      <m:r>
                        <a:rPr lang="pt-PT" sz="2000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𝟐𝟎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𝟓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𝟒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𝒘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E893E31-518F-6C4D-8D53-C21C4CE4F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32" y="5025434"/>
                <a:ext cx="1460594" cy="707886"/>
              </a:xfrm>
              <a:prstGeom prst="rect">
                <a:avLst/>
              </a:prstGeom>
              <a:blipFill>
                <a:blip r:embed="rId12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68BD6CA-A9D2-8A4F-B2D9-013AC7C5FE66}"/>
                  </a:ext>
                </a:extLst>
              </p:cNvPr>
              <p:cNvSpPr txBox="1"/>
              <p:nvPr/>
            </p:nvSpPr>
            <p:spPr>
              <a:xfrm>
                <a:off x="5054075" y="3275688"/>
                <a:ext cx="150348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+∞,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𝟎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:−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68BD6CA-A9D2-8A4F-B2D9-013AC7C5F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075" y="3275688"/>
                <a:ext cx="150348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12ACEFFF-4C6D-7543-B9E3-217A8CE1BFFA}"/>
                  </a:ext>
                </a:extLst>
              </p:cNvPr>
              <p:cNvSpPr txBox="1"/>
              <p:nvPr/>
            </p:nvSpPr>
            <p:spPr>
              <a:xfrm>
                <a:off x="4039232" y="2506226"/>
                <a:ext cx="1268552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𝟐𝟎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𝒙</m:t>
                      </m:r>
                    </m:oMath>
                  </m:oMathPara>
                </a14:m>
                <a:endParaRPr lang="pt-PT" sz="2000" b="1" dirty="0">
                  <a:solidFill>
                    <a:schemeClr val="accent3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12ACEFFF-4C6D-7543-B9E3-217A8CE1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32" y="2506226"/>
                <a:ext cx="1268552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2170494-2D28-5649-94F2-A093C23A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29</a:t>
            </a:fld>
            <a:endParaRPr lang="pt-PT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68B5629-52D7-3F4A-84A1-565FAC10A62E}"/>
              </a:ext>
            </a:extLst>
          </p:cNvPr>
          <p:cNvSpPr/>
          <p:nvPr/>
        </p:nvSpPr>
        <p:spPr>
          <a:xfrm>
            <a:off x="8237430" y="305693"/>
            <a:ext cx="372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3. Design: from problems to protocols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FAF7E57-F9FB-D344-97FB-8C9AD7B87CBC}"/>
              </a:ext>
            </a:extLst>
          </p:cNvPr>
          <p:cNvSpPr txBox="1"/>
          <p:nvPr/>
        </p:nvSpPr>
        <p:spPr>
          <a:xfrm>
            <a:off x="6782032" y="4714001"/>
            <a:ext cx="3319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Elected (width, length) in bold</a:t>
            </a:r>
          </a:p>
        </p:txBody>
      </p:sp>
    </p:spTree>
    <p:extLst>
      <p:ext uri="{BB962C8B-B14F-4D97-AF65-F5344CB8AC3E}">
        <p14:creationId xmlns:p14="http://schemas.microsoft.com/office/powerpoint/2010/main" val="99068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A22B3-69DD-334A-9C3D-D04AC52B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8" y="365125"/>
            <a:ext cx="10988040" cy="1325563"/>
          </a:xfrm>
        </p:spPr>
        <p:txBody>
          <a:bodyPr/>
          <a:lstStyle/>
          <a:p>
            <a:r>
              <a:rPr lang="en-US" dirty="0"/>
              <a:t>Early networks: shortest paths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AB8BEF6-8A55-E140-9E68-518055110037}"/>
              </a:ext>
            </a:extLst>
          </p:cNvPr>
          <p:cNvSpPr txBox="1"/>
          <p:nvPr/>
        </p:nvSpPr>
        <p:spPr>
          <a:xfrm>
            <a:off x="8151577" y="5774588"/>
            <a:ext cx="32022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[Schwartz &amp; Stern 1980]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39C7503-22BE-8B43-A419-E2A33EA62DCD}"/>
              </a:ext>
            </a:extLst>
          </p:cNvPr>
          <p:cNvSpPr txBox="1"/>
          <p:nvPr/>
        </p:nvSpPr>
        <p:spPr>
          <a:xfrm>
            <a:off x="3604595" y="4791891"/>
            <a:ext cx="5579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Distance-vector</a:t>
            </a:r>
          </a:p>
          <a:p>
            <a:pPr algn="ctr"/>
            <a:r>
              <a:rPr lang="en-US" sz="2800" b="1" dirty="0"/>
              <a:t>&amp; link-state routing protocols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6575F2D-0C0C-8540-9EE5-B5EBA61670A0}"/>
              </a:ext>
            </a:extLst>
          </p:cNvPr>
          <p:cNvSpPr txBox="1"/>
          <p:nvPr/>
        </p:nvSpPr>
        <p:spPr>
          <a:xfrm>
            <a:off x="4550160" y="1770401"/>
            <a:ext cx="336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Shortest path routing</a:t>
            </a:r>
          </a:p>
        </p:txBody>
      </p:sp>
      <p:sp>
        <p:nvSpPr>
          <p:cNvPr id="17" name="Seta para Cima 15">
            <a:extLst>
              <a:ext uri="{FF2B5EF4-FFF2-40B4-BE49-F238E27FC236}">
                <a16:creationId xmlns:a16="http://schemas.microsoft.com/office/drawing/2014/main" id="{6DEC3AA8-2CF8-E84A-9AED-9A620B545FD6}"/>
              </a:ext>
            </a:extLst>
          </p:cNvPr>
          <p:cNvSpPr/>
          <p:nvPr/>
        </p:nvSpPr>
        <p:spPr>
          <a:xfrm rot="10800000">
            <a:off x="5271192" y="2517224"/>
            <a:ext cx="2120900" cy="2051064"/>
          </a:xfrm>
          <a:custGeom>
            <a:avLst/>
            <a:gdLst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590675 w 2120900"/>
              <a:gd name="connsiteY3" fmla="*/ 10255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530225 w 2120900"/>
              <a:gd name="connsiteY6" fmla="*/ 10255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00175 w 2120900"/>
              <a:gd name="connsiteY3" fmla="*/ 10001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530225 w 2120900"/>
              <a:gd name="connsiteY6" fmla="*/ 10255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00175 w 2120900"/>
              <a:gd name="connsiteY3" fmla="*/ 10001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10128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10128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873125 w 2120900"/>
              <a:gd name="connsiteY6" fmla="*/ 8350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7969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33425 w 2120900"/>
              <a:gd name="connsiteY6" fmla="*/ 8350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25575 w 2120900"/>
              <a:gd name="connsiteY3" fmla="*/ 8096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38275 w 2120900"/>
              <a:gd name="connsiteY3" fmla="*/ 8223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0900" h="2051064">
                <a:moveTo>
                  <a:pt x="0" y="1025532"/>
                </a:moveTo>
                <a:lnTo>
                  <a:pt x="1060450" y="0"/>
                </a:lnTo>
                <a:lnTo>
                  <a:pt x="2120900" y="1025532"/>
                </a:lnTo>
                <a:lnTo>
                  <a:pt x="1438275" y="822332"/>
                </a:lnTo>
                <a:lnTo>
                  <a:pt x="1590675" y="2051064"/>
                </a:lnTo>
                <a:lnTo>
                  <a:pt x="530225" y="2051064"/>
                </a:lnTo>
                <a:lnTo>
                  <a:pt x="695325" y="822332"/>
                </a:lnTo>
                <a:lnTo>
                  <a:pt x="0" y="10255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E132854-BF26-B34B-863C-5C1DECAD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3</a:t>
            </a:fld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244A0F5-816A-0A41-A41C-D2BAC362ED59}"/>
              </a:ext>
            </a:extLst>
          </p:cNvPr>
          <p:cNvSpPr/>
          <p:nvPr/>
        </p:nvSpPr>
        <p:spPr>
          <a:xfrm>
            <a:off x="8383204" y="245028"/>
            <a:ext cx="3197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1. Algebraic approach to routing</a:t>
            </a:r>
          </a:p>
        </p:txBody>
      </p:sp>
    </p:spTree>
    <p:extLst>
      <p:ext uri="{BB962C8B-B14F-4D97-AF65-F5344CB8AC3E}">
        <p14:creationId xmlns:p14="http://schemas.microsoft.com/office/powerpoint/2010/main" val="1671199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F4E01-33D2-474C-BD1E-75FC22BE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19" y="365125"/>
            <a:ext cx="11764381" cy="1325563"/>
          </a:xfrm>
        </p:spPr>
        <p:txBody>
          <a:bodyPr/>
          <a:lstStyle/>
          <a:p>
            <a:r>
              <a:rPr lang="pt-PT" dirty="0"/>
              <a:t>Future networks: </a:t>
            </a:r>
            <a:r>
              <a:rPr lang="pt-PT" dirty="0" err="1"/>
              <a:t>specification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routing</a:t>
            </a:r>
            <a:r>
              <a:rPr lang="pt-PT" dirty="0"/>
              <a:t> </a:t>
            </a:r>
            <a:r>
              <a:rPr lang="pt-PT"/>
              <a:t>paths? 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03AEBA8-2869-CE41-B889-8CA332DBB367}"/>
              </a:ext>
            </a:extLst>
          </p:cNvPr>
          <p:cNvSpPr txBox="1"/>
          <p:nvPr/>
        </p:nvSpPr>
        <p:spPr>
          <a:xfrm>
            <a:off x="3750367" y="4791891"/>
            <a:ext cx="557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Partial-order vectoring protocol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6A544F-2A24-2843-B407-E2771BFF8408}"/>
              </a:ext>
            </a:extLst>
          </p:cNvPr>
          <p:cNvSpPr txBox="1"/>
          <p:nvPr/>
        </p:nvSpPr>
        <p:spPr>
          <a:xfrm>
            <a:off x="4550160" y="1770401"/>
            <a:ext cx="3320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Optimal path routing</a:t>
            </a:r>
          </a:p>
        </p:txBody>
      </p:sp>
      <p:sp>
        <p:nvSpPr>
          <p:cNvPr id="6" name="Seta para Cima 15">
            <a:extLst>
              <a:ext uri="{FF2B5EF4-FFF2-40B4-BE49-F238E27FC236}">
                <a16:creationId xmlns:a16="http://schemas.microsoft.com/office/drawing/2014/main" id="{0BD49026-C8A9-F947-B09E-15FAB0245C77}"/>
              </a:ext>
            </a:extLst>
          </p:cNvPr>
          <p:cNvSpPr/>
          <p:nvPr/>
        </p:nvSpPr>
        <p:spPr>
          <a:xfrm rot="10800000">
            <a:off x="5271192" y="2517224"/>
            <a:ext cx="2120900" cy="2051064"/>
          </a:xfrm>
          <a:custGeom>
            <a:avLst/>
            <a:gdLst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590675 w 2120900"/>
              <a:gd name="connsiteY3" fmla="*/ 10255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530225 w 2120900"/>
              <a:gd name="connsiteY6" fmla="*/ 10255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00175 w 2120900"/>
              <a:gd name="connsiteY3" fmla="*/ 10001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530225 w 2120900"/>
              <a:gd name="connsiteY6" fmla="*/ 10255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00175 w 2120900"/>
              <a:gd name="connsiteY3" fmla="*/ 10001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10128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10128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873125 w 2120900"/>
              <a:gd name="connsiteY6" fmla="*/ 8350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7969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33425 w 2120900"/>
              <a:gd name="connsiteY6" fmla="*/ 8350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25575 w 2120900"/>
              <a:gd name="connsiteY3" fmla="*/ 8096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38275 w 2120900"/>
              <a:gd name="connsiteY3" fmla="*/ 8223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0900" h="2051064">
                <a:moveTo>
                  <a:pt x="0" y="1025532"/>
                </a:moveTo>
                <a:lnTo>
                  <a:pt x="1060450" y="0"/>
                </a:lnTo>
                <a:lnTo>
                  <a:pt x="2120900" y="1025532"/>
                </a:lnTo>
                <a:lnTo>
                  <a:pt x="1438275" y="822332"/>
                </a:lnTo>
                <a:lnTo>
                  <a:pt x="1590675" y="2051064"/>
                </a:lnTo>
                <a:lnTo>
                  <a:pt x="530225" y="2051064"/>
                </a:lnTo>
                <a:lnTo>
                  <a:pt x="695325" y="822332"/>
                </a:lnTo>
                <a:lnTo>
                  <a:pt x="0" y="10255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EC2065-0FAA-4B4E-A670-61F6A707E099}"/>
              </a:ext>
            </a:extLst>
          </p:cNvPr>
          <p:cNvSpPr txBox="1"/>
          <p:nvPr/>
        </p:nvSpPr>
        <p:spPr>
          <a:xfrm>
            <a:off x="4322354" y="2871712"/>
            <a:ext cx="443518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strictly left-inflationary cycles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A86ED16-6DC6-0842-B753-821CB9BA6108}"/>
              </a:ext>
            </a:extLst>
          </p:cNvPr>
          <p:cNvSpPr/>
          <p:nvPr/>
        </p:nvSpPr>
        <p:spPr>
          <a:xfrm>
            <a:off x="1550505" y="5428080"/>
            <a:ext cx="10111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Partial-order is the largest left-isotonic reduction of the total order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78CEA95-E7C4-FB46-8F1B-FD4F0FC1A357}"/>
              </a:ext>
            </a:extLst>
          </p:cNvPr>
          <p:cNvSpPr/>
          <p:nvPr/>
        </p:nvSpPr>
        <p:spPr>
          <a:xfrm>
            <a:off x="7215810" y="5951300"/>
            <a:ext cx="4227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sz="2400" dirty="0"/>
              <a:t>[</a:t>
            </a:r>
            <a:r>
              <a:rPr lang="en-US" sz="2400" dirty="0" err="1"/>
              <a:t>Sobrinho</a:t>
            </a:r>
            <a:r>
              <a:rPr lang="en-US" sz="2400" dirty="0"/>
              <a:t> &amp; Ferreira 2020]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0BE95F0-4C64-6842-AA64-57EDC716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30</a:t>
            </a:fld>
            <a:endParaRPr lang="pt-PT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F5C3173-515E-3B41-9E75-213CD4513C36}"/>
              </a:ext>
            </a:extLst>
          </p:cNvPr>
          <p:cNvSpPr/>
          <p:nvPr/>
        </p:nvSpPr>
        <p:spPr>
          <a:xfrm>
            <a:off x="8237430" y="305693"/>
            <a:ext cx="372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3. Design: from problems to protocols</a:t>
            </a:r>
          </a:p>
        </p:txBody>
      </p:sp>
    </p:spTree>
    <p:extLst>
      <p:ext uri="{BB962C8B-B14F-4D97-AF65-F5344CB8AC3E}">
        <p14:creationId xmlns:p14="http://schemas.microsoft.com/office/powerpoint/2010/main" val="2919698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0AF0B-F30B-824F-BF96-A74376EB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Final </a:t>
            </a:r>
            <a:r>
              <a:rPr lang="pt-PT" dirty="0" err="1"/>
              <a:t>remarks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0BF6C0-2447-BF43-9FE1-B4B8FFD0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200"/>
              </a:spcAft>
            </a:pPr>
            <a:r>
              <a:rPr lang="en-US" dirty="0"/>
              <a:t>Insight into the operation of routing protocols</a:t>
            </a:r>
          </a:p>
          <a:p>
            <a:pPr>
              <a:spcAft>
                <a:spcPts val="4200"/>
              </a:spcAft>
            </a:pPr>
            <a:r>
              <a:rPr lang="en-US" dirty="0"/>
              <a:t>Unified analysis of routing protocols; not just vectoring protocols</a:t>
            </a:r>
          </a:p>
          <a:p>
            <a:pPr>
              <a:spcAft>
                <a:spcPts val="4200"/>
              </a:spcAft>
            </a:pPr>
            <a:r>
              <a:rPr lang="en-US" dirty="0"/>
              <a:t>Principled design of routing protocols; not just optimality problems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56F26DD-1188-3A4B-A9FA-19567958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31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5239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1000B-1253-814C-A17B-0F1C3A2B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Example</a:t>
            </a:r>
            <a:r>
              <a:rPr lang="pt-PT" dirty="0"/>
              <a:t>: </a:t>
            </a:r>
            <a:r>
              <a:rPr lang="pt-PT" dirty="0" err="1"/>
              <a:t>shortest-best-ToR</a:t>
            </a:r>
            <a:r>
              <a:rPr lang="pt-PT" dirty="0"/>
              <a:t> </a:t>
            </a:r>
            <a:r>
              <a:rPr lang="pt-PT" dirty="0" err="1"/>
              <a:t>paths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AAAD986-50F5-3F41-80CF-04C62289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32</a:t>
            </a:fld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53BF004-1F97-2E44-AA0A-47F4974C4446}"/>
                  </a:ext>
                </a:extLst>
              </p:cNvPr>
              <p:cNvSpPr txBox="1"/>
              <p:nvPr/>
            </p:nvSpPr>
            <p:spPr>
              <a:xfrm>
                <a:off x="318052" y="1432297"/>
                <a:ext cx="11661914" cy="120032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/>
              <a:p>
                <a:r>
                  <a:rPr lang="en-US" sz="2400" b="1" dirty="0"/>
                  <a:t>Pairs (</a:t>
                </a:r>
                <a:r>
                  <a:rPr lang="en-US" sz="2400" b="1" dirty="0" err="1"/>
                  <a:t>ToR</a:t>
                </a:r>
                <a:r>
                  <a:rPr lang="en-US" sz="2400" b="1" dirty="0"/>
                  <a:t>, hop-count):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pt-PT" sz="2400" b="0" i="0" smtClean="0"/>
                          <m:t>C</m:t>
                        </m:r>
                        <m:r>
                          <m:rPr>
                            <m:nor/>
                          </m:rPr>
                          <a:rPr lang="pt-PT" sz="2400" b="0" i="0" smtClean="0"/>
                          <m:t>, </m:t>
                        </m:r>
                        <m:r>
                          <m:rPr>
                            <m:nor/>
                          </m:rPr>
                          <a:rPr lang="pt-PT" sz="2400" b="0" i="0" smtClean="0"/>
                          <m:t>R</m:t>
                        </m:r>
                        <m:r>
                          <m:rPr>
                            <m:nor/>
                          </m:rPr>
                          <a:rPr lang="pt-PT" sz="2400" b="0" i="0" smtClean="0"/>
                          <m:t>, </m:t>
                        </m:r>
                        <m:r>
                          <m:rPr>
                            <m:nor/>
                          </m:rPr>
                          <a:rPr lang="pt-PT" sz="2400" b="0" i="0" smtClean="0"/>
                          <m:t>P</m:t>
                        </m:r>
                      </m:e>
                    </m:d>
                    <m:r>
                      <a:rPr lang="pt-PT" sz="2400" b="1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pt-P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{∙}</m:t>
                    </m:r>
                  </m:oMath>
                </a14:m>
                <a:endParaRPr lang="en-US" sz="2400" dirty="0"/>
              </a:p>
              <a:p>
                <a:r>
                  <a:rPr lang="en-US" sz="2400" b="1" dirty="0"/>
                  <a:t>Shortest-best-</a:t>
                </a:r>
                <a:r>
                  <a:rPr lang="en-US" sz="2400" b="1" dirty="0" err="1"/>
                  <a:t>ToR</a:t>
                </a:r>
                <a:r>
                  <a:rPr lang="en-US" sz="2400" b="1" dirty="0"/>
                  <a:t> order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 preferred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≺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𝑇𝑜𝑅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b="1" dirty="0"/>
                  <a:t>Product extension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 extended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pt-PT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PT" sz="2400" b="0" i="0" smtClean="0"/>
                      <m:t>P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PT" sz="2400" b="0" i="0" smtClean="0"/>
                      <m:t>C</m:t>
                    </m:r>
                  </m:oMath>
                </a14:m>
                <a:r>
                  <a:rPr lang="en-US" sz="2400" dirty="0"/>
                  <a:t>; otherwise, is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endParaRPr lang="pt-PT" sz="2400" b="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53BF004-1F97-2E44-AA0A-47F4974C4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" y="1432297"/>
                <a:ext cx="11661914" cy="1200329"/>
              </a:xfrm>
              <a:prstGeom prst="rect">
                <a:avLst/>
              </a:prstGeom>
              <a:blipFill>
                <a:blip r:embed="rId3"/>
                <a:stretch>
                  <a:fillRect l="-762" t="-3158" b="-947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8298EF0A-DF8C-D345-8028-DBEC540C08C4}"/>
              </a:ext>
            </a:extLst>
          </p:cNvPr>
          <p:cNvCxnSpPr>
            <a:cxnSpLocks/>
          </p:cNvCxnSpPr>
          <p:nvPr/>
        </p:nvCxnSpPr>
        <p:spPr>
          <a:xfrm>
            <a:off x="3468397" y="3760274"/>
            <a:ext cx="971535" cy="7353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uvem 6">
            <a:extLst>
              <a:ext uri="{FF2B5EF4-FFF2-40B4-BE49-F238E27FC236}">
                <a16:creationId xmlns:a16="http://schemas.microsoft.com/office/drawing/2014/main" id="{F2CB3C2D-D4B7-5446-8FDE-B07EBE53ADF3}"/>
              </a:ext>
            </a:extLst>
          </p:cNvPr>
          <p:cNvSpPr/>
          <p:nvPr/>
        </p:nvSpPr>
        <p:spPr>
          <a:xfrm>
            <a:off x="2854366" y="3383643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uvem 7">
            <a:extLst>
              <a:ext uri="{FF2B5EF4-FFF2-40B4-BE49-F238E27FC236}">
                <a16:creationId xmlns:a16="http://schemas.microsoft.com/office/drawing/2014/main" id="{4E2D6C87-A43C-344D-8014-1FD84BD51736}"/>
              </a:ext>
            </a:extLst>
          </p:cNvPr>
          <p:cNvSpPr/>
          <p:nvPr/>
        </p:nvSpPr>
        <p:spPr>
          <a:xfrm>
            <a:off x="1939966" y="5116704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uvem 8">
            <a:extLst>
              <a:ext uri="{FF2B5EF4-FFF2-40B4-BE49-F238E27FC236}">
                <a16:creationId xmlns:a16="http://schemas.microsoft.com/office/drawing/2014/main" id="{9E7D7F95-9630-4946-A225-B91DA7688777}"/>
              </a:ext>
            </a:extLst>
          </p:cNvPr>
          <p:cNvSpPr/>
          <p:nvPr/>
        </p:nvSpPr>
        <p:spPr>
          <a:xfrm>
            <a:off x="4264648" y="4463638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979D2615-701D-EF46-8E9A-657F15553F8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308101" y="3828392"/>
            <a:ext cx="733133" cy="13148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53E7354A-2FEC-204C-93D9-87C77E2FBE3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675622" y="4879972"/>
            <a:ext cx="1713721" cy="46916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uvem 11">
            <a:extLst>
              <a:ext uri="{FF2B5EF4-FFF2-40B4-BE49-F238E27FC236}">
                <a16:creationId xmlns:a16="http://schemas.microsoft.com/office/drawing/2014/main" id="{34566DE3-4C76-DF43-9DCB-FB1096CD2990}"/>
              </a:ext>
            </a:extLst>
          </p:cNvPr>
          <p:cNvSpPr/>
          <p:nvPr/>
        </p:nvSpPr>
        <p:spPr>
          <a:xfrm>
            <a:off x="2910783" y="5084765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5B8BC05D-BDE0-7645-98D4-EBE00DDF09C4}"/>
              </a:ext>
            </a:extLst>
          </p:cNvPr>
          <p:cNvSpPr/>
          <p:nvPr/>
        </p:nvSpPr>
        <p:spPr>
          <a:xfrm>
            <a:off x="3024827" y="3391273"/>
            <a:ext cx="1749645" cy="1847912"/>
          </a:xfrm>
          <a:prstGeom prst="arc">
            <a:avLst>
              <a:gd name="adj1" fmla="val 14767658"/>
              <a:gd name="adj2" fmla="val 644752"/>
            </a:avLst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D3F045A1-650C-3045-99DD-F4C0A1A3938C}"/>
                  </a:ext>
                </a:extLst>
              </p:cNvPr>
              <p:cNvSpPr/>
              <p:nvPr/>
            </p:nvSpPr>
            <p:spPr>
              <a:xfrm>
                <a:off x="4486196" y="447255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D3F045A1-650C-3045-99DD-F4C0A1A39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196" y="4472551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3A3BC8B5-0DCA-6349-BE7D-C161F0235776}"/>
                  </a:ext>
                </a:extLst>
              </p:cNvPr>
              <p:cNvSpPr/>
              <p:nvPr/>
            </p:nvSpPr>
            <p:spPr>
              <a:xfrm>
                <a:off x="3062620" y="3401906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3A3BC8B5-0DCA-6349-BE7D-C161F0235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620" y="3401906"/>
                <a:ext cx="4142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F8F3A3C-D651-4F4F-9860-1C8B5FDB0563}"/>
                  </a:ext>
                </a:extLst>
              </p:cNvPr>
              <p:cNvSpPr/>
              <p:nvPr/>
            </p:nvSpPr>
            <p:spPr>
              <a:xfrm>
                <a:off x="2123662" y="5129498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F8F3A3C-D651-4F4F-9860-1C8B5FDB0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62" y="5129498"/>
                <a:ext cx="3693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908A83B-3569-4040-90BF-196BB112AE89}"/>
                  </a:ext>
                </a:extLst>
              </p:cNvPr>
              <p:cNvSpPr/>
              <p:nvPr/>
            </p:nvSpPr>
            <p:spPr>
              <a:xfrm>
                <a:off x="2941471" y="5030803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908A83B-3569-4040-90BF-196BB112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71" y="5030803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Nuvem 17">
            <a:extLst>
              <a:ext uri="{FF2B5EF4-FFF2-40B4-BE49-F238E27FC236}">
                <a16:creationId xmlns:a16="http://schemas.microsoft.com/office/drawing/2014/main" id="{4AA3BE8B-4DEE-C049-A961-4A13884F5D36}"/>
              </a:ext>
            </a:extLst>
          </p:cNvPr>
          <p:cNvSpPr/>
          <p:nvPr/>
        </p:nvSpPr>
        <p:spPr>
          <a:xfrm>
            <a:off x="3584628" y="4902195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2C43FA28-BA58-BB4F-8C8D-8A3C8E99D702}"/>
                  </a:ext>
                </a:extLst>
              </p:cNvPr>
              <p:cNvSpPr/>
              <p:nvPr/>
            </p:nvSpPr>
            <p:spPr>
              <a:xfrm>
                <a:off x="3615316" y="4848233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2C43FA28-BA58-BB4F-8C8D-8A3C8E99D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316" y="4848233"/>
                <a:ext cx="4779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Nuvem 19">
            <a:extLst>
              <a:ext uri="{FF2B5EF4-FFF2-40B4-BE49-F238E27FC236}">
                <a16:creationId xmlns:a16="http://schemas.microsoft.com/office/drawing/2014/main" id="{513364F3-B759-FB4F-8039-95F19D4B5631}"/>
              </a:ext>
            </a:extLst>
          </p:cNvPr>
          <p:cNvSpPr/>
          <p:nvPr/>
        </p:nvSpPr>
        <p:spPr>
          <a:xfrm>
            <a:off x="3454557" y="3826752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3B41C71-1945-174E-AC5B-362CEFB1FBDB}"/>
                  </a:ext>
                </a:extLst>
              </p:cNvPr>
              <p:cNvSpPr/>
              <p:nvPr/>
            </p:nvSpPr>
            <p:spPr>
              <a:xfrm>
                <a:off x="3485245" y="3772790"/>
                <a:ext cx="47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3B41C71-1945-174E-AC5B-362CEFB1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45" y="3772790"/>
                <a:ext cx="4726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Nuvem 21">
            <a:extLst>
              <a:ext uri="{FF2B5EF4-FFF2-40B4-BE49-F238E27FC236}">
                <a16:creationId xmlns:a16="http://schemas.microsoft.com/office/drawing/2014/main" id="{E4FF1311-777F-7740-8663-15A69F2B8123}"/>
              </a:ext>
            </a:extLst>
          </p:cNvPr>
          <p:cNvSpPr/>
          <p:nvPr/>
        </p:nvSpPr>
        <p:spPr>
          <a:xfrm>
            <a:off x="3865496" y="4114706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2207C5DF-297A-E54B-B9C3-3E178FE53190}"/>
                  </a:ext>
                </a:extLst>
              </p:cNvPr>
              <p:cNvSpPr/>
              <p:nvPr/>
            </p:nvSpPr>
            <p:spPr>
              <a:xfrm>
                <a:off x="3922458" y="4048533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2207C5DF-297A-E54B-B9C3-3E178FE53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58" y="4048533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Nuvem 26">
            <a:extLst>
              <a:ext uri="{FF2B5EF4-FFF2-40B4-BE49-F238E27FC236}">
                <a16:creationId xmlns:a16="http://schemas.microsoft.com/office/drawing/2014/main" id="{5CBF1D7A-5740-564C-A51C-8DC8839601E1}"/>
              </a:ext>
            </a:extLst>
          </p:cNvPr>
          <p:cNvSpPr/>
          <p:nvPr/>
        </p:nvSpPr>
        <p:spPr>
          <a:xfrm>
            <a:off x="1543906" y="3393607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18FA0BB3-3BCC-074E-83D0-E80FC35B37BD}"/>
                  </a:ext>
                </a:extLst>
              </p:cNvPr>
              <p:cNvSpPr/>
              <p:nvPr/>
            </p:nvSpPr>
            <p:spPr>
              <a:xfrm>
                <a:off x="1752160" y="341187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18FA0BB3-3BCC-074E-83D0-E80FC35B3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60" y="3411870"/>
                <a:ext cx="371384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459DB214-BBC8-944E-975D-E8EF56FB3316}"/>
              </a:ext>
            </a:extLst>
          </p:cNvPr>
          <p:cNvCxnSpPr>
            <a:cxnSpLocks/>
            <a:stCxn id="27" idx="0"/>
          </p:cNvCxnSpPr>
          <p:nvPr/>
        </p:nvCxnSpPr>
        <p:spPr>
          <a:xfrm>
            <a:off x="2279562" y="3626037"/>
            <a:ext cx="55177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3D80040F-D19B-2942-8966-678A3E1175E3}"/>
                  </a:ext>
                </a:extLst>
              </p:cNvPr>
              <p:cNvSpPr/>
              <p:nvPr/>
            </p:nvSpPr>
            <p:spPr>
              <a:xfrm>
                <a:off x="2378893" y="3346826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3D80040F-D19B-2942-8966-678A3E117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893" y="3346826"/>
                <a:ext cx="35458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35D6AB78-E0CE-7D4B-A4CE-52CA368AE27D}"/>
                  </a:ext>
                </a:extLst>
              </p:cNvPr>
              <p:cNvSpPr/>
              <p:nvPr/>
            </p:nvSpPr>
            <p:spPr>
              <a:xfrm>
                <a:off x="4440825" y="3374295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35D6AB78-E0CE-7D4B-A4CE-52CA368AE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825" y="3374295"/>
                <a:ext cx="35458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55E7DDC2-3438-C149-8338-1D375912E679}"/>
                  </a:ext>
                </a:extLst>
              </p:cNvPr>
              <p:cNvSpPr/>
              <p:nvPr/>
            </p:nvSpPr>
            <p:spPr>
              <a:xfrm>
                <a:off x="2405406" y="4294747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55E7DDC2-3438-C149-8338-1D375912E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406" y="4294747"/>
                <a:ext cx="354584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1CFA9B6C-1333-734D-ABDE-C9B5C3290F97}"/>
                  </a:ext>
                </a:extLst>
              </p:cNvPr>
              <p:cNvSpPr/>
              <p:nvPr/>
            </p:nvSpPr>
            <p:spPr>
              <a:xfrm>
                <a:off x="2691508" y="5303486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1CFA9B6C-1333-734D-ABDE-C9B5C3290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508" y="5303486"/>
                <a:ext cx="354584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1A4E6F7B-ED3B-9941-959C-2A6A6AD95254}"/>
                  </a:ext>
                </a:extLst>
              </p:cNvPr>
              <p:cNvSpPr/>
              <p:nvPr/>
            </p:nvSpPr>
            <p:spPr>
              <a:xfrm>
                <a:off x="3511786" y="3544317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1A4E6F7B-ED3B-9941-959C-2A6A6AD95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86" y="3544317"/>
                <a:ext cx="35458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57110A47-9F84-934A-8009-36F4B2B491F2}"/>
              </a:ext>
            </a:extLst>
          </p:cNvPr>
          <p:cNvCxnSpPr>
            <a:cxnSpLocks/>
          </p:cNvCxnSpPr>
          <p:nvPr/>
        </p:nvCxnSpPr>
        <p:spPr>
          <a:xfrm>
            <a:off x="8994615" y="3051700"/>
            <a:ext cx="0" cy="31884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AFB6B967-60D5-0E47-8773-0D67A4CDBB12}"/>
              </a:ext>
            </a:extLst>
          </p:cNvPr>
          <p:cNvCxnSpPr>
            <a:cxnSpLocks/>
          </p:cNvCxnSpPr>
          <p:nvPr/>
        </p:nvCxnSpPr>
        <p:spPr>
          <a:xfrm>
            <a:off x="7495322" y="3051700"/>
            <a:ext cx="0" cy="31884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4F14066-BD0F-674A-84F5-E727DE9EADBC}"/>
              </a:ext>
            </a:extLst>
          </p:cNvPr>
          <p:cNvSpPr/>
          <p:nvPr/>
        </p:nvSpPr>
        <p:spPr>
          <a:xfrm>
            <a:off x="7437366" y="4841381"/>
            <a:ext cx="104572" cy="1045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06F46D0-2931-5447-84B2-453A6AB857F8}"/>
              </a:ext>
            </a:extLst>
          </p:cNvPr>
          <p:cNvSpPr/>
          <p:nvPr/>
        </p:nvSpPr>
        <p:spPr>
          <a:xfrm>
            <a:off x="7442233" y="5637106"/>
            <a:ext cx="104572" cy="1045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3BCD034-9C6D-4946-8718-15CCA2FDCE03}"/>
              </a:ext>
            </a:extLst>
          </p:cNvPr>
          <p:cNvSpPr/>
          <p:nvPr/>
        </p:nvSpPr>
        <p:spPr>
          <a:xfrm>
            <a:off x="8950566" y="3727964"/>
            <a:ext cx="104572" cy="1045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873D22C-217D-134E-BC91-3F2AAADD23DB}"/>
              </a:ext>
            </a:extLst>
          </p:cNvPr>
          <p:cNvSpPr txBox="1"/>
          <p:nvPr/>
        </p:nvSpPr>
        <p:spPr>
          <a:xfrm>
            <a:off x="6851115" y="6260073"/>
            <a:ext cx="12015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Preference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DD88917-3A42-594D-AE14-C99D968BE400}"/>
                  </a:ext>
                </a:extLst>
              </p:cNvPr>
              <p:cNvSpPr txBox="1"/>
              <p:nvPr/>
            </p:nvSpPr>
            <p:spPr>
              <a:xfrm>
                <a:off x="7320400" y="2647196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DD88917-3A42-594D-AE14-C99D968BE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00" y="2647196"/>
                <a:ext cx="41421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DF97B3C7-B5A4-2D43-A71C-3A4DDAC2D2A6}"/>
                  </a:ext>
                </a:extLst>
              </p:cNvPr>
              <p:cNvSpPr txBox="1"/>
              <p:nvPr/>
            </p:nvSpPr>
            <p:spPr>
              <a:xfrm>
                <a:off x="8862235" y="2647196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DF97B3C7-B5A4-2D43-A71C-3A4DDAC2D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235" y="2647196"/>
                <a:ext cx="36933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E85E945C-FF20-0145-958B-32A4ADF11154}"/>
              </a:ext>
            </a:extLst>
          </p:cNvPr>
          <p:cNvSpPr/>
          <p:nvPr/>
        </p:nvSpPr>
        <p:spPr>
          <a:xfrm>
            <a:off x="8955337" y="4325702"/>
            <a:ext cx="104572" cy="1045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D325E3B2-BA52-8C46-8A2A-DB191D94A886}"/>
                  </a:ext>
                </a:extLst>
              </p:cNvPr>
              <p:cNvSpPr/>
              <p:nvPr/>
            </p:nvSpPr>
            <p:spPr>
              <a:xfrm>
                <a:off x="6663310" y="4694581"/>
                <a:ext cx="849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PT" b="0" i="0" dirty="0" smtClean="0">
                              <a:sym typeface="Wingdings" pitchFamily="2" charset="2"/>
                            </a:rPr>
                            <m:t>R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e>
                      </m:d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D325E3B2-BA52-8C46-8A2A-DB191D94A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310" y="4694581"/>
                <a:ext cx="849463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9CC39CC-554E-5542-9C69-98652E8E8FF4}"/>
                  </a:ext>
                </a:extLst>
              </p:cNvPr>
              <p:cNvSpPr/>
              <p:nvPr/>
            </p:nvSpPr>
            <p:spPr>
              <a:xfrm>
                <a:off x="8994615" y="3565901"/>
                <a:ext cx="8435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PT" dirty="0">
                              <a:sym typeface="Wingdings" pitchFamily="2" charset="2"/>
                            </a:rPr>
                            <m:t>P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3</m:t>
                          </m:r>
                        </m:e>
                      </m:d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9CC39CC-554E-5542-9C69-98652E8E8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615" y="3565901"/>
                <a:ext cx="843564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3BDE169-0FE5-DF43-A5E6-CFA75E815D6E}"/>
                  </a:ext>
                </a:extLst>
              </p:cNvPr>
              <p:cNvSpPr/>
              <p:nvPr/>
            </p:nvSpPr>
            <p:spPr>
              <a:xfrm>
                <a:off x="6665690" y="5495179"/>
                <a:ext cx="843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PT" i="0" dirty="0">
                              <a:sym typeface="Wingdings" pitchFamily="2" charset="2"/>
                            </a:rPr>
                            <m:t>C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3</m:t>
                          </m:r>
                        </m:e>
                      </m:d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3BDE169-0FE5-DF43-A5E6-CFA75E815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90" y="5495179"/>
                <a:ext cx="843244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0199F7D6-6FFE-9141-8948-148D520CBC48}"/>
                  </a:ext>
                </a:extLst>
              </p:cNvPr>
              <p:cNvSpPr/>
              <p:nvPr/>
            </p:nvSpPr>
            <p:spPr>
              <a:xfrm>
                <a:off x="8976328" y="4185536"/>
                <a:ext cx="8435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PT" b="0" i="0" dirty="0" smtClean="0">
                              <a:sym typeface="Wingdings" pitchFamily="2" charset="2"/>
                            </a:rPr>
                            <m:t>P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</m:e>
                      </m:d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0199F7D6-6FFE-9141-8948-148D520CB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28" y="4185536"/>
                <a:ext cx="843564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aixaDeTexto 48">
            <a:extLst>
              <a:ext uri="{FF2B5EF4-FFF2-40B4-BE49-F238E27FC236}">
                <a16:creationId xmlns:a16="http://schemas.microsoft.com/office/drawing/2014/main" id="{8CB1310C-4F59-824D-BDE3-126DE68878C8}"/>
              </a:ext>
            </a:extLst>
          </p:cNvPr>
          <p:cNvSpPr txBox="1"/>
          <p:nvPr/>
        </p:nvSpPr>
        <p:spPr>
          <a:xfrm>
            <a:off x="8445629" y="6260073"/>
            <a:ext cx="12015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Preference</a:t>
            </a:r>
            <a:endParaRPr lang="pt-PT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1AFD5F1-128F-0A4C-87A9-0DAE37ED9066}"/>
              </a:ext>
            </a:extLst>
          </p:cNvPr>
          <p:cNvSpPr/>
          <p:nvPr/>
        </p:nvSpPr>
        <p:spPr>
          <a:xfrm>
            <a:off x="8942329" y="3129012"/>
            <a:ext cx="104572" cy="1045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BCC977B0-2E42-1447-B4F2-E82460A28A34}"/>
                  </a:ext>
                </a:extLst>
              </p:cNvPr>
              <p:cNvSpPr/>
              <p:nvPr/>
            </p:nvSpPr>
            <p:spPr>
              <a:xfrm>
                <a:off x="8994615" y="2973692"/>
                <a:ext cx="844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pt-PT" i="0" dirty="0">
                          <a:sym typeface="Wingdings" pitchFamily="2" charset="2"/>
                        </a:rPr>
                        <m:t>P</m:t>
                      </m:r>
                      <m:r>
                        <a:rPr lang="pt-PT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,4)</m:t>
                      </m:r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BCC977B0-2E42-1447-B4F2-E82460A28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615" y="2973692"/>
                <a:ext cx="844334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8BD77810-47F2-1E48-813C-B4F0CBD938E9}"/>
                  </a:ext>
                </a:extLst>
              </p:cNvPr>
              <p:cNvSpPr/>
              <p:nvPr/>
            </p:nvSpPr>
            <p:spPr>
              <a:xfrm>
                <a:off x="5818632" y="5488413"/>
                <a:ext cx="1020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8BD77810-47F2-1E48-813C-B4F0CBD93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32" y="5488413"/>
                <a:ext cx="102008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39C3D95D-940C-0C46-8C06-8DF22B656D55}"/>
                  </a:ext>
                </a:extLst>
              </p:cNvPr>
              <p:cNvSpPr/>
              <p:nvPr/>
            </p:nvSpPr>
            <p:spPr>
              <a:xfrm>
                <a:off x="9657681" y="4170998"/>
                <a:ext cx="662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𝑣𝑤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39C3D95D-940C-0C46-8C06-8DF22B656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681" y="4170998"/>
                <a:ext cx="66293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6801BEF9-BD07-4F4C-AEEE-9AF6B4D52C2F}"/>
                  </a:ext>
                </a:extLst>
              </p:cNvPr>
              <p:cNvSpPr/>
              <p:nvPr/>
            </p:nvSpPr>
            <p:spPr>
              <a:xfrm>
                <a:off x="9657681" y="3543298"/>
                <a:ext cx="9737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𝑣𝑢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6801BEF9-BD07-4F4C-AEEE-9AF6B4D52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681" y="3543298"/>
                <a:ext cx="97379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14770305-DC36-FD43-9AEA-A99A6B918756}"/>
                  </a:ext>
                </a:extLst>
              </p:cNvPr>
              <p:cNvSpPr/>
              <p:nvPr/>
            </p:nvSpPr>
            <p:spPr>
              <a:xfrm>
                <a:off x="9657681" y="2968851"/>
                <a:ext cx="1145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𝑣𝑤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14770305-DC36-FD43-9AEA-A99A6B918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681" y="2968851"/>
                <a:ext cx="1145121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B31AF23B-013C-3F4A-BC70-A07E4F999088}"/>
                  </a:ext>
                </a:extLst>
              </p:cNvPr>
              <p:cNvSpPr/>
              <p:nvPr/>
            </p:nvSpPr>
            <p:spPr>
              <a:xfrm>
                <a:off x="6300815" y="4694581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B31AF23B-013C-3F4A-BC70-A07E4F999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815" y="4694581"/>
                <a:ext cx="53790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xão Reta 59">
            <a:extLst>
              <a:ext uri="{FF2B5EF4-FFF2-40B4-BE49-F238E27FC236}">
                <a16:creationId xmlns:a16="http://schemas.microsoft.com/office/drawing/2014/main" id="{2CA63CC1-DD7E-FF43-B017-4423ECD4D2DA}"/>
              </a:ext>
            </a:extLst>
          </p:cNvPr>
          <p:cNvCxnSpPr>
            <a:cxnSpLocks/>
          </p:cNvCxnSpPr>
          <p:nvPr/>
        </p:nvCxnSpPr>
        <p:spPr>
          <a:xfrm>
            <a:off x="3269728" y="3957456"/>
            <a:ext cx="880274" cy="780828"/>
          </a:xfrm>
          <a:prstGeom prst="line">
            <a:avLst/>
          </a:prstGeom>
          <a:noFill/>
          <a:ln w="1270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Forma Livre 63">
            <a:extLst>
              <a:ext uri="{FF2B5EF4-FFF2-40B4-BE49-F238E27FC236}">
                <a16:creationId xmlns:a16="http://schemas.microsoft.com/office/drawing/2014/main" id="{8F8AACCC-005A-C24A-A09B-05D567460013}"/>
              </a:ext>
            </a:extLst>
          </p:cNvPr>
          <p:cNvSpPr/>
          <p:nvPr/>
        </p:nvSpPr>
        <p:spPr>
          <a:xfrm>
            <a:off x="2014330" y="2955832"/>
            <a:ext cx="2981740" cy="2053490"/>
          </a:xfrm>
          <a:custGeom>
            <a:avLst/>
            <a:gdLst>
              <a:gd name="connsiteX0" fmla="*/ 0 w 3008375"/>
              <a:gd name="connsiteY0" fmla="*/ 2145509 h 2145509"/>
              <a:gd name="connsiteX1" fmla="*/ 1086679 w 3008375"/>
              <a:gd name="connsiteY1" fmla="*/ 210691 h 2145509"/>
              <a:gd name="connsiteX2" fmla="*/ 2796209 w 3008375"/>
              <a:gd name="connsiteY2" fmla="*/ 197439 h 2145509"/>
              <a:gd name="connsiteX3" fmla="*/ 2981740 w 3008375"/>
              <a:gd name="connsiteY3" fmla="*/ 1509404 h 2145509"/>
              <a:gd name="connsiteX4" fmla="*/ 2981740 w 3008375"/>
              <a:gd name="connsiteY4" fmla="*/ 1509404 h 2145509"/>
              <a:gd name="connsiteX0" fmla="*/ 0 w 2981740"/>
              <a:gd name="connsiteY0" fmla="*/ 2082451 h 2082451"/>
              <a:gd name="connsiteX1" fmla="*/ 1086679 w 2981740"/>
              <a:gd name="connsiteY1" fmla="*/ 147633 h 2082451"/>
              <a:gd name="connsiteX2" fmla="*/ 2570922 w 2981740"/>
              <a:gd name="connsiteY2" fmla="*/ 280155 h 2082451"/>
              <a:gd name="connsiteX3" fmla="*/ 2981740 w 2981740"/>
              <a:gd name="connsiteY3" fmla="*/ 1446346 h 2082451"/>
              <a:gd name="connsiteX4" fmla="*/ 2981740 w 2981740"/>
              <a:gd name="connsiteY4" fmla="*/ 1446346 h 2082451"/>
              <a:gd name="connsiteX0" fmla="*/ 0 w 2981740"/>
              <a:gd name="connsiteY0" fmla="*/ 2043531 h 2043531"/>
              <a:gd name="connsiteX1" fmla="*/ 1192696 w 2981740"/>
              <a:gd name="connsiteY1" fmla="*/ 161722 h 2043531"/>
              <a:gd name="connsiteX2" fmla="*/ 2570922 w 2981740"/>
              <a:gd name="connsiteY2" fmla="*/ 241235 h 2043531"/>
              <a:gd name="connsiteX3" fmla="*/ 2981740 w 2981740"/>
              <a:gd name="connsiteY3" fmla="*/ 1407426 h 2043531"/>
              <a:gd name="connsiteX4" fmla="*/ 2981740 w 2981740"/>
              <a:gd name="connsiteY4" fmla="*/ 1407426 h 2043531"/>
              <a:gd name="connsiteX0" fmla="*/ 0 w 2981740"/>
              <a:gd name="connsiteY0" fmla="*/ 2018792 h 2018792"/>
              <a:gd name="connsiteX1" fmla="*/ 1192696 w 2981740"/>
              <a:gd name="connsiteY1" fmla="*/ 136983 h 2018792"/>
              <a:gd name="connsiteX2" fmla="*/ 2584175 w 2981740"/>
              <a:gd name="connsiteY2" fmla="*/ 282757 h 2018792"/>
              <a:gd name="connsiteX3" fmla="*/ 2981740 w 2981740"/>
              <a:gd name="connsiteY3" fmla="*/ 1382687 h 2018792"/>
              <a:gd name="connsiteX4" fmla="*/ 2981740 w 2981740"/>
              <a:gd name="connsiteY4" fmla="*/ 1382687 h 2018792"/>
              <a:gd name="connsiteX0" fmla="*/ 0 w 2981740"/>
              <a:gd name="connsiteY0" fmla="*/ 2031623 h 2031623"/>
              <a:gd name="connsiteX1" fmla="*/ 1192696 w 2981740"/>
              <a:gd name="connsiteY1" fmla="*/ 149814 h 2031623"/>
              <a:gd name="connsiteX2" fmla="*/ 2584175 w 2981740"/>
              <a:gd name="connsiteY2" fmla="*/ 295588 h 2031623"/>
              <a:gd name="connsiteX3" fmla="*/ 2981740 w 2981740"/>
              <a:gd name="connsiteY3" fmla="*/ 1395518 h 2031623"/>
              <a:gd name="connsiteX4" fmla="*/ 2981740 w 2981740"/>
              <a:gd name="connsiteY4" fmla="*/ 1395518 h 2031623"/>
              <a:gd name="connsiteX0" fmla="*/ 0 w 2981740"/>
              <a:gd name="connsiteY0" fmla="*/ 2053490 h 2053490"/>
              <a:gd name="connsiteX1" fmla="*/ 1192696 w 2981740"/>
              <a:gd name="connsiteY1" fmla="*/ 171681 h 2053490"/>
              <a:gd name="connsiteX2" fmla="*/ 2584175 w 2981740"/>
              <a:gd name="connsiteY2" fmla="*/ 317455 h 2053490"/>
              <a:gd name="connsiteX3" fmla="*/ 2981740 w 2981740"/>
              <a:gd name="connsiteY3" fmla="*/ 1417385 h 2053490"/>
              <a:gd name="connsiteX4" fmla="*/ 2981740 w 2981740"/>
              <a:gd name="connsiteY4" fmla="*/ 1417385 h 205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740" h="2053490">
                <a:moveTo>
                  <a:pt x="0" y="2053490"/>
                </a:moveTo>
                <a:cubicBezTo>
                  <a:pt x="310322" y="1248420"/>
                  <a:pt x="762000" y="461020"/>
                  <a:pt x="1192696" y="171681"/>
                </a:cubicBezTo>
                <a:cubicBezTo>
                  <a:pt x="1623392" y="-117658"/>
                  <a:pt x="2272749" y="-22684"/>
                  <a:pt x="2584175" y="317455"/>
                </a:cubicBezTo>
                <a:cubicBezTo>
                  <a:pt x="2895601" y="657594"/>
                  <a:pt x="2915479" y="1234063"/>
                  <a:pt x="2981740" y="1417385"/>
                </a:cubicBezTo>
                <a:lnTo>
                  <a:pt x="2981740" y="1417385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387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65538-D82F-0741-9403-88AFC573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BGP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2BA05E7-6E81-CC4D-9B43-647CFFF4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33</a:t>
            </a:fld>
            <a:endParaRPr lang="pt-PT" dirty="0"/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EC7034D1-DC2F-8F49-883B-BA5A6F117769}"/>
              </a:ext>
            </a:extLst>
          </p:cNvPr>
          <p:cNvCxnSpPr>
            <a:cxnSpLocks/>
          </p:cNvCxnSpPr>
          <p:nvPr/>
        </p:nvCxnSpPr>
        <p:spPr>
          <a:xfrm>
            <a:off x="4144255" y="2692674"/>
            <a:ext cx="971535" cy="7353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uvem 5">
            <a:extLst>
              <a:ext uri="{FF2B5EF4-FFF2-40B4-BE49-F238E27FC236}">
                <a16:creationId xmlns:a16="http://schemas.microsoft.com/office/drawing/2014/main" id="{553F1001-532C-784B-A7F8-535C29CA8041}"/>
              </a:ext>
            </a:extLst>
          </p:cNvPr>
          <p:cNvSpPr/>
          <p:nvPr/>
        </p:nvSpPr>
        <p:spPr>
          <a:xfrm>
            <a:off x="3530224" y="2316043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uvem 6">
            <a:extLst>
              <a:ext uri="{FF2B5EF4-FFF2-40B4-BE49-F238E27FC236}">
                <a16:creationId xmlns:a16="http://schemas.microsoft.com/office/drawing/2014/main" id="{B9220699-DFB0-364E-8248-268CD5E48E4D}"/>
              </a:ext>
            </a:extLst>
          </p:cNvPr>
          <p:cNvSpPr/>
          <p:nvPr/>
        </p:nvSpPr>
        <p:spPr>
          <a:xfrm>
            <a:off x="2615824" y="4049104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uvem 7">
            <a:extLst>
              <a:ext uri="{FF2B5EF4-FFF2-40B4-BE49-F238E27FC236}">
                <a16:creationId xmlns:a16="http://schemas.microsoft.com/office/drawing/2014/main" id="{206AC28F-C052-4E4C-A5FD-1B7411535461}"/>
              </a:ext>
            </a:extLst>
          </p:cNvPr>
          <p:cNvSpPr/>
          <p:nvPr/>
        </p:nvSpPr>
        <p:spPr>
          <a:xfrm>
            <a:off x="4940506" y="3396038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E5A59720-44FD-4844-B497-6850F9E4C6E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83959" y="2760792"/>
            <a:ext cx="733133" cy="13148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5692E8DA-3D38-A043-933A-E158808D629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351480" y="3812372"/>
            <a:ext cx="1713721" cy="46916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uvem 10">
            <a:extLst>
              <a:ext uri="{FF2B5EF4-FFF2-40B4-BE49-F238E27FC236}">
                <a16:creationId xmlns:a16="http://schemas.microsoft.com/office/drawing/2014/main" id="{E81CCE69-23D3-9F47-A4B4-694EE140600E}"/>
              </a:ext>
            </a:extLst>
          </p:cNvPr>
          <p:cNvSpPr/>
          <p:nvPr/>
        </p:nvSpPr>
        <p:spPr>
          <a:xfrm>
            <a:off x="3586641" y="4017165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A101E274-69FE-8B4B-AA34-9DB91BC7A57B}"/>
              </a:ext>
            </a:extLst>
          </p:cNvPr>
          <p:cNvSpPr/>
          <p:nvPr/>
        </p:nvSpPr>
        <p:spPr>
          <a:xfrm>
            <a:off x="3700685" y="2323673"/>
            <a:ext cx="1749645" cy="1847912"/>
          </a:xfrm>
          <a:prstGeom prst="arc">
            <a:avLst>
              <a:gd name="adj1" fmla="val 14767658"/>
              <a:gd name="adj2" fmla="val 644752"/>
            </a:avLst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F3B262D-02CF-194A-A6B9-B47C01E26735}"/>
                  </a:ext>
                </a:extLst>
              </p:cNvPr>
              <p:cNvSpPr/>
              <p:nvPr/>
            </p:nvSpPr>
            <p:spPr>
              <a:xfrm>
                <a:off x="5162054" y="340495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F3B262D-02CF-194A-A6B9-B47C01E26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54" y="3404951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184F1290-E107-8240-9515-76819E597EC0}"/>
                  </a:ext>
                </a:extLst>
              </p:cNvPr>
              <p:cNvSpPr/>
              <p:nvPr/>
            </p:nvSpPr>
            <p:spPr>
              <a:xfrm>
                <a:off x="3738478" y="2334306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184F1290-E107-8240-9515-76819E597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478" y="2334306"/>
                <a:ext cx="4142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713B4CE1-07A7-B342-9F3F-CB27A242D396}"/>
                  </a:ext>
                </a:extLst>
              </p:cNvPr>
              <p:cNvSpPr/>
              <p:nvPr/>
            </p:nvSpPr>
            <p:spPr>
              <a:xfrm>
                <a:off x="2799520" y="4061898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713B4CE1-07A7-B342-9F3F-CB27A242D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520" y="4061898"/>
                <a:ext cx="3693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73EFC5E-BD38-C144-8D09-39FD798F9452}"/>
                  </a:ext>
                </a:extLst>
              </p:cNvPr>
              <p:cNvSpPr/>
              <p:nvPr/>
            </p:nvSpPr>
            <p:spPr>
              <a:xfrm>
                <a:off x="3617329" y="3963203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73EFC5E-BD38-C144-8D09-39FD798F9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329" y="3963203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Nuvem 16">
            <a:extLst>
              <a:ext uri="{FF2B5EF4-FFF2-40B4-BE49-F238E27FC236}">
                <a16:creationId xmlns:a16="http://schemas.microsoft.com/office/drawing/2014/main" id="{2A9983AE-52FB-464B-8F4B-BEEA8436E29F}"/>
              </a:ext>
            </a:extLst>
          </p:cNvPr>
          <p:cNvSpPr/>
          <p:nvPr/>
        </p:nvSpPr>
        <p:spPr>
          <a:xfrm>
            <a:off x="4260486" y="3834595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3E0CE5F6-EDB3-F047-98FB-8A9109A5BB4A}"/>
                  </a:ext>
                </a:extLst>
              </p:cNvPr>
              <p:cNvSpPr/>
              <p:nvPr/>
            </p:nvSpPr>
            <p:spPr>
              <a:xfrm>
                <a:off x="4291174" y="3780633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3E0CE5F6-EDB3-F047-98FB-8A9109A5B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74" y="3780633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Nuvem 18">
            <a:extLst>
              <a:ext uri="{FF2B5EF4-FFF2-40B4-BE49-F238E27FC236}">
                <a16:creationId xmlns:a16="http://schemas.microsoft.com/office/drawing/2014/main" id="{EE197DD6-9183-6D4E-A4C8-AC193BAEE037}"/>
              </a:ext>
            </a:extLst>
          </p:cNvPr>
          <p:cNvSpPr/>
          <p:nvPr/>
        </p:nvSpPr>
        <p:spPr>
          <a:xfrm>
            <a:off x="4130415" y="2759152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B453F79-F937-A04C-9BBB-C387729FF297}"/>
                  </a:ext>
                </a:extLst>
              </p:cNvPr>
              <p:cNvSpPr/>
              <p:nvPr/>
            </p:nvSpPr>
            <p:spPr>
              <a:xfrm>
                <a:off x="4161103" y="2705190"/>
                <a:ext cx="47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B453F79-F937-A04C-9BBB-C387729FF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03" y="2705190"/>
                <a:ext cx="4726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Nuvem 20">
            <a:extLst>
              <a:ext uri="{FF2B5EF4-FFF2-40B4-BE49-F238E27FC236}">
                <a16:creationId xmlns:a16="http://schemas.microsoft.com/office/drawing/2014/main" id="{54A54829-2431-3C42-BB42-0287A983F8D4}"/>
              </a:ext>
            </a:extLst>
          </p:cNvPr>
          <p:cNvSpPr/>
          <p:nvPr/>
        </p:nvSpPr>
        <p:spPr>
          <a:xfrm>
            <a:off x="4541354" y="3047106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D2547E06-3E90-DB49-A4F8-D9411FA76007}"/>
                  </a:ext>
                </a:extLst>
              </p:cNvPr>
              <p:cNvSpPr/>
              <p:nvPr/>
            </p:nvSpPr>
            <p:spPr>
              <a:xfrm>
                <a:off x="4598316" y="2980933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D2547E06-3E90-DB49-A4F8-D9411FA76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316" y="2980933"/>
                <a:ext cx="4779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115E47B-B45E-664E-955D-527BB7A5DDBF}"/>
                  </a:ext>
                </a:extLst>
              </p:cNvPr>
              <p:cNvSpPr txBox="1"/>
              <p:nvPr/>
            </p:nvSpPr>
            <p:spPr>
              <a:xfrm>
                <a:off x="5085903" y="3923822"/>
                <a:ext cx="1135503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PT" sz="16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pt-PT" sz="20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𝟎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:−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115E47B-B45E-664E-955D-527BB7A5D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903" y="3923822"/>
                <a:ext cx="113550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41E7993-DF94-A949-9539-33F404A8BB4E}"/>
                  </a:ext>
                </a:extLst>
              </p:cNvPr>
              <p:cNvSpPr txBox="1"/>
              <p:nvPr/>
            </p:nvSpPr>
            <p:spPr>
              <a:xfrm>
                <a:off x="1941358" y="4587723"/>
                <a:ext cx="1258678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PT" sz="160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pt-PT" sz="2000" b="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4</m:t>
                          </m:r>
                        </m:e>
                      </m:d>
                      <m:r>
                        <a:rPr lang="pt-PT" sz="2000" b="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𝑤</m:t>
                      </m:r>
                      <m:r>
                        <a:rPr lang="pt-PT" sz="20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sz="200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pt-PT" sz="16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𝟑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):</m:t>
                      </m:r>
                      <m:sSub>
                        <m:sSub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𝒖</m:t>
                          </m:r>
                        </m:e>
                        <m:sub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41E7993-DF94-A949-9539-33F404A8B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358" y="4587723"/>
                <a:ext cx="1258678" cy="707886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F03F976-E508-D84E-8FDC-7D9A6279BA52}"/>
                  </a:ext>
                </a:extLst>
              </p:cNvPr>
              <p:cNvSpPr txBox="1"/>
              <p:nvPr/>
            </p:nvSpPr>
            <p:spPr>
              <a:xfrm>
                <a:off x="3217605" y="1505160"/>
                <a:ext cx="1216680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pt-PT" sz="2000" b="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e>
                      </m:d>
                      <m:r>
                        <a:rPr lang="pt-PT" sz="2000" b="0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  <m:r>
                        <a:rPr lang="pt-PT" sz="20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 </m:t>
                      </m:r>
                    </m:oMath>
                  </m:oMathPara>
                </a14:m>
                <a:endParaRPr lang="pt-PT" sz="200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PT" sz="16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𝟑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sSub>
                        <m:sSub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𝒖</m:t>
                          </m:r>
                        </m:e>
                        <m:sub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F03F976-E508-D84E-8FDC-7D9A6279B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605" y="1505160"/>
                <a:ext cx="121668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Nuvem 25">
            <a:extLst>
              <a:ext uri="{FF2B5EF4-FFF2-40B4-BE49-F238E27FC236}">
                <a16:creationId xmlns:a16="http://schemas.microsoft.com/office/drawing/2014/main" id="{26932A3E-3A8D-304B-AE1E-44CBF9D09DCF}"/>
              </a:ext>
            </a:extLst>
          </p:cNvPr>
          <p:cNvSpPr/>
          <p:nvPr/>
        </p:nvSpPr>
        <p:spPr>
          <a:xfrm>
            <a:off x="2219764" y="2326007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E0BDE472-9267-0241-8F6F-29587F6D16E0}"/>
                  </a:ext>
                </a:extLst>
              </p:cNvPr>
              <p:cNvSpPr/>
              <p:nvPr/>
            </p:nvSpPr>
            <p:spPr>
              <a:xfrm>
                <a:off x="2428018" y="234427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E0BDE472-9267-0241-8F6F-29587F6D1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018" y="2344270"/>
                <a:ext cx="371384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610823B4-A612-D84F-A611-5491947A6645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2955420" y="2558437"/>
            <a:ext cx="55177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0DEE0BB-0361-5145-9FDF-79153BBE01C5}"/>
                  </a:ext>
                </a:extLst>
              </p:cNvPr>
              <p:cNvSpPr txBox="1"/>
              <p:nvPr/>
            </p:nvSpPr>
            <p:spPr>
              <a:xfrm>
                <a:off x="1754602" y="2882253"/>
                <a:ext cx="1227692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pt-PT" sz="20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pt-PT" sz="20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PT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PT" sz="2000" b="1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0DEE0BB-0361-5145-9FDF-79153BBE0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02" y="2882253"/>
                <a:ext cx="1227692" cy="400110"/>
              </a:xfrm>
              <a:prstGeom prst="rect">
                <a:avLst/>
              </a:prstGeom>
              <a:blipFill>
                <a:blip r:embed="rId1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A0D56EAD-5D33-5B43-AD65-526D23CE219F}"/>
                  </a:ext>
                </a:extLst>
              </p:cNvPr>
              <p:cNvSpPr/>
              <p:nvPr/>
            </p:nvSpPr>
            <p:spPr>
              <a:xfrm>
                <a:off x="3054751" y="2279226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A0D56EAD-5D33-5B43-AD65-526D23CE2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751" y="2279226"/>
                <a:ext cx="354584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26F1ADDC-75CA-014D-BC0A-053621C1514E}"/>
                  </a:ext>
                </a:extLst>
              </p:cNvPr>
              <p:cNvSpPr/>
              <p:nvPr/>
            </p:nvSpPr>
            <p:spPr>
              <a:xfrm>
                <a:off x="5116683" y="2306695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26F1ADDC-75CA-014D-BC0A-053621C15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683" y="2306695"/>
                <a:ext cx="354584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1815B36-BFBA-0A46-9105-478127001B37}"/>
                  </a:ext>
                </a:extLst>
              </p:cNvPr>
              <p:cNvSpPr/>
              <p:nvPr/>
            </p:nvSpPr>
            <p:spPr>
              <a:xfrm>
                <a:off x="3081264" y="3227147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1815B36-BFBA-0A46-9105-478127001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264" y="3227147"/>
                <a:ext cx="35458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6E17AA79-DCD9-8B48-9B9C-10933378CA80}"/>
                  </a:ext>
                </a:extLst>
              </p:cNvPr>
              <p:cNvSpPr/>
              <p:nvPr/>
            </p:nvSpPr>
            <p:spPr>
              <a:xfrm>
                <a:off x="3367366" y="4235886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6E17AA79-DCD9-8B48-9B9C-10933378C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366" y="4235886"/>
                <a:ext cx="354584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2C5FB8EC-2697-7B4A-904F-5DBD0E94A193}"/>
                  </a:ext>
                </a:extLst>
              </p:cNvPr>
              <p:cNvSpPr/>
              <p:nvPr/>
            </p:nvSpPr>
            <p:spPr>
              <a:xfrm>
                <a:off x="4187644" y="2476717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2C5FB8EC-2697-7B4A-904F-5DBD0E94A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644" y="2476717"/>
                <a:ext cx="35458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20DEC9C5-38A3-6449-8F96-824C1029FF5B}"/>
              </a:ext>
            </a:extLst>
          </p:cNvPr>
          <p:cNvCxnSpPr>
            <a:cxnSpLocks/>
          </p:cNvCxnSpPr>
          <p:nvPr/>
        </p:nvCxnSpPr>
        <p:spPr>
          <a:xfrm flipV="1">
            <a:off x="3616912" y="4171585"/>
            <a:ext cx="1323594" cy="405419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B4F3ADB-2D59-124E-B5AB-A353D66D0141}"/>
              </a:ext>
            </a:extLst>
          </p:cNvPr>
          <p:cNvSpPr txBox="1"/>
          <p:nvPr/>
        </p:nvSpPr>
        <p:spPr>
          <a:xfrm>
            <a:off x="7451589" y="4055289"/>
            <a:ext cx="310903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i="1">
                <a:latin typeface="Cambria Math" panose="02040503050406030204" pitchFamily="18" charset="0"/>
              </a:defRPr>
            </a:lvl1pPr>
          </a:lstStyle>
          <a:p>
            <a:r>
              <a:rPr lang="en-US" i="0" dirty="0"/>
              <a:t>(</a:t>
            </a:r>
            <a:r>
              <a:rPr lang="en-US" i="0" dirty="0" err="1"/>
              <a:t>ToR</a:t>
            </a:r>
            <a:r>
              <a:rPr lang="en-US" i="0" dirty="0"/>
              <a:t>, hop-count): </a:t>
            </a:r>
            <a:r>
              <a:rPr lang="en-US" i="0" dirty="0" err="1"/>
              <a:t>next.hop</a:t>
            </a:r>
            <a:endParaRPr lang="en-US" i="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B7186CBC-6A26-CD46-8845-701A6A384113}"/>
              </a:ext>
            </a:extLst>
          </p:cNvPr>
          <p:cNvCxnSpPr>
            <a:cxnSpLocks/>
          </p:cNvCxnSpPr>
          <p:nvPr/>
        </p:nvCxnSpPr>
        <p:spPr>
          <a:xfrm>
            <a:off x="7451589" y="5157240"/>
            <a:ext cx="527077" cy="0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C01466F-EBE2-814E-A128-B9CD321BEB9D}"/>
              </a:ext>
            </a:extLst>
          </p:cNvPr>
          <p:cNvSpPr txBox="1"/>
          <p:nvPr/>
        </p:nvSpPr>
        <p:spPr>
          <a:xfrm>
            <a:off x="7451589" y="4509150"/>
            <a:ext cx="3516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Elected (</a:t>
            </a:r>
            <a:r>
              <a:rPr lang="en-US" sz="2000" dirty="0" err="1"/>
              <a:t>ToR</a:t>
            </a:r>
            <a:r>
              <a:rPr lang="en-US" sz="2000" dirty="0"/>
              <a:t>, hop-count) in bold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C57E388-4872-434B-A027-3D6ABFE400B2}"/>
              </a:ext>
            </a:extLst>
          </p:cNvPr>
          <p:cNvSpPr txBox="1"/>
          <p:nvPr/>
        </p:nvSpPr>
        <p:spPr>
          <a:xfrm>
            <a:off x="1334863" y="5586794"/>
            <a:ext cx="9596818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pt-PT" sz="2800" i="1" dirty="0"/>
              <a:t>Data-</a:t>
            </a:r>
            <a:r>
              <a:rPr lang="pt-PT" sz="2800" i="1" dirty="0" err="1"/>
              <a:t>packets</a:t>
            </a:r>
            <a:r>
              <a:rPr lang="pt-PT" sz="2800" i="1" dirty="0"/>
              <a:t> are </a:t>
            </a:r>
            <a:r>
              <a:rPr lang="pt-PT" sz="2800" i="1" dirty="0" err="1"/>
              <a:t>not</a:t>
            </a:r>
            <a:r>
              <a:rPr lang="pt-PT" sz="2800" i="1" dirty="0"/>
              <a:t> </a:t>
            </a:r>
            <a:r>
              <a:rPr lang="pt-PT" sz="2800" i="1" dirty="0" err="1"/>
              <a:t>forwarded</a:t>
            </a:r>
            <a:r>
              <a:rPr lang="pt-PT" sz="2800" i="1" dirty="0"/>
              <a:t> </a:t>
            </a:r>
            <a:r>
              <a:rPr lang="pt-PT" sz="2800" i="1" dirty="0" err="1"/>
              <a:t>along</a:t>
            </a:r>
            <a:r>
              <a:rPr lang="pt-PT" sz="2800" i="1" dirty="0"/>
              <a:t> </a:t>
            </a:r>
            <a:r>
              <a:rPr lang="pt-PT" sz="2800" i="1" dirty="0" err="1"/>
              <a:t>shortest-best-ToR</a:t>
            </a:r>
            <a:r>
              <a:rPr lang="pt-PT" sz="2800" i="1" dirty="0"/>
              <a:t> </a:t>
            </a:r>
            <a:r>
              <a:rPr lang="pt-PT" sz="2800" i="1" dirty="0" err="1"/>
              <a:t>paths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EF6F584-5E44-4841-A040-359D122C7BA5}"/>
              </a:ext>
            </a:extLst>
          </p:cNvPr>
          <p:cNvSpPr txBox="1"/>
          <p:nvPr/>
        </p:nvSpPr>
        <p:spPr>
          <a:xfrm>
            <a:off x="8042139" y="4961588"/>
            <a:ext cx="1516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data-packets</a:t>
            </a:r>
          </a:p>
        </p:txBody>
      </p:sp>
    </p:spTree>
    <p:extLst>
      <p:ext uri="{BB962C8B-B14F-4D97-AF65-F5344CB8AC3E}">
        <p14:creationId xmlns:p14="http://schemas.microsoft.com/office/powerpoint/2010/main" val="2835440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1798E-4B67-A24B-8259-3BFCA66F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 </a:t>
            </a:r>
            <a:r>
              <a:rPr lang="pt-PT" dirty="0" err="1"/>
              <a:t>left-isotonicity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1B38CF3-3222-E145-AAB9-9F2CB8C7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34</a:t>
            </a:fld>
            <a:endParaRPr lang="pt-PT" dirty="0"/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23AD6277-7EC6-F740-B9B4-CCCAEFC07F3F}"/>
              </a:ext>
            </a:extLst>
          </p:cNvPr>
          <p:cNvCxnSpPr>
            <a:cxnSpLocks/>
          </p:cNvCxnSpPr>
          <p:nvPr/>
        </p:nvCxnSpPr>
        <p:spPr>
          <a:xfrm>
            <a:off x="3600915" y="3196257"/>
            <a:ext cx="971535" cy="7353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uvem 6">
            <a:extLst>
              <a:ext uri="{FF2B5EF4-FFF2-40B4-BE49-F238E27FC236}">
                <a16:creationId xmlns:a16="http://schemas.microsoft.com/office/drawing/2014/main" id="{C866655B-6372-C347-B1F3-51C9A3B6C967}"/>
              </a:ext>
            </a:extLst>
          </p:cNvPr>
          <p:cNvSpPr/>
          <p:nvPr/>
        </p:nvSpPr>
        <p:spPr>
          <a:xfrm>
            <a:off x="2986884" y="2819626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uvem 7">
            <a:extLst>
              <a:ext uri="{FF2B5EF4-FFF2-40B4-BE49-F238E27FC236}">
                <a16:creationId xmlns:a16="http://schemas.microsoft.com/office/drawing/2014/main" id="{6DA62E14-CFD8-2B4D-B530-29CF64D4BA0E}"/>
              </a:ext>
            </a:extLst>
          </p:cNvPr>
          <p:cNvSpPr/>
          <p:nvPr/>
        </p:nvSpPr>
        <p:spPr>
          <a:xfrm>
            <a:off x="2072484" y="4552687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uvem 8">
            <a:extLst>
              <a:ext uri="{FF2B5EF4-FFF2-40B4-BE49-F238E27FC236}">
                <a16:creationId xmlns:a16="http://schemas.microsoft.com/office/drawing/2014/main" id="{3FD60674-7062-824D-BB31-B7F80F328C38}"/>
              </a:ext>
            </a:extLst>
          </p:cNvPr>
          <p:cNvSpPr/>
          <p:nvPr/>
        </p:nvSpPr>
        <p:spPr>
          <a:xfrm>
            <a:off x="4397166" y="3899621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3375567-C100-BB4E-BAEA-68C45B6494E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440619" y="3264375"/>
            <a:ext cx="733133" cy="13148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D8DA86FF-3967-9D41-A9B0-A01995862AB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808140" y="4315955"/>
            <a:ext cx="1713721" cy="46916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uvem 11">
            <a:extLst>
              <a:ext uri="{FF2B5EF4-FFF2-40B4-BE49-F238E27FC236}">
                <a16:creationId xmlns:a16="http://schemas.microsoft.com/office/drawing/2014/main" id="{EB4FB72C-9FF4-2241-9D2D-FCBA3DB19DE5}"/>
              </a:ext>
            </a:extLst>
          </p:cNvPr>
          <p:cNvSpPr/>
          <p:nvPr/>
        </p:nvSpPr>
        <p:spPr>
          <a:xfrm>
            <a:off x="3043301" y="4520748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DB614F3D-0603-3A4E-B456-6B4F461D4D68}"/>
              </a:ext>
            </a:extLst>
          </p:cNvPr>
          <p:cNvSpPr/>
          <p:nvPr/>
        </p:nvSpPr>
        <p:spPr>
          <a:xfrm>
            <a:off x="3157345" y="2827256"/>
            <a:ext cx="1749645" cy="1847912"/>
          </a:xfrm>
          <a:prstGeom prst="arc">
            <a:avLst>
              <a:gd name="adj1" fmla="val 14767658"/>
              <a:gd name="adj2" fmla="val 644752"/>
            </a:avLst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87E6385-9592-2146-941F-DFFA94171DD1}"/>
                  </a:ext>
                </a:extLst>
              </p:cNvPr>
              <p:cNvSpPr/>
              <p:nvPr/>
            </p:nvSpPr>
            <p:spPr>
              <a:xfrm>
                <a:off x="4618714" y="3908534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87E6385-9592-2146-941F-DFFA94171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714" y="3908534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9F9EF4DF-734E-7541-AAB6-DA93EF5D3E6C}"/>
                  </a:ext>
                </a:extLst>
              </p:cNvPr>
              <p:cNvSpPr/>
              <p:nvPr/>
            </p:nvSpPr>
            <p:spPr>
              <a:xfrm>
                <a:off x="3195138" y="2837889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9F9EF4DF-734E-7541-AAB6-DA93EF5D3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138" y="2837889"/>
                <a:ext cx="4142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40BAD49C-8291-EA4C-A719-8FE5E6C6924B}"/>
                  </a:ext>
                </a:extLst>
              </p:cNvPr>
              <p:cNvSpPr/>
              <p:nvPr/>
            </p:nvSpPr>
            <p:spPr>
              <a:xfrm>
                <a:off x="2256180" y="4565481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40BAD49C-8291-EA4C-A719-8FE5E6C69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180" y="4565481"/>
                <a:ext cx="3693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B83CB206-B037-7A42-BAD2-26AB7ED5EDD2}"/>
                  </a:ext>
                </a:extLst>
              </p:cNvPr>
              <p:cNvSpPr/>
              <p:nvPr/>
            </p:nvSpPr>
            <p:spPr>
              <a:xfrm>
                <a:off x="3073989" y="4466786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B83CB206-B037-7A42-BAD2-26AB7ED5E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989" y="4466786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Nuvem 17">
            <a:extLst>
              <a:ext uri="{FF2B5EF4-FFF2-40B4-BE49-F238E27FC236}">
                <a16:creationId xmlns:a16="http://schemas.microsoft.com/office/drawing/2014/main" id="{8E295997-B84F-C345-B319-3EDF98BD3170}"/>
              </a:ext>
            </a:extLst>
          </p:cNvPr>
          <p:cNvSpPr/>
          <p:nvPr/>
        </p:nvSpPr>
        <p:spPr>
          <a:xfrm>
            <a:off x="3717146" y="4338178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32ED42F0-1127-CF47-991B-8A6F7E34290A}"/>
                  </a:ext>
                </a:extLst>
              </p:cNvPr>
              <p:cNvSpPr/>
              <p:nvPr/>
            </p:nvSpPr>
            <p:spPr>
              <a:xfrm>
                <a:off x="3747834" y="4284216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32ED42F0-1127-CF47-991B-8A6F7E342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34" y="4284216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Nuvem 19">
            <a:extLst>
              <a:ext uri="{FF2B5EF4-FFF2-40B4-BE49-F238E27FC236}">
                <a16:creationId xmlns:a16="http://schemas.microsoft.com/office/drawing/2014/main" id="{2A678C33-D4FB-5948-A06F-678441D233F9}"/>
              </a:ext>
            </a:extLst>
          </p:cNvPr>
          <p:cNvSpPr/>
          <p:nvPr/>
        </p:nvSpPr>
        <p:spPr>
          <a:xfrm>
            <a:off x="3587075" y="3262735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0EC8B700-AA06-DB48-B762-54E2EE2F3DAC}"/>
                  </a:ext>
                </a:extLst>
              </p:cNvPr>
              <p:cNvSpPr/>
              <p:nvPr/>
            </p:nvSpPr>
            <p:spPr>
              <a:xfrm>
                <a:off x="3617763" y="3208773"/>
                <a:ext cx="47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0EC8B700-AA06-DB48-B762-54E2EE2F3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763" y="3208773"/>
                <a:ext cx="4726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Nuvem 21">
            <a:extLst>
              <a:ext uri="{FF2B5EF4-FFF2-40B4-BE49-F238E27FC236}">
                <a16:creationId xmlns:a16="http://schemas.microsoft.com/office/drawing/2014/main" id="{BEFAC393-FE82-9540-AB97-B32AD9D5980D}"/>
              </a:ext>
            </a:extLst>
          </p:cNvPr>
          <p:cNvSpPr/>
          <p:nvPr/>
        </p:nvSpPr>
        <p:spPr>
          <a:xfrm>
            <a:off x="3998014" y="3550689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4FFBD31E-412E-764A-97DF-3DF8FD5620BD}"/>
                  </a:ext>
                </a:extLst>
              </p:cNvPr>
              <p:cNvSpPr/>
              <p:nvPr/>
            </p:nvSpPr>
            <p:spPr>
              <a:xfrm>
                <a:off x="4054976" y="3484516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4FFBD31E-412E-764A-97DF-3DF8FD562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976" y="3484516"/>
                <a:ext cx="4779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Nuvem 26">
            <a:extLst>
              <a:ext uri="{FF2B5EF4-FFF2-40B4-BE49-F238E27FC236}">
                <a16:creationId xmlns:a16="http://schemas.microsoft.com/office/drawing/2014/main" id="{3325EB13-080B-0941-9C7A-628D98BBD35E}"/>
              </a:ext>
            </a:extLst>
          </p:cNvPr>
          <p:cNvSpPr/>
          <p:nvPr/>
        </p:nvSpPr>
        <p:spPr>
          <a:xfrm>
            <a:off x="1676424" y="2829590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5C00A5CF-5AE9-3A44-935A-0D71C52A9FC7}"/>
                  </a:ext>
                </a:extLst>
              </p:cNvPr>
              <p:cNvSpPr/>
              <p:nvPr/>
            </p:nvSpPr>
            <p:spPr>
              <a:xfrm>
                <a:off x="1884678" y="284785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5C00A5CF-5AE9-3A44-935A-0D71C52A9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678" y="2847853"/>
                <a:ext cx="371384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EA4EE9FF-4371-E44F-8C40-7C4D0BFA7FAA}"/>
              </a:ext>
            </a:extLst>
          </p:cNvPr>
          <p:cNvCxnSpPr>
            <a:cxnSpLocks/>
            <a:stCxn id="27" idx="0"/>
          </p:cNvCxnSpPr>
          <p:nvPr/>
        </p:nvCxnSpPr>
        <p:spPr>
          <a:xfrm>
            <a:off x="2412080" y="3062020"/>
            <a:ext cx="55177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F42B2901-B0FB-D749-9A09-B9B572147B1D}"/>
                  </a:ext>
                </a:extLst>
              </p:cNvPr>
              <p:cNvSpPr/>
              <p:nvPr/>
            </p:nvSpPr>
            <p:spPr>
              <a:xfrm>
                <a:off x="2511411" y="2782809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F42B2901-B0FB-D749-9A09-B9B572147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411" y="2782809"/>
                <a:ext cx="35458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C19FA4C5-ED51-E245-903D-4E1E24B33E7A}"/>
                  </a:ext>
                </a:extLst>
              </p:cNvPr>
              <p:cNvSpPr/>
              <p:nvPr/>
            </p:nvSpPr>
            <p:spPr>
              <a:xfrm>
                <a:off x="4573343" y="2810278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C19FA4C5-ED51-E245-903D-4E1E24B33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43" y="2810278"/>
                <a:ext cx="35458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BFC2DDBF-8B28-E246-8265-C658FAA30867}"/>
                  </a:ext>
                </a:extLst>
              </p:cNvPr>
              <p:cNvSpPr/>
              <p:nvPr/>
            </p:nvSpPr>
            <p:spPr>
              <a:xfrm>
                <a:off x="2537924" y="3730730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BFC2DDBF-8B28-E246-8265-C658FAA30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924" y="3730730"/>
                <a:ext cx="35458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FB635089-E19C-2142-800A-2F65EB03D200}"/>
                  </a:ext>
                </a:extLst>
              </p:cNvPr>
              <p:cNvSpPr/>
              <p:nvPr/>
            </p:nvSpPr>
            <p:spPr>
              <a:xfrm>
                <a:off x="2824026" y="4739469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FB635089-E19C-2142-800A-2F65EB03D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026" y="4739469"/>
                <a:ext cx="35458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2A91CC0F-CDFF-2843-B50E-3B1F0F145B48}"/>
                  </a:ext>
                </a:extLst>
              </p:cNvPr>
              <p:cNvSpPr/>
              <p:nvPr/>
            </p:nvSpPr>
            <p:spPr>
              <a:xfrm>
                <a:off x="3644304" y="2980300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2A91CC0F-CDFF-2843-B50E-3B1F0F145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04" y="2980300"/>
                <a:ext cx="354584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FEF7CBA9-BD87-A343-A883-0B67269E71C7}"/>
              </a:ext>
            </a:extLst>
          </p:cNvPr>
          <p:cNvCxnSpPr>
            <a:cxnSpLocks/>
          </p:cNvCxnSpPr>
          <p:nvPr/>
        </p:nvCxnSpPr>
        <p:spPr>
          <a:xfrm>
            <a:off x="8994615" y="2521613"/>
            <a:ext cx="0" cy="31884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D7B38FBD-690C-CC4B-899E-A892A4229970}"/>
              </a:ext>
            </a:extLst>
          </p:cNvPr>
          <p:cNvCxnSpPr>
            <a:cxnSpLocks/>
          </p:cNvCxnSpPr>
          <p:nvPr/>
        </p:nvCxnSpPr>
        <p:spPr>
          <a:xfrm>
            <a:off x="7495322" y="2521613"/>
            <a:ext cx="0" cy="31884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4EBC333-D5AB-4B4F-993F-3441A400899C}"/>
              </a:ext>
            </a:extLst>
          </p:cNvPr>
          <p:cNvSpPr/>
          <p:nvPr/>
        </p:nvSpPr>
        <p:spPr>
          <a:xfrm>
            <a:off x="7437366" y="4311294"/>
            <a:ext cx="104572" cy="1045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2216A6B-4DA0-5641-8B38-38234D2246B6}"/>
              </a:ext>
            </a:extLst>
          </p:cNvPr>
          <p:cNvSpPr/>
          <p:nvPr/>
        </p:nvSpPr>
        <p:spPr>
          <a:xfrm>
            <a:off x="7442233" y="5107019"/>
            <a:ext cx="104572" cy="1045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3B6C6B7-3C44-1242-B8F8-AFAEF1E0C076}"/>
              </a:ext>
            </a:extLst>
          </p:cNvPr>
          <p:cNvSpPr/>
          <p:nvPr/>
        </p:nvSpPr>
        <p:spPr>
          <a:xfrm>
            <a:off x="8950566" y="3197877"/>
            <a:ext cx="104572" cy="1045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AC9C106-AAB4-0745-878C-501DAE3E4E14}"/>
              </a:ext>
            </a:extLst>
          </p:cNvPr>
          <p:cNvSpPr txBox="1"/>
          <p:nvPr/>
        </p:nvSpPr>
        <p:spPr>
          <a:xfrm>
            <a:off x="6851115" y="5729986"/>
            <a:ext cx="12015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Preference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F7F0BF1B-A945-2444-A95F-210A3E06488E}"/>
                  </a:ext>
                </a:extLst>
              </p:cNvPr>
              <p:cNvSpPr txBox="1"/>
              <p:nvPr/>
            </p:nvSpPr>
            <p:spPr>
              <a:xfrm>
                <a:off x="7320400" y="2117109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F7F0BF1B-A945-2444-A95F-210A3E064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00" y="2117109"/>
                <a:ext cx="41421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EA3F809C-FC12-5D42-A9D5-69A5E035CE2E}"/>
                  </a:ext>
                </a:extLst>
              </p:cNvPr>
              <p:cNvSpPr txBox="1"/>
              <p:nvPr/>
            </p:nvSpPr>
            <p:spPr>
              <a:xfrm>
                <a:off x="8862235" y="2117109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EA3F809C-FC12-5D42-A9D5-69A5E035C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235" y="2117109"/>
                <a:ext cx="36933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DE369D07-0DF5-6542-9C94-2DD160A2853E}"/>
              </a:ext>
            </a:extLst>
          </p:cNvPr>
          <p:cNvSpPr/>
          <p:nvPr/>
        </p:nvSpPr>
        <p:spPr>
          <a:xfrm>
            <a:off x="8955337" y="3795615"/>
            <a:ext cx="104572" cy="1045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A8939814-2F82-3F4F-B71B-72314EB19DE0}"/>
                  </a:ext>
                </a:extLst>
              </p:cNvPr>
              <p:cNvSpPr/>
              <p:nvPr/>
            </p:nvSpPr>
            <p:spPr>
              <a:xfrm>
                <a:off x="6663310" y="4164494"/>
                <a:ext cx="849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PT" b="0" i="0" dirty="0" smtClean="0">
                              <a:sym typeface="Wingdings" pitchFamily="2" charset="2"/>
                            </a:rPr>
                            <m:t>R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e>
                      </m:d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A8939814-2F82-3F4F-B71B-72314EB19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310" y="4164494"/>
                <a:ext cx="849463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4D791396-F9E6-024C-8F48-B0335B24F127}"/>
                  </a:ext>
                </a:extLst>
              </p:cNvPr>
              <p:cNvSpPr/>
              <p:nvPr/>
            </p:nvSpPr>
            <p:spPr>
              <a:xfrm>
                <a:off x="8994615" y="3048514"/>
                <a:ext cx="8435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PT" dirty="0">
                              <a:sym typeface="Wingdings" pitchFamily="2" charset="2"/>
                            </a:rPr>
                            <m:t>P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3</m:t>
                          </m:r>
                        </m:e>
                      </m:d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4D791396-F9E6-024C-8F48-B0335B24F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615" y="3048514"/>
                <a:ext cx="843564" cy="369332"/>
              </a:xfrm>
              <a:prstGeom prst="rect">
                <a:avLst/>
              </a:prstGeom>
              <a:blipFill>
                <a:blip r:embed="rId1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2331773C-73F9-304C-BDA8-C1E23A8EEC6F}"/>
                  </a:ext>
                </a:extLst>
              </p:cNvPr>
              <p:cNvSpPr/>
              <p:nvPr/>
            </p:nvSpPr>
            <p:spPr>
              <a:xfrm>
                <a:off x="6665690" y="4965092"/>
                <a:ext cx="843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PT" i="0" dirty="0">
                              <a:sym typeface="Wingdings" pitchFamily="2" charset="2"/>
                            </a:rPr>
                            <m:t>C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3</m:t>
                          </m:r>
                        </m:e>
                      </m:d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2331773C-73F9-304C-BDA8-C1E23A8EE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90" y="4965092"/>
                <a:ext cx="843244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34174C98-74DC-1D4E-9636-4B2F0199DA08}"/>
                  </a:ext>
                </a:extLst>
              </p:cNvPr>
              <p:cNvSpPr/>
              <p:nvPr/>
            </p:nvSpPr>
            <p:spPr>
              <a:xfrm>
                <a:off x="8976328" y="3655449"/>
                <a:ext cx="8435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PT" b="0" i="0" dirty="0" smtClean="0">
                              <a:sym typeface="Wingdings" pitchFamily="2" charset="2"/>
                            </a:rPr>
                            <m:t>P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</m:e>
                      </m:d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34174C98-74DC-1D4E-9636-4B2F0199D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28" y="3655449"/>
                <a:ext cx="843564" cy="369332"/>
              </a:xfrm>
              <a:prstGeom prst="rect">
                <a:avLst/>
              </a:prstGeom>
              <a:blipFill>
                <a:blip r:embed="rId20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>
            <a:extLst>
              <a:ext uri="{FF2B5EF4-FFF2-40B4-BE49-F238E27FC236}">
                <a16:creationId xmlns:a16="http://schemas.microsoft.com/office/drawing/2014/main" id="{9D9C63E9-E1A7-914B-B130-BE9A6C53AD9B}"/>
              </a:ext>
            </a:extLst>
          </p:cNvPr>
          <p:cNvSpPr txBox="1"/>
          <p:nvPr/>
        </p:nvSpPr>
        <p:spPr>
          <a:xfrm>
            <a:off x="8445629" y="5729986"/>
            <a:ext cx="12015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Preference</a:t>
            </a:r>
            <a:endParaRPr lang="pt-PT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115CC7-25EC-B645-89BA-3564AF217DD3}"/>
              </a:ext>
            </a:extLst>
          </p:cNvPr>
          <p:cNvSpPr/>
          <p:nvPr/>
        </p:nvSpPr>
        <p:spPr>
          <a:xfrm>
            <a:off x="8942329" y="2598925"/>
            <a:ext cx="104572" cy="1045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CBE6EC5A-B0F3-A04D-A0DB-58A1B4A2C6FC}"/>
                  </a:ext>
                </a:extLst>
              </p:cNvPr>
              <p:cNvSpPr/>
              <p:nvPr/>
            </p:nvSpPr>
            <p:spPr>
              <a:xfrm>
                <a:off x="8994615" y="2443605"/>
                <a:ext cx="844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pt-PT" i="0" dirty="0">
                          <a:sym typeface="Wingdings" pitchFamily="2" charset="2"/>
                        </a:rPr>
                        <m:t>P</m:t>
                      </m:r>
                      <m:r>
                        <a:rPr lang="pt-PT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,4)</m:t>
                      </m:r>
                      <m:r>
                        <a:rPr lang="pt-PT" b="1" i="1" dirty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CBE6EC5A-B0F3-A04D-A0DB-58A1B4A2C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615" y="2443605"/>
                <a:ext cx="844334" cy="369332"/>
              </a:xfrm>
              <a:prstGeom prst="rect">
                <a:avLst/>
              </a:prstGeom>
              <a:blipFill>
                <a:blip r:embed="rId21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330047F1-423C-9946-9F6A-27796C25FCE7}"/>
              </a:ext>
            </a:extLst>
          </p:cNvPr>
          <p:cNvCxnSpPr>
            <a:cxnSpLocks/>
            <a:stCxn id="40" idx="7"/>
            <a:endCxn id="51" idx="3"/>
          </p:cNvCxnSpPr>
          <p:nvPr/>
        </p:nvCxnSpPr>
        <p:spPr>
          <a:xfrm flipV="1">
            <a:off x="7531491" y="2688183"/>
            <a:ext cx="1426152" cy="243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BE32A9A6-52BC-E047-8BB4-6534683440C6}"/>
                  </a:ext>
                </a:extLst>
              </p:cNvPr>
              <p:cNvSpPr txBox="1"/>
              <p:nvPr/>
            </p:nvSpPr>
            <p:spPr>
              <a:xfrm>
                <a:off x="7452125" y="2319382"/>
                <a:ext cx="14322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Extension </a:t>
                </a:r>
              </a:p>
              <a:p>
                <a:pPr algn="ctr"/>
                <a:r>
                  <a:rPr lang="pt-PT" dirty="0" err="1"/>
                  <a:t>with</a:t>
                </a:r>
                <a:r>
                  <a:rPr lang="pt-PT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pt-PT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pt-PT" dirty="0">
                            <a:sym typeface="Wingdings" pitchFamily="2" charset="2"/>
                          </a:rPr>
                          <m:t>P</m:t>
                        </m:r>
                        <m:r>
                          <a:rPr lang="pt-PT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pt-PT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pt-PT" dirty="0"/>
                  <a:t>  </a:t>
                </a: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BE32A9A6-52BC-E047-8BB4-653468344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125" y="2319382"/>
                <a:ext cx="1432251" cy="923330"/>
              </a:xfrm>
              <a:prstGeom prst="rect">
                <a:avLst/>
              </a:prstGeom>
              <a:blipFill>
                <a:blip r:embed="rId22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CaixaDeTexto 59">
            <a:extLst>
              <a:ext uri="{FF2B5EF4-FFF2-40B4-BE49-F238E27FC236}">
                <a16:creationId xmlns:a16="http://schemas.microsoft.com/office/drawing/2014/main" id="{71499720-EAF5-3D4F-8BF4-C11CEB85716B}"/>
              </a:ext>
            </a:extLst>
          </p:cNvPr>
          <p:cNvSpPr txBox="1"/>
          <p:nvPr/>
        </p:nvSpPr>
        <p:spPr>
          <a:xfrm>
            <a:off x="5920744" y="4955455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Elected</a:t>
            </a:r>
            <a:endParaRPr lang="pt-PT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DD49BCE-333D-C643-A714-86B28459C56B}"/>
              </a:ext>
            </a:extLst>
          </p:cNvPr>
          <p:cNvSpPr txBox="1"/>
          <p:nvPr/>
        </p:nvSpPr>
        <p:spPr>
          <a:xfrm>
            <a:off x="9615141" y="3048514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Elected</a:t>
            </a:r>
            <a:endParaRPr lang="pt-PT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F37E2644-4430-8649-A8C5-E5AEA2D0CF9B}"/>
              </a:ext>
            </a:extLst>
          </p:cNvPr>
          <p:cNvSpPr txBox="1"/>
          <p:nvPr/>
        </p:nvSpPr>
        <p:spPr>
          <a:xfrm>
            <a:off x="9617592" y="3645184"/>
            <a:ext cx="11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visible</a:t>
            </a:r>
            <a:endParaRPr lang="pt-PT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A8398BD-B6F5-0547-A291-B9FF7449C482}"/>
              </a:ext>
            </a:extLst>
          </p:cNvPr>
          <p:cNvSpPr txBox="1"/>
          <p:nvPr/>
        </p:nvSpPr>
        <p:spPr>
          <a:xfrm>
            <a:off x="5945159" y="418120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Hidden</a:t>
            </a:r>
            <a:endParaRPr lang="pt-PT" dirty="0"/>
          </a:p>
        </p:txBody>
      </p: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D432A317-FB28-BA49-9365-E6F4FC3849E1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7555719" y="3847901"/>
            <a:ext cx="1399618" cy="501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43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3908F-C025-1143-BBE7-91E09713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Partial-order</a:t>
            </a:r>
            <a:r>
              <a:rPr lang="pt-PT" dirty="0"/>
              <a:t> BGP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18BCB0-C8C8-8441-80E9-7EA3FF40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35</a:t>
            </a:fld>
            <a:endParaRPr lang="pt-PT" dirty="0"/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A235C9AD-6243-E64E-AA64-D51BD5642003}"/>
              </a:ext>
            </a:extLst>
          </p:cNvPr>
          <p:cNvCxnSpPr>
            <a:cxnSpLocks/>
          </p:cNvCxnSpPr>
          <p:nvPr/>
        </p:nvCxnSpPr>
        <p:spPr>
          <a:xfrm>
            <a:off x="3674596" y="2906815"/>
            <a:ext cx="971535" cy="7353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EF9FED1-E2BB-B540-A8AF-07DE24313445}"/>
                  </a:ext>
                </a:extLst>
              </p:cNvPr>
              <p:cNvSpPr txBox="1"/>
              <p:nvPr/>
            </p:nvSpPr>
            <p:spPr>
              <a:xfrm>
                <a:off x="4639994" y="4137963"/>
                <a:ext cx="108638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a:rPr lang="pt-PT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𝟎</m:t>
                          </m:r>
                        </m:e>
                      </m:d>
                      <m:r>
                        <a:rPr lang="pt-PT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:−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EF9FED1-E2BB-B540-A8AF-07DE2431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994" y="4137963"/>
                <a:ext cx="108638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Nuvem 6">
            <a:extLst>
              <a:ext uri="{FF2B5EF4-FFF2-40B4-BE49-F238E27FC236}">
                <a16:creationId xmlns:a16="http://schemas.microsoft.com/office/drawing/2014/main" id="{3B290F49-E5E4-5649-817D-2EF5C1477EB8}"/>
              </a:ext>
            </a:extLst>
          </p:cNvPr>
          <p:cNvSpPr/>
          <p:nvPr/>
        </p:nvSpPr>
        <p:spPr>
          <a:xfrm>
            <a:off x="3060565" y="2530184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uvem 7">
            <a:extLst>
              <a:ext uri="{FF2B5EF4-FFF2-40B4-BE49-F238E27FC236}">
                <a16:creationId xmlns:a16="http://schemas.microsoft.com/office/drawing/2014/main" id="{002A9919-CDC0-B44E-8CF9-A20C4EBD0544}"/>
              </a:ext>
            </a:extLst>
          </p:cNvPr>
          <p:cNvSpPr/>
          <p:nvPr/>
        </p:nvSpPr>
        <p:spPr>
          <a:xfrm>
            <a:off x="2146165" y="4263245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uvem 8">
            <a:extLst>
              <a:ext uri="{FF2B5EF4-FFF2-40B4-BE49-F238E27FC236}">
                <a16:creationId xmlns:a16="http://schemas.microsoft.com/office/drawing/2014/main" id="{7152ACBE-32C8-F74E-B944-2AF88C2A1D8F}"/>
              </a:ext>
            </a:extLst>
          </p:cNvPr>
          <p:cNvSpPr/>
          <p:nvPr/>
        </p:nvSpPr>
        <p:spPr>
          <a:xfrm>
            <a:off x="4470847" y="3610179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7D6DB30F-C505-864F-9280-D52B7AD3665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514300" y="2974933"/>
            <a:ext cx="733133" cy="13148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19E1AAC0-A0A9-F04D-9DF6-46ABFC5B952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881821" y="4026513"/>
            <a:ext cx="1713721" cy="46916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uvem 11">
            <a:extLst>
              <a:ext uri="{FF2B5EF4-FFF2-40B4-BE49-F238E27FC236}">
                <a16:creationId xmlns:a16="http://schemas.microsoft.com/office/drawing/2014/main" id="{99029F57-D24D-674D-9FC6-E2031E48AABB}"/>
              </a:ext>
            </a:extLst>
          </p:cNvPr>
          <p:cNvSpPr/>
          <p:nvPr/>
        </p:nvSpPr>
        <p:spPr>
          <a:xfrm>
            <a:off x="3116982" y="4231306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32C1AA04-528A-1440-9063-FB1DDA701A8D}"/>
              </a:ext>
            </a:extLst>
          </p:cNvPr>
          <p:cNvSpPr/>
          <p:nvPr/>
        </p:nvSpPr>
        <p:spPr>
          <a:xfrm>
            <a:off x="3231026" y="2537814"/>
            <a:ext cx="1749645" cy="1847912"/>
          </a:xfrm>
          <a:prstGeom prst="arc">
            <a:avLst>
              <a:gd name="adj1" fmla="val 14767658"/>
              <a:gd name="adj2" fmla="val 644752"/>
            </a:avLst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B3A7EC86-3F00-2640-BF90-9F4815E8003A}"/>
                  </a:ext>
                </a:extLst>
              </p:cNvPr>
              <p:cNvSpPr/>
              <p:nvPr/>
            </p:nvSpPr>
            <p:spPr>
              <a:xfrm>
                <a:off x="4692395" y="3619092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B3A7EC86-3F00-2640-BF90-9F4815E80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395" y="3619092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C893D69C-4310-AB4B-B400-41CA35AB3E77}"/>
                  </a:ext>
                </a:extLst>
              </p:cNvPr>
              <p:cNvSpPr/>
              <p:nvPr/>
            </p:nvSpPr>
            <p:spPr>
              <a:xfrm>
                <a:off x="3268819" y="2548447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C893D69C-4310-AB4B-B400-41CA35AB3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19" y="2548447"/>
                <a:ext cx="4142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06687070-7801-9A4F-B4BC-73350819760E}"/>
                  </a:ext>
                </a:extLst>
              </p:cNvPr>
              <p:cNvSpPr/>
              <p:nvPr/>
            </p:nvSpPr>
            <p:spPr>
              <a:xfrm>
                <a:off x="2329861" y="4276039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06687070-7801-9A4F-B4BC-733508197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61" y="4276039"/>
                <a:ext cx="3693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03C8CD43-5FB4-B34F-BB94-D1746B2DF2CE}"/>
                  </a:ext>
                </a:extLst>
              </p:cNvPr>
              <p:cNvSpPr/>
              <p:nvPr/>
            </p:nvSpPr>
            <p:spPr>
              <a:xfrm>
                <a:off x="3147670" y="4177344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03C8CD43-5FB4-B34F-BB94-D1746B2DF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70" y="4177344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Nuvem 17">
            <a:extLst>
              <a:ext uri="{FF2B5EF4-FFF2-40B4-BE49-F238E27FC236}">
                <a16:creationId xmlns:a16="http://schemas.microsoft.com/office/drawing/2014/main" id="{13135089-5C16-8740-80F1-A7B06922C8BD}"/>
              </a:ext>
            </a:extLst>
          </p:cNvPr>
          <p:cNvSpPr/>
          <p:nvPr/>
        </p:nvSpPr>
        <p:spPr>
          <a:xfrm>
            <a:off x="3790827" y="4048736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44411A24-EDF6-724F-85F3-B7EF6EC3F96B}"/>
                  </a:ext>
                </a:extLst>
              </p:cNvPr>
              <p:cNvSpPr/>
              <p:nvPr/>
            </p:nvSpPr>
            <p:spPr>
              <a:xfrm>
                <a:off x="3821515" y="3994774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44411A24-EDF6-724F-85F3-B7EF6EC3F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15" y="3994774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Nuvem 19">
            <a:extLst>
              <a:ext uri="{FF2B5EF4-FFF2-40B4-BE49-F238E27FC236}">
                <a16:creationId xmlns:a16="http://schemas.microsoft.com/office/drawing/2014/main" id="{17F29629-D21B-3F41-A9BE-2971A6BD553B}"/>
              </a:ext>
            </a:extLst>
          </p:cNvPr>
          <p:cNvSpPr/>
          <p:nvPr/>
        </p:nvSpPr>
        <p:spPr>
          <a:xfrm>
            <a:off x="3660756" y="2973293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FCBFC0BD-DBCE-D944-8FBE-4B46E9554281}"/>
                  </a:ext>
                </a:extLst>
              </p:cNvPr>
              <p:cNvSpPr/>
              <p:nvPr/>
            </p:nvSpPr>
            <p:spPr>
              <a:xfrm>
                <a:off x="3691444" y="2919331"/>
                <a:ext cx="47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FCBFC0BD-DBCE-D944-8FBE-4B46E9554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444" y="2919331"/>
                <a:ext cx="4726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Nuvem 21">
            <a:extLst>
              <a:ext uri="{FF2B5EF4-FFF2-40B4-BE49-F238E27FC236}">
                <a16:creationId xmlns:a16="http://schemas.microsoft.com/office/drawing/2014/main" id="{6A205FE0-306E-874B-ADCB-448D2DD7DDC2}"/>
              </a:ext>
            </a:extLst>
          </p:cNvPr>
          <p:cNvSpPr/>
          <p:nvPr/>
        </p:nvSpPr>
        <p:spPr>
          <a:xfrm>
            <a:off x="4071695" y="3261247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6E9400B4-09A0-F24F-8306-86FD9B9246E0}"/>
                  </a:ext>
                </a:extLst>
              </p:cNvPr>
              <p:cNvSpPr/>
              <p:nvPr/>
            </p:nvSpPr>
            <p:spPr>
              <a:xfrm>
                <a:off x="4128657" y="3195074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6E9400B4-09A0-F24F-8306-86FD9B924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57" y="3195074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E4D439B-5DBF-344C-9336-2F94584C05B8}"/>
                  </a:ext>
                </a:extLst>
              </p:cNvPr>
              <p:cNvSpPr txBox="1"/>
              <p:nvPr/>
            </p:nvSpPr>
            <p:spPr>
              <a:xfrm>
                <a:off x="880234" y="4167954"/>
                <a:ext cx="1186222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,4</m:t>
                          </m:r>
                        </m:e>
                      </m:d>
                      <m:r>
                        <a:rPr lang="pt-PT" sz="20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𝑤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,3</m:t>
                          </m:r>
                        </m:e>
                      </m:d>
                      <m:r>
                        <a:rPr lang="pt-PT" sz="20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sSub>
                        <m:sSubPr>
                          <m:ctrlPr>
                            <a:rPr lang="pt-PT" sz="2000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sz="200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𝒘</m:t>
                      </m:r>
                    </m:oMath>
                  </m:oMathPara>
                </a14:m>
                <a:endParaRPr lang="pt-PT" sz="2000" i="1" dirty="0">
                  <a:latin typeface="Cambria Math" panose="020405030504060302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E4D439B-5DBF-344C-9336-2F94584C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34" y="4167954"/>
                <a:ext cx="1186222" cy="10156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B049A26-5EE2-DC47-8F93-89B29EB94FA8}"/>
                  </a:ext>
                </a:extLst>
              </p:cNvPr>
              <p:cNvSpPr txBox="1"/>
              <p:nvPr/>
            </p:nvSpPr>
            <p:spPr>
              <a:xfrm>
                <a:off x="2497652" y="1708343"/>
                <a:ext cx="1862096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pt-PT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pt-PT" sz="20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PT" sz="2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pt-PT" sz="16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pt-PT" sz="2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pt-PT" sz="20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PT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000" b="1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𝟑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, 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{</m:t>
                      </m:r>
                      <m:r>
                        <a:rPr lang="pt-PT" sz="16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lang="pt-PT" sz="16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}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sSub>
                        <m:sSub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𝒖</m:t>
                          </m:r>
                        </m:e>
                        <m:sub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B049A26-5EE2-DC47-8F93-89B29EB9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52" y="1708343"/>
                <a:ext cx="1862096" cy="707886"/>
              </a:xfrm>
              <a:prstGeom prst="rect">
                <a:avLst/>
              </a:prstGeom>
              <a:blipFill>
                <a:blip r:embed="rId1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Nuvem 25">
            <a:extLst>
              <a:ext uri="{FF2B5EF4-FFF2-40B4-BE49-F238E27FC236}">
                <a16:creationId xmlns:a16="http://schemas.microsoft.com/office/drawing/2014/main" id="{E0935D32-0DF9-1A4B-973F-8DED8389F907}"/>
              </a:ext>
            </a:extLst>
          </p:cNvPr>
          <p:cNvSpPr/>
          <p:nvPr/>
        </p:nvSpPr>
        <p:spPr>
          <a:xfrm>
            <a:off x="1775419" y="2530184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7C98972A-B012-A44D-BA5A-BA983DBF1121}"/>
                  </a:ext>
                </a:extLst>
              </p:cNvPr>
              <p:cNvSpPr/>
              <p:nvPr/>
            </p:nvSpPr>
            <p:spPr>
              <a:xfrm>
                <a:off x="1983673" y="254844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7C98972A-B012-A44D-BA5A-BA983DBF1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73" y="2548447"/>
                <a:ext cx="371384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25FDB9D-47B8-4D43-B5BC-9727FB31A9FD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>
            <a:off x="2511075" y="2762614"/>
            <a:ext cx="55177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8F9C525-D4E1-AD46-8789-3805DED7E0F4}"/>
                  </a:ext>
                </a:extLst>
              </p:cNvPr>
              <p:cNvSpPr txBox="1"/>
              <p:nvPr/>
            </p:nvSpPr>
            <p:spPr>
              <a:xfrm>
                <a:off x="1274318" y="3025796"/>
                <a:ext cx="1202378" cy="4029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pt-PT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pt-PT" sz="20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PT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PT" sz="2000" b="1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8F9C525-D4E1-AD46-8789-3805DED7E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18" y="3025796"/>
                <a:ext cx="1202378" cy="402997"/>
              </a:xfrm>
              <a:prstGeom prst="rect">
                <a:avLst/>
              </a:prstGeom>
              <a:blipFill>
                <a:blip r:embed="rId13"/>
                <a:stretch>
                  <a:fillRect r="-2083" b="-1515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E93C28DE-6B2D-214B-8301-2FAD4119D0F0}"/>
                  </a:ext>
                </a:extLst>
              </p:cNvPr>
              <p:cNvSpPr/>
              <p:nvPr/>
            </p:nvSpPr>
            <p:spPr>
              <a:xfrm>
                <a:off x="2576605" y="2488646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E93C28DE-6B2D-214B-8301-2FAD4119D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5" y="2488646"/>
                <a:ext cx="354584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834A83AC-77FA-5741-AA6A-3AA81A8BB49F}"/>
                  </a:ext>
                </a:extLst>
              </p:cNvPr>
              <p:cNvSpPr/>
              <p:nvPr/>
            </p:nvSpPr>
            <p:spPr>
              <a:xfrm>
                <a:off x="4638537" y="2516115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834A83AC-77FA-5741-AA6A-3AA81A8BB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37" y="2516115"/>
                <a:ext cx="354584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E19716BC-E9A3-E746-A641-A87BBF7987C5}"/>
                  </a:ext>
                </a:extLst>
              </p:cNvPr>
              <p:cNvSpPr/>
              <p:nvPr/>
            </p:nvSpPr>
            <p:spPr>
              <a:xfrm>
                <a:off x="2603118" y="3436567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E19716BC-E9A3-E746-A641-A87BBF798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118" y="3436567"/>
                <a:ext cx="35458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E01DBC57-29EF-B146-BAFD-219C549A261B}"/>
                  </a:ext>
                </a:extLst>
              </p:cNvPr>
              <p:cNvSpPr/>
              <p:nvPr/>
            </p:nvSpPr>
            <p:spPr>
              <a:xfrm>
                <a:off x="2889220" y="4445306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E01DBC57-29EF-B146-BAFD-219C549A2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20" y="4445306"/>
                <a:ext cx="354584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3D86A5BC-91A9-8642-B804-1DAB175C7729}"/>
                  </a:ext>
                </a:extLst>
              </p:cNvPr>
              <p:cNvSpPr/>
              <p:nvPr/>
            </p:nvSpPr>
            <p:spPr>
              <a:xfrm>
                <a:off x="3709498" y="2686137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3D86A5BC-91A9-8642-B804-1DAB175C7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498" y="2686137"/>
                <a:ext cx="35458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>
            <a:extLst>
              <a:ext uri="{FF2B5EF4-FFF2-40B4-BE49-F238E27FC236}">
                <a16:creationId xmlns:a16="http://schemas.microsoft.com/office/drawing/2014/main" id="{501E805D-70E9-D14B-9008-9CF24A8C703D}"/>
              </a:ext>
            </a:extLst>
          </p:cNvPr>
          <p:cNvSpPr txBox="1"/>
          <p:nvPr/>
        </p:nvSpPr>
        <p:spPr>
          <a:xfrm>
            <a:off x="7050157" y="4055289"/>
            <a:ext cx="420093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i="1">
                <a:latin typeface="Cambria Math" panose="02040503050406030204" pitchFamily="18" charset="0"/>
              </a:defRPr>
            </a:lvl1pPr>
          </a:lstStyle>
          <a:p>
            <a:r>
              <a:rPr lang="en-US" i="0" dirty="0"/>
              <a:t>(</a:t>
            </a:r>
            <a:r>
              <a:rPr lang="en-US" i="0" dirty="0" err="1"/>
              <a:t>ToR</a:t>
            </a:r>
            <a:r>
              <a:rPr lang="en-US" i="0" dirty="0"/>
              <a:t>, hop-count), </a:t>
            </a:r>
            <a:r>
              <a:rPr lang="en-US" i="0" dirty="0" err="1">
                <a:solidFill>
                  <a:schemeClr val="accent6">
                    <a:lumMod val="75000"/>
                  </a:schemeClr>
                </a:solidFill>
              </a:rPr>
              <a:t>in_links</a:t>
            </a:r>
            <a:r>
              <a:rPr lang="en-US" i="0" dirty="0"/>
              <a:t>: </a:t>
            </a:r>
            <a:r>
              <a:rPr lang="en-US" i="0" dirty="0" err="1"/>
              <a:t>next.hop</a:t>
            </a:r>
            <a:endParaRPr lang="en-US" i="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1B8BED5E-ADAE-2D45-9D55-FE3AA13447AA}"/>
              </a:ext>
            </a:extLst>
          </p:cNvPr>
          <p:cNvCxnSpPr>
            <a:cxnSpLocks/>
          </p:cNvCxnSpPr>
          <p:nvPr/>
        </p:nvCxnSpPr>
        <p:spPr>
          <a:xfrm>
            <a:off x="7199801" y="5157240"/>
            <a:ext cx="527077" cy="0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3C3C097-348F-9B49-B17A-4AB2168A0A5D}"/>
              </a:ext>
            </a:extLst>
          </p:cNvPr>
          <p:cNvSpPr txBox="1"/>
          <p:nvPr/>
        </p:nvSpPr>
        <p:spPr>
          <a:xfrm>
            <a:off x="7050157" y="4507146"/>
            <a:ext cx="3516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Elected (</a:t>
            </a:r>
            <a:r>
              <a:rPr lang="en-US" sz="2000" dirty="0" err="1"/>
              <a:t>ToR</a:t>
            </a:r>
            <a:r>
              <a:rPr lang="en-US" sz="2000" dirty="0"/>
              <a:t>, hop-count) in bold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F4AFD3C-329D-6A43-96AD-F0C0135D1432}"/>
              </a:ext>
            </a:extLst>
          </p:cNvPr>
          <p:cNvSpPr txBox="1"/>
          <p:nvPr/>
        </p:nvSpPr>
        <p:spPr>
          <a:xfrm>
            <a:off x="1410804" y="5684237"/>
            <a:ext cx="9596818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pt-PT" sz="2800" i="1" dirty="0"/>
              <a:t>Data-</a:t>
            </a:r>
            <a:r>
              <a:rPr lang="pt-PT" sz="2800" i="1" dirty="0" err="1"/>
              <a:t>packets</a:t>
            </a:r>
            <a:r>
              <a:rPr lang="pt-PT" sz="2800" i="1" dirty="0"/>
              <a:t> are </a:t>
            </a:r>
            <a:r>
              <a:rPr lang="pt-PT" sz="2800" i="1" dirty="0" err="1"/>
              <a:t>forwarded</a:t>
            </a:r>
            <a:r>
              <a:rPr lang="pt-PT" sz="2800" i="1" dirty="0"/>
              <a:t> </a:t>
            </a:r>
            <a:r>
              <a:rPr lang="pt-PT" sz="2800" i="1" dirty="0" err="1"/>
              <a:t>along</a:t>
            </a:r>
            <a:r>
              <a:rPr lang="pt-PT" sz="2800" i="1" dirty="0"/>
              <a:t> </a:t>
            </a:r>
            <a:r>
              <a:rPr lang="pt-PT" sz="2800" i="1" dirty="0" err="1"/>
              <a:t>shortest-best-ToR</a:t>
            </a:r>
            <a:r>
              <a:rPr lang="pt-PT" sz="2800" i="1" dirty="0"/>
              <a:t> </a:t>
            </a:r>
            <a:r>
              <a:rPr lang="pt-PT" sz="2800" i="1" dirty="0" err="1"/>
              <a:t>paths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986E848-77CA-4644-8038-F72BEA4DE759}"/>
              </a:ext>
            </a:extLst>
          </p:cNvPr>
          <p:cNvSpPr txBox="1"/>
          <p:nvPr/>
        </p:nvSpPr>
        <p:spPr>
          <a:xfrm>
            <a:off x="7896367" y="4961588"/>
            <a:ext cx="1516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data-packets</a:t>
            </a:r>
          </a:p>
        </p:txBody>
      </p: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4C31DF94-B44B-D74A-ADC8-B4C64196709E}"/>
              </a:ext>
            </a:extLst>
          </p:cNvPr>
          <p:cNvCxnSpPr>
            <a:cxnSpLocks/>
          </p:cNvCxnSpPr>
          <p:nvPr/>
        </p:nvCxnSpPr>
        <p:spPr>
          <a:xfrm flipV="1">
            <a:off x="2783182" y="3104638"/>
            <a:ext cx="649973" cy="1113272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o 45">
            <a:extLst>
              <a:ext uri="{FF2B5EF4-FFF2-40B4-BE49-F238E27FC236}">
                <a16:creationId xmlns:a16="http://schemas.microsoft.com/office/drawing/2014/main" id="{7FD3935B-070C-9644-976A-304EA8D24798}"/>
              </a:ext>
            </a:extLst>
          </p:cNvPr>
          <p:cNvSpPr/>
          <p:nvPr/>
        </p:nvSpPr>
        <p:spPr>
          <a:xfrm rot="21002735">
            <a:off x="3545503" y="2730293"/>
            <a:ext cx="1248375" cy="1248375"/>
          </a:xfrm>
          <a:prstGeom prst="arc">
            <a:avLst>
              <a:gd name="adj1" fmla="val 16329227"/>
              <a:gd name="adj2" fmla="val 869089"/>
            </a:avLst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C9EAAEC-B51D-1041-A21C-3B7E67C029E5}"/>
              </a:ext>
            </a:extLst>
          </p:cNvPr>
          <p:cNvSpPr/>
          <p:nvPr/>
        </p:nvSpPr>
        <p:spPr>
          <a:xfrm>
            <a:off x="6037218" y="2040936"/>
            <a:ext cx="53165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Forwarding as a function of incoming links; labels not required</a:t>
            </a:r>
          </a:p>
        </p:txBody>
      </p:sp>
    </p:spTree>
    <p:extLst>
      <p:ext uri="{BB962C8B-B14F-4D97-AF65-F5344CB8AC3E}">
        <p14:creationId xmlns:p14="http://schemas.microsoft.com/office/powerpoint/2010/main" val="1920492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3908F-C025-1143-BBE7-91E09713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and incentives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18BCB0-C8C8-8441-80E9-7EA3FF40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36</a:t>
            </a:fld>
            <a:endParaRPr lang="pt-PT" dirty="0"/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A235C9AD-6243-E64E-AA64-D51BD5642003}"/>
              </a:ext>
            </a:extLst>
          </p:cNvPr>
          <p:cNvCxnSpPr>
            <a:cxnSpLocks/>
          </p:cNvCxnSpPr>
          <p:nvPr/>
        </p:nvCxnSpPr>
        <p:spPr>
          <a:xfrm>
            <a:off x="3674596" y="2906815"/>
            <a:ext cx="971535" cy="7353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EF9FED1-E2BB-B540-A8AF-07DE24313445}"/>
                  </a:ext>
                </a:extLst>
              </p:cNvPr>
              <p:cNvSpPr txBox="1"/>
              <p:nvPr/>
            </p:nvSpPr>
            <p:spPr>
              <a:xfrm>
                <a:off x="4639994" y="4137963"/>
                <a:ext cx="108638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a:rPr lang="pt-PT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𝟎</m:t>
                          </m:r>
                        </m:e>
                      </m:d>
                      <m:r>
                        <a:rPr lang="pt-PT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:−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EF9FED1-E2BB-B540-A8AF-07DE2431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994" y="4137963"/>
                <a:ext cx="108638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Nuvem 6">
            <a:extLst>
              <a:ext uri="{FF2B5EF4-FFF2-40B4-BE49-F238E27FC236}">
                <a16:creationId xmlns:a16="http://schemas.microsoft.com/office/drawing/2014/main" id="{3B290F49-E5E4-5649-817D-2EF5C1477EB8}"/>
              </a:ext>
            </a:extLst>
          </p:cNvPr>
          <p:cNvSpPr/>
          <p:nvPr/>
        </p:nvSpPr>
        <p:spPr>
          <a:xfrm>
            <a:off x="3060565" y="2530184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uvem 7">
            <a:extLst>
              <a:ext uri="{FF2B5EF4-FFF2-40B4-BE49-F238E27FC236}">
                <a16:creationId xmlns:a16="http://schemas.microsoft.com/office/drawing/2014/main" id="{002A9919-CDC0-B44E-8CF9-A20C4EBD0544}"/>
              </a:ext>
            </a:extLst>
          </p:cNvPr>
          <p:cNvSpPr/>
          <p:nvPr/>
        </p:nvSpPr>
        <p:spPr>
          <a:xfrm>
            <a:off x="2146165" y="4263245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uvem 8">
            <a:extLst>
              <a:ext uri="{FF2B5EF4-FFF2-40B4-BE49-F238E27FC236}">
                <a16:creationId xmlns:a16="http://schemas.microsoft.com/office/drawing/2014/main" id="{7152ACBE-32C8-F74E-B944-2AF88C2A1D8F}"/>
              </a:ext>
            </a:extLst>
          </p:cNvPr>
          <p:cNvSpPr/>
          <p:nvPr/>
        </p:nvSpPr>
        <p:spPr>
          <a:xfrm>
            <a:off x="4470847" y="3610179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7D6DB30F-C505-864F-9280-D52B7AD3665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514300" y="2974933"/>
            <a:ext cx="733133" cy="13148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19E1AAC0-A0A9-F04D-9DF6-46ABFC5B952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881821" y="4026513"/>
            <a:ext cx="1713721" cy="46916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uvem 11">
            <a:extLst>
              <a:ext uri="{FF2B5EF4-FFF2-40B4-BE49-F238E27FC236}">
                <a16:creationId xmlns:a16="http://schemas.microsoft.com/office/drawing/2014/main" id="{99029F57-D24D-674D-9FC6-E2031E48AABB}"/>
              </a:ext>
            </a:extLst>
          </p:cNvPr>
          <p:cNvSpPr/>
          <p:nvPr/>
        </p:nvSpPr>
        <p:spPr>
          <a:xfrm>
            <a:off x="3116982" y="4231306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32C1AA04-528A-1440-9063-FB1DDA701A8D}"/>
              </a:ext>
            </a:extLst>
          </p:cNvPr>
          <p:cNvSpPr/>
          <p:nvPr/>
        </p:nvSpPr>
        <p:spPr>
          <a:xfrm>
            <a:off x="3231026" y="2537814"/>
            <a:ext cx="1749645" cy="1847912"/>
          </a:xfrm>
          <a:prstGeom prst="arc">
            <a:avLst>
              <a:gd name="adj1" fmla="val 14767658"/>
              <a:gd name="adj2" fmla="val 644752"/>
            </a:avLst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B3A7EC86-3F00-2640-BF90-9F4815E8003A}"/>
                  </a:ext>
                </a:extLst>
              </p:cNvPr>
              <p:cNvSpPr/>
              <p:nvPr/>
            </p:nvSpPr>
            <p:spPr>
              <a:xfrm>
                <a:off x="4692395" y="3619092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B3A7EC86-3F00-2640-BF90-9F4815E80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395" y="3619092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C893D69C-4310-AB4B-B400-41CA35AB3E77}"/>
                  </a:ext>
                </a:extLst>
              </p:cNvPr>
              <p:cNvSpPr/>
              <p:nvPr/>
            </p:nvSpPr>
            <p:spPr>
              <a:xfrm>
                <a:off x="3268819" y="2548447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C893D69C-4310-AB4B-B400-41CA35AB3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19" y="2548447"/>
                <a:ext cx="4142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06687070-7801-9A4F-B4BC-73350819760E}"/>
                  </a:ext>
                </a:extLst>
              </p:cNvPr>
              <p:cNvSpPr/>
              <p:nvPr/>
            </p:nvSpPr>
            <p:spPr>
              <a:xfrm>
                <a:off x="2329861" y="4276039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06687070-7801-9A4F-B4BC-733508197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61" y="4276039"/>
                <a:ext cx="3693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03C8CD43-5FB4-B34F-BB94-D1746B2DF2CE}"/>
                  </a:ext>
                </a:extLst>
              </p:cNvPr>
              <p:cNvSpPr/>
              <p:nvPr/>
            </p:nvSpPr>
            <p:spPr>
              <a:xfrm>
                <a:off x="3147670" y="4177344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03C8CD43-5FB4-B34F-BB94-D1746B2DF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70" y="4177344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Nuvem 17">
            <a:extLst>
              <a:ext uri="{FF2B5EF4-FFF2-40B4-BE49-F238E27FC236}">
                <a16:creationId xmlns:a16="http://schemas.microsoft.com/office/drawing/2014/main" id="{13135089-5C16-8740-80F1-A7B06922C8BD}"/>
              </a:ext>
            </a:extLst>
          </p:cNvPr>
          <p:cNvSpPr/>
          <p:nvPr/>
        </p:nvSpPr>
        <p:spPr>
          <a:xfrm>
            <a:off x="3790827" y="4048736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44411A24-EDF6-724F-85F3-B7EF6EC3F96B}"/>
                  </a:ext>
                </a:extLst>
              </p:cNvPr>
              <p:cNvSpPr/>
              <p:nvPr/>
            </p:nvSpPr>
            <p:spPr>
              <a:xfrm>
                <a:off x="3821515" y="3994774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44411A24-EDF6-724F-85F3-B7EF6EC3F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15" y="3994774"/>
                <a:ext cx="4779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Nuvem 19">
            <a:extLst>
              <a:ext uri="{FF2B5EF4-FFF2-40B4-BE49-F238E27FC236}">
                <a16:creationId xmlns:a16="http://schemas.microsoft.com/office/drawing/2014/main" id="{17F29629-D21B-3F41-A9BE-2971A6BD553B}"/>
              </a:ext>
            </a:extLst>
          </p:cNvPr>
          <p:cNvSpPr/>
          <p:nvPr/>
        </p:nvSpPr>
        <p:spPr>
          <a:xfrm>
            <a:off x="3660756" y="2973293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FCBFC0BD-DBCE-D944-8FBE-4B46E9554281}"/>
                  </a:ext>
                </a:extLst>
              </p:cNvPr>
              <p:cNvSpPr/>
              <p:nvPr/>
            </p:nvSpPr>
            <p:spPr>
              <a:xfrm>
                <a:off x="3691444" y="2919331"/>
                <a:ext cx="47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FCBFC0BD-DBCE-D944-8FBE-4B46E9554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444" y="2919331"/>
                <a:ext cx="4726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Nuvem 21">
            <a:extLst>
              <a:ext uri="{FF2B5EF4-FFF2-40B4-BE49-F238E27FC236}">
                <a16:creationId xmlns:a16="http://schemas.microsoft.com/office/drawing/2014/main" id="{6A205FE0-306E-874B-ADCB-448D2DD7DDC2}"/>
              </a:ext>
            </a:extLst>
          </p:cNvPr>
          <p:cNvSpPr/>
          <p:nvPr/>
        </p:nvSpPr>
        <p:spPr>
          <a:xfrm>
            <a:off x="4071695" y="3261247"/>
            <a:ext cx="508639" cy="3241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6E9400B4-09A0-F24F-8306-86FD9B9246E0}"/>
                  </a:ext>
                </a:extLst>
              </p:cNvPr>
              <p:cNvSpPr/>
              <p:nvPr/>
            </p:nvSpPr>
            <p:spPr>
              <a:xfrm>
                <a:off x="4128657" y="3195074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6E9400B4-09A0-F24F-8306-86FD9B924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57" y="3195074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E4D439B-5DBF-344C-9336-2F94584C05B8}"/>
                  </a:ext>
                </a:extLst>
              </p:cNvPr>
              <p:cNvSpPr txBox="1"/>
              <p:nvPr/>
            </p:nvSpPr>
            <p:spPr>
              <a:xfrm>
                <a:off x="880234" y="4167954"/>
                <a:ext cx="1186222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,4</m:t>
                          </m:r>
                        </m:e>
                      </m:d>
                      <m:r>
                        <a:rPr lang="pt-PT" sz="20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𝑤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pt-PT" sz="2000" i="1" dirty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,3</m:t>
                          </m:r>
                        </m:e>
                      </m:d>
                      <m:r>
                        <a:rPr lang="pt-PT" sz="20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sSub>
                        <m:sSubPr>
                          <m:ctrlPr>
                            <a:rPr lang="pt-PT" sz="2000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sz="200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𝟐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𝒘</m:t>
                      </m:r>
                    </m:oMath>
                  </m:oMathPara>
                </a14:m>
                <a:endParaRPr lang="pt-PT" sz="2000" i="1" dirty="0">
                  <a:latin typeface="Cambria Math" panose="020405030504060302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E4D439B-5DBF-344C-9336-2F94584C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34" y="4167954"/>
                <a:ext cx="1186222" cy="1015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B049A26-5EE2-DC47-8F93-89B29EB94FA8}"/>
                  </a:ext>
                </a:extLst>
              </p:cNvPr>
              <p:cNvSpPr txBox="1"/>
              <p:nvPr/>
            </p:nvSpPr>
            <p:spPr>
              <a:xfrm>
                <a:off x="2497652" y="1708343"/>
                <a:ext cx="1862096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pt-PT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pt-PT" sz="20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PT" sz="2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pt-PT" sz="16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pt-PT" sz="2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pt-PT" sz="20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PT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000" b="1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pt-PT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𝟑</m:t>
                          </m:r>
                        </m:e>
                      </m:d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, 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{</m:t>
                      </m:r>
                      <m:r>
                        <a:rPr lang="pt-PT" sz="16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lang="pt-PT" sz="1600" b="1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pt-PT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}</m:t>
                      </m:r>
                      <m:r>
                        <a:rPr lang="pt-PT" sz="20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  <m:sSub>
                        <m:sSubPr>
                          <m:ctrlP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𝒖</m:t>
                          </m:r>
                        </m:e>
                        <m:sub>
                          <m:r>
                            <a:rPr lang="pt-PT" sz="2000" b="1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B049A26-5EE2-DC47-8F93-89B29EB9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52" y="1708343"/>
                <a:ext cx="1862096" cy="707886"/>
              </a:xfrm>
              <a:prstGeom prst="rect">
                <a:avLst/>
              </a:prstGeom>
              <a:blipFill>
                <a:blip r:embed="rId1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Nuvem 25">
            <a:extLst>
              <a:ext uri="{FF2B5EF4-FFF2-40B4-BE49-F238E27FC236}">
                <a16:creationId xmlns:a16="http://schemas.microsoft.com/office/drawing/2014/main" id="{E0935D32-0DF9-1A4B-973F-8DED8389F907}"/>
              </a:ext>
            </a:extLst>
          </p:cNvPr>
          <p:cNvSpPr/>
          <p:nvPr/>
        </p:nvSpPr>
        <p:spPr>
          <a:xfrm>
            <a:off x="1775419" y="2530184"/>
            <a:ext cx="736270" cy="4648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7C98972A-B012-A44D-BA5A-BA983DBF1121}"/>
                  </a:ext>
                </a:extLst>
              </p:cNvPr>
              <p:cNvSpPr/>
              <p:nvPr/>
            </p:nvSpPr>
            <p:spPr>
              <a:xfrm>
                <a:off x="1983673" y="254844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7C98972A-B012-A44D-BA5A-BA983DBF1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73" y="2548447"/>
                <a:ext cx="371384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25FDB9D-47B8-4D43-B5BC-9727FB31A9FD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>
            <a:off x="2511075" y="2762614"/>
            <a:ext cx="55177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8F9C525-D4E1-AD46-8789-3805DED7E0F4}"/>
                  </a:ext>
                </a:extLst>
              </p:cNvPr>
              <p:cNvSpPr txBox="1"/>
              <p:nvPr/>
            </p:nvSpPr>
            <p:spPr>
              <a:xfrm>
                <a:off x="1274318" y="3025796"/>
                <a:ext cx="1202378" cy="4029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pt-PT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pt-PT" sz="20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PT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PT" sz="2000" b="1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P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8F9C525-D4E1-AD46-8789-3805DED7E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18" y="3025796"/>
                <a:ext cx="1202378" cy="402997"/>
              </a:xfrm>
              <a:prstGeom prst="rect">
                <a:avLst/>
              </a:prstGeom>
              <a:blipFill>
                <a:blip r:embed="rId14"/>
                <a:stretch>
                  <a:fillRect r="-2083" b="-1515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E93C28DE-6B2D-214B-8301-2FAD4119D0F0}"/>
                  </a:ext>
                </a:extLst>
              </p:cNvPr>
              <p:cNvSpPr/>
              <p:nvPr/>
            </p:nvSpPr>
            <p:spPr>
              <a:xfrm>
                <a:off x="2576605" y="2488646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E93C28DE-6B2D-214B-8301-2FAD4119D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5" y="2488646"/>
                <a:ext cx="354584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834A83AC-77FA-5741-AA6A-3AA81A8BB49F}"/>
                  </a:ext>
                </a:extLst>
              </p:cNvPr>
              <p:cNvSpPr/>
              <p:nvPr/>
            </p:nvSpPr>
            <p:spPr>
              <a:xfrm>
                <a:off x="4638537" y="2516115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834A83AC-77FA-5741-AA6A-3AA81A8BB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37" y="2516115"/>
                <a:ext cx="35458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E19716BC-E9A3-E746-A641-A87BBF7987C5}"/>
                  </a:ext>
                </a:extLst>
              </p:cNvPr>
              <p:cNvSpPr/>
              <p:nvPr/>
            </p:nvSpPr>
            <p:spPr>
              <a:xfrm>
                <a:off x="2603118" y="3436567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E19716BC-E9A3-E746-A641-A87BBF798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118" y="3436567"/>
                <a:ext cx="354584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E01DBC57-29EF-B146-BAFD-219C549A261B}"/>
                  </a:ext>
                </a:extLst>
              </p:cNvPr>
              <p:cNvSpPr/>
              <p:nvPr/>
            </p:nvSpPr>
            <p:spPr>
              <a:xfrm>
                <a:off x="2889220" y="4445306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E01DBC57-29EF-B146-BAFD-219C549A2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20" y="4445306"/>
                <a:ext cx="35458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3D86A5BC-91A9-8642-B804-1DAB175C7729}"/>
                  </a:ext>
                </a:extLst>
              </p:cNvPr>
              <p:cNvSpPr/>
              <p:nvPr/>
            </p:nvSpPr>
            <p:spPr>
              <a:xfrm>
                <a:off x="3709498" y="2686137"/>
                <a:ext cx="3545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3D86A5BC-91A9-8642-B804-1DAB175C7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498" y="2686137"/>
                <a:ext cx="35458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aixaDeTexto 46">
            <a:extLst>
              <a:ext uri="{FF2B5EF4-FFF2-40B4-BE49-F238E27FC236}">
                <a16:creationId xmlns:a16="http://schemas.microsoft.com/office/drawing/2014/main" id="{4C240BD8-63C0-E846-A805-C14CF6398720}"/>
              </a:ext>
            </a:extLst>
          </p:cNvPr>
          <p:cNvSpPr txBox="1"/>
          <p:nvPr/>
        </p:nvSpPr>
        <p:spPr>
          <a:xfrm>
            <a:off x="5726382" y="2071393"/>
            <a:ext cx="5294803" cy="13849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Stub </a:t>
            </a:r>
            <a:r>
              <a:rPr lang="en-US" sz="2800" dirty="0" err="1"/>
              <a:t>ASes</a:t>
            </a:r>
            <a:r>
              <a:rPr lang="en-US" sz="2800" dirty="0"/>
              <a:t> run BGP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ISPs have local incentives to adopt partial-order BGP</a:t>
            </a:r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5CD993C3-84AB-EA45-92A5-54929CAD1D93}"/>
              </a:ext>
            </a:extLst>
          </p:cNvPr>
          <p:cNvCxnSpPr>
            <a:cxnSpLocks/>
          </p:cNvCxnSpPr>
          <p:nvPr/>
        </p:nvCxnSpPr>
        <p:spPr>
          <a:xfrm flipV="1">
            <a:off x="2783182" y="3104638"/>
            <a:ext cx="649973" cy="1113272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o 42">
            <a:extLst>
              <a:ext uri="{FF2B5EF4-FFF2-40B4-BE49-F238E27FC236}">
                <a16:creationId xmlns:a16="http://schemas.microsoft.com/office/drawing/2014/main" id="{48F42A4E-CF30-9542-99FA-21811CD6A6BC}"/>
              </a:ext>
            </a:extLst>
          </p:cNvPr>
          <p:cNvSpPr/>
          <p:nvPr/>
        </p:nvSpPr>
        <p:spPr>
          <a:xfrm rot="21002735">
            <a:off x="3545503" y="2730293"/>
            <a:ext cx="1248375" cy="1248375"/>
          </a:xfrm>
          <a:prstGeom prst="arc">
            <a:avLst>
              <a:gd name="adj1" fmla="val 16329227"/>
              <a:gd name="adj2" fmla="val 869089"/>
            </a:avLst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650D893A-73BD-7D48-B86E-18C09A5D68E5}"/>
                  </a:ext>
                </a:extLst>
              </p:cNvPr>
              <p:cNvSpPr txBox="1"/>
              <p:nvPr/>
            </p:nvSpPr>
            <p:spPr>
              <a:xfrm>
                <a:off x="621334" y="5445724"/>
                <a:ext cx="10732466" cy="95410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/>
              <a:p>
                <a:r>
                  <a:rPr lang="pt-PT" sz="2800" i="1" dirty="0" err="1"/>
                  <a:t>By</a:t>
                </a:r>
                <a:r>
                  <a:rPr lang="pt-PT" sz="2800" i="1" dirty="0"/>
                  <a:t> </a:t>
                </a:r>
                <a:r>
                  <a:rPr lang="pt-PT" sz="2800" i="1" dirty="0" err="1"/>
                  <a:t>offering</a:t>
                </a:r>
                <a:r>
                  <a:rPr lang="pt-PT" sz="2800" i="1" dirty="0"/>
                  <a:t> </a:t>
                </a:r>
                <a14:m>
                  <m:oMath xmlns:m="http://schemas.openxmlformats.org/officeDocument/2006/math">
                    <m:r>
                      <a:rPr lang="pt-PT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PT" sz="2800" i="0" dirty="0" smtClean="0"/>
                      <m:t>R</m:t>
                    </m:r>
                    <m:r>
                      <a:rPr lang="pt-PT" sz="2800" i="1" dirty="0" smtClean="0">
                        <a:latin typeface="Cambria Math" panose="02040503050406030204" pitchFamily="18" charset="0"/>
                      </a:rPr>
                      <m:t>,1) </m:t>
                    </m:r>
                  </m:oMath>
                </a14:m>
                <a:r>
                  <a:rPr lang="pt-PT" sz="2800" i="1" dirty="0"/>
                  <a:t>to AS </a:t>
                </a:r>
                <a14:m>
                  <m:oMath xmlns:m="http://schemas.openxmlformats.org/officeDocument/2006/math">
                    <m:r>
                      <a:rPr lang="pt-PT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PT" sz="2800" i="1" dirty="0"/>
                  <a:t>, AS </a:t>
                </a:r>
                <a14:m>
                  <m:oMath xmlns:m="http://schemas.openxmlformats.org/officeDocument/2006/math">
                    <m:r>
                      <a:rPr lang="pt-PT" sz="28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PT" sz="2800" i="1" dirty="0"/>
                  <a:t> </a:t>
                </a:r>
                <a:r>
                  <a:rPr lang="pt-PT" sz="2800" i="1" dirty="0" err="1"/>
                  <a:t>transits</a:t>
                </a:r>
                <a:r>
                  <a:rPr lang="pt-PT" sz="2800" i="1" dirty="0"/>
                  <a:t> </a:t>
                </a:r>
                <a:r>
                  <a:rPr lang="pt-PT" sz="2800" i="1" dirty="0" err="1"/>
                  <a:t>its</a:t>
                </a:r>
                <a:r>
                  <a:rPr lang="pt-PT" sz="2800" i="1" dirty="0"/>
                  <a:t> </a:t>
                </a:r>
                <a:r>
                  <a:rPr lang="pt-PT" sz="2800" i="1" dirty="0" err="1"/>
                  <a:t>traffic</a:t>
                </a:r>
                <a:r>
                  <a:rPr lang="pt-PT" sz="2800" i="1" dirty="0"/>
                  <a:t> to AS </a:t>
                </a:r>
                <a14:m>
                  <m:oMath xmlns:m="http://schemas.openxmlformats.org/officeDocument/2006/math">
                    <m:r>
                      <a:rPr lang="pt-PT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2800" i="1" dirty="0"/>
                  <a:t>: local incentives are </a:t>
                </a:r>
                <a:r>
                  <a:rPr lang="pt-PT" sz="2800" i="1" dirty="0" err="1"/>
                  <a:t>aligned</a:t>
                </a:r>
                <a:r>
                  <a:rPr lang="pt-PT" sz="2800" i="1" dirty="0"/>
                  <a:t> </a:t>
                </a:r>
                <a:r>
                  <a:rPr lang="pt-PT" sz="2800" i="1" dirty="0" err="1"/>
                  <a:t>with</a:t>
                </a:r>
                <a:r>
                  <a:rPr lang="pt-PT" sz="2800" i="1" dirty="0"/>
                  <a:t> social </a:t>
                </a:r>
                <a:r>
                  <a:rPr lang="pt-PT" sz="2800" i="1" dirty="0" err="1"/>
                  <a:t>optimum</a:t>
                </a:r>
                <a:r>
                  <a:rPr lang="pt-PT" sz="2800" i="1" dirty="0"/>
                  <a:t> </a:t>
                </a:r>
                <a:r>
                  <a:rPr lang="pt-PT" sz="2800" i="1" dirty="0" err="1"/>
                  <a:t>thanks</a:t>
                </a:r>
                <a:r>
                  <a:rPr lang="pt-PT" sz="2800" i="1" dirty="0"/>
                  <a:t> to </a:t>
                </a:r>
                <a:r>
                  <a:rPr lang="pt-PT" sz="2800" i="1" dirty="0" err="1"/>
                  <a:t>left-isotonicity</a:t>
                </a:r>
                <a:r>
                  <a:rPr lang="pt-PT" sz="2800" i="1" dirty="0"/>
                  <a:t>!</a:t>
                </a:r>
                <a:endParaRPr lang="en-US" sz="28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650D893A-73BD-7D48-B86E-18C09A5D6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34" y="5445724"/>
                <a:ext cx="10732466" cy="954107"/>
              </a:xfrm>
              <a:prstGeom prst="rect">
                <a:avLst/>
              </a:prstGeom>
              <a:blipFill>
                <a:blip r:embed="rId20"/>
                <a:stretch>
                  <a:fillRect l="-1182" t="-6579" r="-946" b="-157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12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E0926-59F4-6F4D-B281-1FA492E9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365125"/>
            <a:ext cx="11648661" cy="1325563"/>
          </a:xfrm>
        </p:spPr>
        <p:txBody>
          <a:bodyPr/>
          <a:lstStyle/>
          <a:p>
            <a:r>
              <a:rPr lang="en-US" dirty="0"/>
              <a:t>A variety of networks: non-shortest paths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F430BFB-0E05-FF44-BBA8-B891490E7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33525"/>
              </p:ext>
            </p:extLst>
          </p:nvPr>
        </p:nvGraphicFramePr>
        <p:xfrm>
          <a:off x="515232" y="1695678"/>
          <a:ext cx="11125201" cy="358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236">
                  <a:extLst>
                    <a:ext uri="{9D8B030D-6E8A-4147-A177-3AD203B41FA5}">
                      <a16:colId xmlns:a16="http://schemas.microsoft.com/office/drawing/2014/main" val="2184235341"/>
                    </a:ext>
                  </a:extLst>
                </a:gridCol>
                <a:gridCol w="3950034">
                  <a:extLst>
                    <a:ext uri="{9D8B030D-6E8A-4147-A177-3AD203B41FA5}">
                      <a16:colId xmlns:a16="http://schemas.microsoft.com/office/drawing/2014/main" val="2806043446"/>
                    </a:ext>
                  </a:extLst>
                </a:gridCol>
                <a:gridCol w="2104402">
                  <a:extLst>
                    <a:ext uri="{9D8B030D-6E8A-4147-A177-3AD203B41FA5}">
                      <a16:colId xmlns:a16="http://schemas.microsoft.com/office/drawing/2014/main" val="2114666696"/>
                    </a:ext>
                  </a:extLst>
                </a:gridCol>
                <a:gridCol w="2521529">
                  <a:extLst>
                    <a:ext uri="{9D8B030D-6E8A-4147-A177-3AD203B41FA5}">
                      <a16:colId xmlns:a16="http://schemas.microsoft.com/office/drawing/2014/main" val="1360371605"/>
                    </a:ext>
                  </a:extLst>
                </a:gridCol>
              </a:tblGrid>
              <a:tr h="717166">
                <a:tc>
                  <a:txBody>
                    <a:bodyPr/>
                    <a:lstStyle/>
                    <a:p>
                      <a:r>
                        <a:rPr lang="en-US" sz="2400" noProof="0" dirty="0">
                          <a:solidFill>
                            <a:schemeClr val="tx1"/>
                          </a:solidFill>
                        </a:rPr>
                        <a:t>Context</a:t>
                      </a:r>
                    </a:p>
                  </a:txBody>
                  <a:tcPr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 dirty="0">
                          <a:solidFill>
                            <a:schemeClr val="tx1"/>
                          </a:solidFill>
                        </a:rPr>
                        <a:t>Routing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 dirty="0">
                          <a:solidFill>
                            <a:schemeClr val="tx1"/>
                          </a:solidFill>
                        </a:rPr>
                        <a:t>Protocol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 dirty="0">
                          <a:solidFill>
                            <a:schemeClr val="tx1"/>
                          </a:solidFill>
                        </a:rPr>
                        <a:t>Behavior</a:t>
                      </a:r>
                    </a:p>
                  </a:txBody>
                  <a:tcPr>
                    <a:lnL w="12700" cmpd="sng">
                      <a:noFill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565560"/>
                  </a:ext>
                </a:extLst>
              </a:tr>
              <a:tr h="717166"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Quality-of-service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Delay and bandwidth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EIGRP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Sub-optimal paths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266950"/>
                  </a:ext>
                </a:extLst>
              </a:tr>
              <a:tr h="717166"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Internet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Decentralized policies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BGP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Oscillations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629764"/>
                  </a:ext>
                </a:extLst>
              </a:tr>
              <a:tr h="717166"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Interconnection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Distinct routing instances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/>
                        <a:t>AD &amp; RR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/>
                        <a:t>Forwarding loops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785709"/>
                  </a:ext>
                </a:extLst>
              </a:tr>
              <a:tr h="717166"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Wireless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noProof="0" dirty="0"/>
                        <a:t>Generic metrics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old Babel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Black holes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1416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97347B6-CEE2-DE46-8AA0-94AD3CFA5800}"/>
              </a:ext>
            </a:extLst>
          </p:cNvPr>
          <p:cNvSpPr/>
          <p:nvPr/>
        </p:nvSpPr>
        <p:spPr>
          <a:xfrm>
            <a:off x="6928" y="5807424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Varadhan</a:t>
            </a:r>
            <a:r>
              <a:rPr lang="en-US" sz="2400" dirty="0">
                <a:solidFill>
                  <a:prstClr val="black"/>
                </a:solidFill>
              </a:rPr>
              <a:t> et al. 2000, Griffin et al. 2002, </a:t>
            </a:r>
            <a:r>
              <a:rPr lang="en-US" sz="2400" dirty="0"/>
              <a:t>Gouda &amp; Schneider 2003, Le et al. 2008, </a:t>
            </a:r>
            <a:r>
              <a:rPr lang="en-US" sz="2400" dirty="0" err="1"/>
              <a:t>Sobrinho</a:t>
            </a:r>
            <a:r>
              <a:rPr lang="en-US" sz="2400" dirty="0"/>
              <a:t> 2019</a:t>
            </a:r>
            <a:r>
              <a:rPr lang="en-US" sz="2400" dirty="0">
                <a:solidFill>
                  <a:prstClr val="black"/>
                </a:solidFill>
              </a:rPr>
              <a:t>]</a:t>
            </a:r>
            <a:endParaRPr lang="pt-PT" sz="1400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730F096-5BA2-E648-8078-0789F778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4</a:t>
            </a:fld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CB07C3-80C0-5E44-B9DF-8ED0D419DF07}"/>
              </a:ext>
            </a:extLst>
          </p:cNvPr>
          <p:cNvSpPr/>
          <p:nvPr/>
        </p:nvSpPr>
        <p:spPr>
          <a:xfrm>
            <a:off x="8383204" y="245028"/>
            <a:ext cx="3197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1. Algebraic approach to routing</a:t>
            </a:r>
          </a:p>
        </p:txBody>
      </p:sp>
    </p:spTree>
    <p:extLst>
      <p:ext uri="{BB962C8B-B14F-4D97-AF65-F5344CB8AC3E}">
        <p14:creationId xmlns:p14="http://schemas.microsoft.com/office/powerpoint/2010/main" val="188872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ta para Cima 15">
            <a:extLst>
              <a:ext uri="{FF2B5EF4-FFF2-40B4-BE49-F238E27FC236}">
                <a16:creationId xmlns:a16="http://schemas.microsoft.com/office/drawing/2014/main" id="{166E7C49-14E2-694A-AC1A-42C43158F065}"/>
              </a:ext>
            </a:extLst>
          </p:cNvPr>
          <p:cNvSpPr/>
          <p:nvPr/>
        </p:nvSpPr>
        <p:spPr>
          <a:xfrm rot="10800000" flipV="1">
            <a:off x="7747849" y="2625715"/>
            <a:ext cx="2120900" cy="2051064"/>
          </a:xfrm>
          <a:custGeom>
            <a:avLst/>
            <a:gdLst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590675 w 2120900"/>
              <a:gd name="connsiteY3" fmla="*/ 10255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530225 w 2120900"/>
              <a:gd name="connsiteY6" fmla="*/ 10255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00175 w 2120900"/>
              <a:gd name="connsiteY3" fmla="*/ 10001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530225 w 2120900"/>
              <a:gd name="connsiteY6" fmla="*/ 10255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00175 w 2120900"/>
              <a:gd name="connsiteY3" fmla="*/ 10001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10128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10128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873125 w 2120900"/>
              <a:gd name="connsiteY6" fmla="*/ 8350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7969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33425 w 2120900"/>
              <a:gd name="connsiteY6" fmla="*/ 8350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25575 w 2120900"/>
              <a:gd name="connsiteY3" fmla="*/ 8096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38275 w 2120900"/>
              <a:gd name="connsiteY3" fmla="*/ 8223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0900" h="2051064">
                <a:moveTo>
                  <a:pt x="0" y="1025532"/>
                </a:moveTo>
                <a:lnTo>
                  <a:pt x="1060450" y="0"/>
                </a:lnTo>
                <a:lnTo>
                  <a:pt x="2120900" y="1025532"/>
                </a:lnTo>
                <a:lnTo>
                  <a:pt x="1438275" y="822332"/>
                </a:lnTo>
                <a:lnTo>
                  <a:pt x="1590675" y="2051064"/>
                </a:lnTo>
                <a:lnTo>
                  <a:pt x="530225" y="2051064"/>
                </a:lnTo>
                <a:lnTo>
                  <a:pt x="695325" y="822332"/>
                </a:lnTo>
                <a:lnTo>
                  <a:pt x="0" y="10255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9CD892-36C5-AD4D-812B-84FE1758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problems or routing protocols?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613E0C-4ADB-B74D-A6D1-0F4E529ABD27}"/>
              </a:ext>
            </a:extLst>
          </p:cNvPr>
          <p:cNvSpPr txBox="1"/>
          <p:nvPr/>
        </p:nvSpPr>
        <p:spPr>
          <a:xfrm>
            <a:off x="321045" y="4930652"/>
            <a:ext cx="45386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Distance-vector </a:t>
            </a:r>
          </a:p>
          <a:p>
            <a:pPr algn="ctr"/>
            <a:r>
              <a:rPr lang="en-US" sz="2800" b="1" dirty="0"/>
              <a:t>&amp; link-state routing protocols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E0A496-6DC0-5F48-8570-953ED16013DF}"/>
              </a:ext>
            </a:extLst>
          </p:cNvPr>
          <p:cNvSpPr txBox="1"/>
          <p:nvPr/>
        </p:nvSpPr>
        <p:spPr>
          <a:xfrm>
            <a:off x="6049525" y="4930652"/>
            <a:ext cx="57508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Non-shortest path routing protocol </a:t>
            </a:r>
          </a:p>
          <a:p>
            <a:pPr algn="ctr"/>
            <a:r>
              <a:rPr lang="en-US" sz="2800" b="1" dirty="0"/>
              <a:t>(BGP, EIGRP, AD &amp; RR, old Babel, etc.)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0A5878-5815-8444-ABA6-4ABC6A61E0DA}"/>
              </a:ext>
            </a:extLst>
          </p:cNvPr>
          <p:cNvSpPr txBox="1"/>
          <p:nvPr/>
        </p:nvSpPr>
        <p:spPr>
          <a:xfrm>
            <a:off x="5568498" y="1869483"/>
            <a:ext cx="6521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PT"/>
            </a:defPPr>
            <a:lvl1pPr>
              <a:defRPr sz="2800" b="1"/>
            </a:lvl1pPr>
          </a:lstStyle>
          <a:p>
            <a:r>
              <a:rPr lang="en-US" dirty="0"/>
              <a:t>What is the routing problem being solved?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6CCA56-F9D9-7C40-8733-DF866E5C2BFA}"/>
              </a:ext>
            </a:extLst>
          </p:cNvPr>
          <p:cNvSpPr txBox="1"/>
          <p:nvPr/>
        </p:nvSpPr>
        <p:spPr>
          <a:xfrm>
            <a:off x="6098616" y="3692491"/>
            <a:ext cx="541936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What guarantees correct behavior?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526258-3DA3-F441-9D77-FAEE6FBDE3A7}"/>
              </a:ext>
            </a:extLst>
          </p:cNvPr>
          <p:cNvSpPr txBox="1"/>
          <p:nvPr/>
        </p:nvSpPr>
        <p:spPr>
          <a:xfrm>
            <a:off x="914888" y="1878892"/>
            <a:ext cx="336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Shortest path routing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E462EDE7-6FBF-AA4A-854F-513DE4107BF9}"/>
              </a:ext>
            </a:extLst>
          </p:cNvPr>
          <p:cNvCxnSpPr/>
          <p:nvPr/>
        </p:nvCxnSpPr>
        <p:spPr>
          <a:xfrm>
            <a:off x="5448300" y="1766888"/>
            <a:ext cx="0" cy="4379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 para Cima 15">
            <a:extLst>
              <a:ext uri="{FF2B5EF4-FFF2-40B4-BE49-F238E27FC236}">
                <a16:creationId xmlns:a16="http://schemas.microsoft.com/office/drawing/2014/main" id="{228EC8C7-19B2-0C40-B41F-56A8D12630D8}"/>
              </a:ext>
            </a:extLst>
          </p:cNvPr>
          <p:cNvSpPr/>
          <p:nvPr/>
        </p:nvSpPr>
        <p:spPr>
          <a:xfrm rot="10800000">
            <a:off x="1529904" y="2625715"/>
            <a:ext cx="2120900" cy="2051064"/>
          </a:xfrm>
          <a:custGeom>
            <a:avLst/>
            <a:gdLst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590675 w 2120900"/>
              <a:gd name="connsiteY3" fmla="*/ 10255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530225 w 2120900"/>
              <a:gd name="connsiteY6" fmla="*/ 10255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00175 w 2120900"/>
              <a:gd name="connsiteY3" fmla="*/ 10001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530225 w 2120900"/>
              <a:gd name="connsiteY6" fmla="*/ 10255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00175 w 2120900"/>
              <a:gd name="connsiteY3" fmla="*/ 10001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10128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10128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873125 w 2120900"/>
              <a:gd name="connsiteY6" fmla="*/ 8350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7969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33425 w 2120900"/>
              <a:gd name="connsiteY6" fmla="*/ 8350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25575 w 2120900"/>
              <a:gd name="connsiteY3" fmla="*/ 8096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38275 w 2120900"/>
              <a:gd name="connsiteY3" fmla="*/ 8223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0900" h="2051064">
                <a:moveTo>
                  <a:pt x="0" y="1025532"/>
                </a:moveTo>
                <a:lnTo>
                  <a:pt x="1060450" y="0"/>
                </a:lnTo>
                <a:lnTo>
                  <a:pt x="2120900" y="1025532"/>
                </a:lnTo>
                <a:lnTo>
                  <a:pt x="1438275" y="822332"/>
                </a:lnTo>
                <a:lnTo>
                  <a:pt x="1590675" y="2051064"/>
                </a:lnTo>
                <a:lnTo>
                  <a:pt x="530225" y="2051064"/>
                </a:lnTo>
                <a:lnTo>
                  <a:pt x="695325" y="822332"/>
                </a:lnTo>
                <a:lnTo>
                  <a:pt x="0" y="10255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 para Cima 15">
            <a:extLst>
              <a:ext uri="{FF2B5EF4-FFF2-40B4-BE49-F238E27FC236}">
                <a16:creationId xmlns:a16="http://schemas.microsoft.com/office/drawing/2014/main" id="{F8FC449C-ACC3-F744-A970-44C92C92A7CC}"/>
              </a:ext>
            </a:extLst>
          </p:cNvPr>
          <p:cNvSpPr/>
          <p:nvPr/>
        </p:nvSpPr>
        <p:spPr>
          <a:xfrm rot="5400000">
            <a:off x="5120768" y="4943283"/>
            <a:ext cx="828543" cy="1057282"/>
          </a:xfrm>
          <a:custGeom>
            <a:avLst/>
            <a:gdLst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590675 w 2120900"/>
              <a:gd name="connsiteY3" fmla="*/ 10255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530225 w 2120900"/>
              <a:gd name="connsiteY6" fmla="*/ 10255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00175 w 2120900"/>
              <a:gd name="connsiteY3" fmla="*/ 10001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530225 w 2120900"/>
              <a:gd name="connsiteY6" fmla="*/ 10255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00175 w 2120900"/>
              <a:gd name="connsiteY3" fmla="*/ 10001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10128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10128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873125 w 2120900"/>
              <a:gd name="connsiteY6" fmla="*/ 8350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46125 w 2120900"/>
              <a:gd name="connsiteY6" fmla="*/ 7969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733425 w 2120900"/>
              <a:gd name="connsiteY6" fmla="*/ 8350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362075 w 2120900"/>
              <a:gd name="connsiteY3" fmla="*/ 8350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25575 w 2120900"/>
              <a:gd name="connsiteY3" fmla="*/ 8096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  <a:gd name="connsiteX0" fmla="*/ 0 w 2120900"/>
              <a:gd name="connsiteY0" fmla="*/ 1025532 h 2051064"/>
              <a:gd name="connsiteX1" fmla="*/ 1060450 w 2120900"/>
              <a:gd name="connsiteY1" fmla="*/ 0 h 2051064"/>
              <a:gd name="connsiteX2" fmla="*/ 2120900 w 2120900"/>
              <a:gd name="connsiteY2" fmla="*/ 1025532 h 2051064"/>
              <a:gd name="connsiteX3" fmla="*/ 1438275 w 2120900"/>
              <a:gd name="connsiteY3" fmla="*/ 822332 h 2051064"/>
              <a:gd name="connsiteX4" fmla="*/ 1590675 w 2120900"/>
              <a:gd name="connsiteY4" fmla="*/ 2051064 h 2051064"/>
              <a:gd name="connsiteX5" fmla="*/ 530225 w 2120900"/>
              <a:gd name="connsiteY5" fmla="*/ 2051064 h 2051064"/>
              <a:gd name="connsiteX6" fmla="*/ 695325 w 2120900"/>
              <a:gd name="connsiteY6" fmla="*/ 822332 h 2051064"/>
              <a:gd name="connsiteX7" fmla="*/ 0 w 2120900"/>
              <a:gd name="connsiteY7" fmla="*/ 1025532 h 205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0900" h="2051064">
                <a:moveTo>
                  <a:pt x="0" y="1025532"/>
                </a:moveTo>
                <a:lnTo>
                  <a:pt x="1060450" y="0"/>
                </a:lnTo>
                <a:lnTo>
                  <a:pt x="2120900" y="1025532"/>
                </a:lnTo>
                <a:lnTo>
                  <a:pt x="1438275" y="822332"/>
                </a:lnTo>
                <a:lnTo>
                  <a:pt x="1590675" y="2051064"/>
                </a:lnTo>
                <a:lnTo>
                  <a:pt x="530225" y="2051064"/>
                </a:lnTo>
                <a:lnTo>
                  <a:pt x="695325" y="822332"/>
                </a:lnTo>
                <a:lnTo>
                  <a:pt x="0" y="10255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78717F0-76E1-8B4E-9414-08E94B9F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5</a:t>
            </a:fld>
            <a:endParaRPr lang="pt-PT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DB3A46D-B5ED-2042-B79A-9DDEC5F7DFF3}"/>
              </a:ext>
            </a:extLst>
          </p:cNvPr>
          <p:cNvSpPr/>
          <p:nvPr/>
        </p:nvSpPr>
        <p:spPr>
          <a:xfrm>
            <a:off x="8383204" y="245028"/>
            <a:ext cx="3197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1. Algebraic approach to routing</a:t>
            </a:r>
          </a:p>
        </p:txBody>
      </p:sp>
    </p:spTree>
    <p:extLst>
      <p:ext uri="{BB962C8B-B14F-4D97-AF65-F5344CB8AC3E}">
        <p14:creationId xmlns:p14="http://schemas.microsoft.com/office/powerpoint/2010/main" val="287532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92112-FAD4-F948-AE4A-83232C45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365125"/>
            <a:ext cx="11357113" cy="1325563"/>
          </a:xfrm>
        </p:spPr>
        <p:txBody>
          <a:bodyPr/>
          <a:lstStyle/>
          <a:p>
            <a:r>
              <a:rPr lang="en-US" dirty="0"/>
              <a:t>Routing algebras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6D3894-A810-DE49-8843-D6694A0DCE00}"/>
              </a:ext>
            </a:extLst>
          </p:cNvPr>
          <p:cNvSpPr/>
          <p:nvPr/>
        </p:nvSpPr>
        <p:spPr>
          <a:xfrm>
            <a:off x="5066659" y="2874435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9D7F8-8A99-8449-AB77-F1EF33854CD7}"/>
              </a:ext>
            </a:extLst>
          </p:cNvPr>
          <p:cNvSpPr/>
          <p:nvPr/>
        </p:nvSpPr>
        <p:spPr>
          <a:xfrm>
            <a:off x="6604828" y="2865240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07EACC03-18A3-F540-8CE6-BAA1AEBCBAFA}"/>
              </a:ext>
            </a:extLst>
          </p:cNvPr>
          <p:cNvSpPr/>
          <p:nvPr/>
        </p:nvSpPr>
        <p:spPr>
          <a:xfrm>
            <a:off x="5256256" y="2572350"/>
            <a:ext cx="1400769" cy="313804"/>
          </a:xfrm>
          <a:custGeom>
            <a:avLst/>
            <a:gdLst>
              <a:gd name="connsiteX0" fmla="*/ 0 w 2671763"/>
              <a:gd name="connsiteY0" fmla="*/ 477103 h 477103"/>
              <a:gd name="connsiteX1" fmla="*/ 642938 w 2671763"/>
              <a:gd name="connsiteY1" fmla="*/ 5616 h 477103"/>
              <a:gd name="connsiteX2" fmla="*/ 1328738 w 2671763"/>
              <a:gd name="connsiteY2" fmla="*/ 205641 h 477103"/>
              <a:gd name="connsiteX3" fmla="*/ 1971675 w 2671763"/>
              <a:gd name="connsiteY3" fmla="*/ 19903 h 477103"/>
              <a:gd name="connsiteX4" fmla="*/ 2671763 w 2671763"/>
              <a:gd name="connsiteY4" fmla="*/ 477103 h 477103"/>
              <a:gd name="connsiteX5" fmla="*/ 2671763 w 2671763"/>
              <a:gd name="connsiteY5" fmla="*/ 477103 h 4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1763" h="477103">
                <a:moveTo>
                  <a:pt x="0" y="477103"/>
                </a:moveTo>
                <a:cubicBezTo>
                  <a:pt x="210741" y="263981"/>
                  <a:pt x="421482" y="50860"/>
                  <a:pt x="642938" y="5616"/>
                </a:cubicBezTo>
                <a:cubicBezTo>
                  <a:pt x="864394" y="-39628"/>
                  <a:pt x="1107282" y="203260"/>
                  <a:pt x="1328738" y="205641"/>
                </a:cubicBezTo>
                <a:cubicBezTo>
                  <a:pt x="1550194" y="208022"/>
                  <a:pt x="1747838" y="-25341"/>
                  <a:pt x="1971675" y="19903"/>
                </a:cubicBezTo>
                <a:cubicBezTo>
                  <a:pt x="2195512" y="65147"/>
                  <a:pt x="2671763" y="477103"/>
                  <a:pt x="2671763" y="477103"/>
                </a:cubicBezTo>
                <a:lnTo>
                  <a:pt x="2671763" y="47710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orma Livre 16">
            <a:extLst>
              <a:ext uri="{FF2B5EF4-FFF2-40B4-BE49-F238E27FC236}">
                <a16:creationId xmlns:a16="http://schemas.microsoft.com/office/drawing/2014/main" id="{B10DCBEE-918E-3A48-BF73-5DD52867D368}"/>
              </a:ext>
            </a:extLst>
          </p:cNvPr>
          <p:cNvSpPr/>
          <p:nvPr/>
        </p:nvSpPr>
        <p:spPr>
          <a:xfrm flipV="1">
            <a:off x="5273856" y="3112914"/>
            <a:ext cx="1383169" cy="313804"/>
          </a:xfrm>
          <a:custGeom>
            <a:avLst/>
            <a:gdLst>
              <a:gd name="connsiteX0" fmla="*/ 0 w 2671763"/>
              <a:gd name="connsiteY0" fmla="*/ 477103 h 477103"/>
              <a:gd name="connsiteX1" fmla="*/ 642938 w 2671763"/>
              <a:gd name="connsiteY1" fmla="*/ 5616 h 477103"/>
              <a:gd name="connsiteX2" fmla="*/ 1328738 w 2671763"/>
              <a:gd name="connsiteY2" fmla="*/ 205641 h 477103"/>
              <a:gd name="connsiteX3" fmla="*/ 1971675 w 2671763"/>
              <a:gd name="connsiteY3" fmla="*/ 19903 h 477103"/>
              <a:gd name="connsiteX4" fmla="*/ 2671763 w 2671763"/>
              <a:gd name="connsiteY4" fmla="*/ 477103 h 477103"/>
              <a:gd name="connsiteX5" fmla="*/ 2671763 w 2671763"/>
              <a:gd name="connsiteY5" fmla="*/ 477103 h 4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1763" h="477103">
                <a:moveTo>
                  <a:pt x="0" y="477103"/>
                </a:moveTo>
                <a:cubicBezTo>
                  <a:pt x="210741" y="263981"/>
                  <a:pt x="421482" y="50860"/>
                  <a:pt x="642938" y="5616"/>
                </a:cubicBezTo>
                <a:cubicBezTo>
                  <a:pt x="864394" y="-39628"/>
                  <a:pt x="1107282" y="203260"/>
                  <a:pt x="1328738" y="205641"/>
                </a:cubicBezTo>
                <a:cubicBezTo>
                  <a:pt x="1550194" y="208022"/>
                  <a:pt x="1747838" y="-25341"/>
                  <a:pt x="1971675" y="19903"/>
                </a:cubicBezTo>
                <a:cubicBezTo>
                  <a:pt x="2195512" y="65147"/>
                  <a:pt x="2671763" y="477103"/>
                  <a:pt x="2671763" y="477103"/>
                </a:cubicBezTo>
                <a:lnTo>
                  <a:pt x="2671763" y="47710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820FF870-904E-4247-B096-527C4CDA2862}"/>
              </a:ext>
            </a:extLst>
          </p:cNvPr>
          <p:cNvSpPr/>
          <p:nvPr/>
        </p:nvSpPr>
        <p:spPr>
          <a:xfrm>
            <a:off x="7471325" y="2865240"/>
            <a:ext cx="640467" cy="261163"/>
          </a:xfrm>
          <a:prstGeom prst="rightArrow">
            <a:avLst>
              <a:gd name="adj1" fmla="val 569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FD93254-0771-D54F-8E81-47BB41636CB6}"/>
                  </a:ext>
                </a:extLst>
              </p:cNvPr>
              <p:cNvSpPr txBox="1"/>
              <p:nvPr/>
            </p:nvSpPr>
            <p:spPr>
              <a:xfrm>
                <a:off x="918252" y="1804118"/>
                <a:ext cx="105898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Attributes </a:t>
                </a:r>
                <a14:m>
                  <m:oMath xmlns:m="http://schemas.openxmlformats.org/officeDocument/2006/math">
                    <m:r>
                      <a:rPr lang="pt-PT" sz="28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8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PT" sz="2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8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pt-PT" sz="2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pt-PT" sz="2800" b="1" i="1" smtClean="0">
                        <a:latin typeface="Cambria Math" panose="02040503050406030204" pitchFamily="18" charset="0"/>
                      </a:rPr>
                      <m:t>, …)</m:t>
                    </m:r>
                  </m:oMath>
                </a14:m>
                <a:r>
                  <a:rPr lang="en-US" sz="2800" b="1" dirty="0"/>
                  <a:t>: </a:t>
                </a:r>
                <a:r>
                  <a:rPr lang="en-US" sz="2800" dirty="0"/>
                  <a:t>context-specific metrics and/or policy decisions</a:t>
                </a: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FD93254-0771-D54F-8E81-47BB41636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52" y="1804118"/>
                <a:ext cx="10589823" cy="523220"/>
              </a:xfrm>
              <a:prstGeom prst="rect">
                <a:avLst/>
              </a:prstGeom>
              <a:blipFill>
                <a:blip r:embed="rId3"/>
                <a:stretch>
                  <a:fillRect l="-1199" t="-11905" b="-285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D66E19E5-C130-A345-AA8E-ABA0DB1644F8}"/>
                  </a:ext>
                </a:extLst>
              </p:cNvPr>
              <p:cNvSpPr txBox="1"/>
              <p:nvPr/>
            </p:nvSpPr>
            <p:spPr>
              <a:xfrm>
                <a:off x="5704106" y="2319819"/>
                <a:ext cx="6069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D66E19E5-C130-A345-AA8E-ABA0DB164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06" y="2319819"/>
                <a:ext cx="60697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7A215F78-11DA-7A40-BA70-DABF4EBFF67C}"/>
                  </a:ext>
                </a:extLst>
              </p:cNvPr>
              <p:cNvSpPr txBox="1"/>
              <p:nvPr/>
            </p:nvSpPr>
            <p:spPr>
              <a:xfrm>
                <a:off x="5678524" y="3448554"/>
                <a:ext cx="6325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7A215F78-11DA-7A40-BA70-DABF4EBFF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524" y="3448554"/>
                <a:ext cx="632557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924C177C-03D0-534A-BCE9-047ADAD098D1}"/>
                  </a:ext>
                </a:extLst>
              </p:cNvPr>
              <p:cNvSpPr txBox="1"/>
              <p:nvPr/>
            </p:nvSpPr>
            <p:spPr>
              <a:xfrm>
                <a:off x="8981391" y="2842690"/>
                <a:ext cx="986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924C177C-03D0-534A-BCE9-047ADAD0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391" y="2842690"/>
                <a:ext cx="986718" cy="307777"/>
              </a:xfrm>
              <a:prstGeom prst="rect">
                <a:avLst/>
              </a:prstGeom>
              <a:blipFill>
                <a:blip r:embed="rId6"/>
                <a:stretch>
                  <a:fillRect l="-12658" t="-4000" b="-36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6CB6EA6-0033-5643-A5C3-E1F517C80320}"/>
              </a:ext>
            </a:extLst>
          </p:cNvPr>
          <p:cNvSpPr/>
          <p:nvPr/>
        </p:nvSpPr>
        <p:spPr>
          <a:xfrm>
            <a:off x="8491795" y="4058878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44F787-CBB4-C849-B276-DA6F01AEB957}"/>
              </a:ext>
            </a:extLst>
          </p:cNvPr>
          <p:cNvSpPr/>
          <p:nvPr/>
        </p:nvSpPr>
        <p:spPr>
          <a:xfrm>
            <a:off x="10204099" y="4058878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rma Livre 57">
            <a:extLst>
              <a:ext uri="{FF2B5EF4-FFF2-40B4-BE49-F238E27FC236}">
                <a16:creationId xmlns:a16="http://schemas.microsoft.com/office/drawing/2014/main" id="{441FF211-6AD3-174D-AA03-FC5DD9A2F182}"/>
              </a:ext>
            </a:extLst>
          </p:cNvPr>
          <p:cNvSpPr/>
          <p:nvPr/>
        </p:nvSpPr>
        <p:spPr>
          <a:xfrm>
            <a:off x="8737909" y="4077893"/>
            <a:ext cx="1466190" cy="187839"/>
          </a:xfrm>
          <a:custGeom>
            <a:avLst/>
            <a:gdLst>
              <a:gd name="connsiteX0" fmla="*/ 0 w 1524000"/>
              <a:gd name="connsiteY0" fmla="*/ 143737 h 286292"/>
              <a:gd name="connsiteX1" fmla="*/ 406400 w 1524000"/>
              <a:gd name="connsiteY1" fmla="*/ 4037 h 286292"/>
              <a:gd name="connsiteX2" fmla="*/ 990600 w 1524000"/>
              <a:gd name="connsiteY2" fmla="*/ 283437 h 286292"/>
              <a:gd name="connsiteX3" fmla="*/ 1524000 w 1524000"/>
              <a:gd name="connsiteY3" fmla="*/ 156437 h 286292"/>
              <a:gd name="connsiteX4" fmla="*/ 1524000 w 1524000"/>
              <a:gd name="connsiteY4" fmla="*/ 156437 h 2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286292">
                <a:moveTo>
                  <a:pt x="0" y="143737"/>
                </a:moveTo>
                <a:cubicBezTo>
                  <a:pt x="120650" y="62245"/>
                  <a:pt x="241300" y="-19246"/>
                  <a:pt x="406400" y="4037"/>
                </a:cubicBezTo>
                <a:cubicBezTo>
                  <a:pt x="571500" y="27320"/>
                  <a:pt x="804333" y="258037"/>
                  <a:pt x="990600" y="283437"/>
                </a:cubicBezTo>
                <a:cubicBezTo>
                  <a:pt x="1176867" y="308837"/>
                  <a:pt x="1524000" y="156437"/>
                  <a:pt x="1524000" y="156437"/>
                </a:cubicBezTo>
                <a:lnTo>
                  <a:pt x="1524000" y="156437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7D3C92A0-D619-8D45-94BE-B6385202C3C7}"/>
                  </a:ext>
                </a:extLst>
              </p:cNvPr>
              <p:cNvSpPr txBox="1"/>
              <p:nvPr/>
            </p:nvSpPr>
            <p:spPr>
              <a:xfrm>
                <a:off x="5472833" y="3832261"/>
                <a:ext cx="58516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7D3C92A0-D619-8D45-94BE-B6385202C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33" y="3832261"/>
                <a:ext cx="58516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2B871667-7D87-7A44-B2AF-4F667AF7F0A3}"/>
              </a:ext>
            </a:extLst>
          </p:cNvPr>
          <p:cNvSpPr/>
          <p:nvPr/>
        </p:nvSpPr>
        <p:spPr>
          <a:xfrm>
            <a:off x="5144838" y="4076141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8D51F1-B518-1246-A6A4-EB62F54B454B}"/>
              </a:ext>
            </a:extLst>
          </p:cNvPr>
          <p:cNvSpPr/>
          <p:nvPr/>
        </p:nvSpPr>
        <p:spPr>
          <a:xfrm>
            <a:off x="5997081" y="4076141"/>
            <a:ext cx="242799" cy="2427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65A505-B7A3-3F46-8D4B-08CB4D6A5649}"/>
              </a:ext>
            </a:extLst>
          </p:cNvPr>
          <p:cNvSpPr/>
          <p:nvPr/>
        </p:nvSpPr>
        <p:spPr>
          <a:xfrm>
            <a:off x="6857142" y="4076141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orma Livre 38">
            <a:extLst>
              <a:ext uri="{FF2B5EF4-FFF2-40B4-BE49-F238E27FC236}">
                <a16:creationId xmlns:a16="http://schemas.microsoft.com/office/drawing/2014/main" id="{353E7E49-60A5-4947-804D-6AF4195820E6}"/>
              </a:ext>
            </a:extLst>
          </p:cNvPr>
          <p:cNvSpPr/>
          <p:nvPr/>
        </p:nvSpPr>
        <p:spPr>
          <a:xfrm>
            <a:off x="5390952" y="4095156"/>
            <a:ext cx="606128" cy="187839"/>
          </a:xfrm>
          <a:custGeom>
            <a:avLst/>
            <a:gdLst>
              <a:gd name="connsiteX0" fmla="*/ 0 w 1524000"/>
              <a:gd name="connsiteY0" fmla="*/ 143737 h 286292"/>
              <a:gd name="connsiteX1" fmla="*/ 406400 w 1524000"/>
              <a:gd name="connsiteY1" fmla="*/ 4037 h 286292"/>
              <a:gd name="connsiteX2" fmla="*/ 990600 w 1524000"/>
              <a:gd name="connsiteY2" fmla="*/ 283437 h 286292"/>
              <a:gd name="connsiteX3" fmla="*/ 1524000 w 1524000"/>
              <a:gd name="connsiteY3" fmla="*/ 156437 h 286292"/>
              <a:gd name="connsiteX4" fmla="*/ 1524000 w 1524000"/>
              <a:gd name="connsiteY4" fmla="*/ 156437 h 2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286292">
                <a:moveTo>
                  <a:pt x="0" y="143737"/>
                </a:moveTo>
                <a:cubicBezTo>
                  <a:pt x="120650" y="62245"/>
                  <a:pt x="241300" y="-19246"/>
                  <a:pt x="406400" y="4037"/>
                </a:cubicBezTo>
                <a:cubicBezTo>
                  <a:pt x="571500" y="27320"/>
                  <a:pt x="804333" y="258037"/>
                  <a:pt x="990600" y="283437"/>
                </a:cubicBezTo>
                <a:cubicBezTo>
                  <a:pt x="1176867" y="308837"/>
                  <a:pt x="1524000" y="156437"/>
                  <a:pt x="1524000" y="156437"/>
                </a:cubicBezTo>
                <a:lnTo>
                  <a:pt x="1524000" y="156437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rma Livre 39">
            <a:extLst>
              <a:ext uri="{FF2B5EF4-FFF2-40B4-BE49-F238E27FC236}">
                <a16:creationId xmlns:a16="http://schemas.microsoft.com/office/drawing/2014/main" id="{D3FFF015-5BAE-2C4C-A92A-2A7FB6B4BCD2}"/>
              </a:ext>
            </a:extLst>
          </p:cNvPr>
          <p:cNvSpPr/>
          <p:nvPr/>
        </p:nvSpPr>
        <p:spPr>
          <a:xfrm>
            <a:off x="6251014" y="4095156"/>
            <a:ext cx="606128" cy="187839"/>
          </a:xfrm>
          <a:custGeom>
            <a:avLst/>
            <a:gdLst>
              <a:gd name="connsiteX0" fmla="*/ 0 w 1524000"/>
              <a:gd name="connsiteY0" fmla="*/ 143737 h 286292"/>
              <a:gd name="connsiteX1" fmla="*/ 406400 w 1524000"/>
              <a:gd name="connsiteY1" fmla="*/ 4037 h 286292"/>
              <a:gd name="connsiteX2" fmla="*/ 990600 w 1524000"/>
              <a:gd name="connsiteY2" fmla="*/ 283437 h 286292"/>
              <a:gd name="connsiteX3" fmla="*/ 1524000 w 1524000"/>
              <a:gd name="connsiteY3" fmla="*/ 156437 h 286292"/>
              <a:gd name="connsiteX4" fmla="*/ 1524000 w 1524000"/>
              <a:gd name="connsiteY4" fmla="*/ 156437 h 2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286292">
                <a:moveTo>
                  <a:pt x="0" y="143737"/>
                </a:moveTo>
                <a:cubicBezTo>
                  <a:pt x="120650" y="62245"/>
                  <a:pt x="241300" y="-19246"/>
                  <a:pt x="406400" y="4037"/>
                </a:cubicBezTo>
                <a:cubicBezTo>
                  <a:pt x="571500" y="27320"/>
                  <a:pt x="804333" y="258037"/>
                  <a:pt x="990600" y="283437"/>
                </a:cubicBezTo>
                <a:cubicBezTo>
                  <a:pt x="1176867" y="308837"/>
                  <a:pt x="1524000" y="156437"/>
                  <a:pt x="1524000" y="156437"/>
                </a:cubicBezTo>
                <a:lnTo>
                  <a:pt x="1524000" y="156437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33AD3DE-4B45-F945-9F64-D0C30BA819E8}"/>
                  </a:ext>
                </a:extLst>
              </p:cNvPr>
              <p:cNvSpPr txBox="1"/>
              <p:nvPr/>
            </p:nvSpPr>
            <p:spPr>
              <a:xfrm>
                <a:off x="6321268" y="3826477"/>
                <a:ext cx="6325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33AD3DE-4B45-F945-9F64-D0C30BA8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268" y="3826477"/>
                <a:ext cx="632557" cy="307777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20068A1-572E-6F42-931C-D171816BD7D7}"/>
                  </a:ext>
                </a:extLst>
              </p:cNvPr>
              <p:cNvSpPr txBox="1"/>
              <p:nvPr/>
            </p:nvSpPr>
            <p:spPr>
              <a:xfrm>
                <a:off x="8981391" y="3747398"/>
                <a:ext cx="986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20068A1-572E-6F42-931C-D171816B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391" y="3747398"/>
                <a:ext cx="986718" cy="307777"/>
              </a:xfrm>
              <a:prstGeom prst="rect">
                <a:avLst/>
              </a:prstGeom>
              <a:blipFill>
                <a:blip r:embed="rId9"/>
                <a:stretch>
                  <a:fillRect l="-12658" t="-4000" b="-36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9BF0BE12-FE01-7A41-AF6C-E842D4647563}"/>
                  </a:ext>
                </a:extLst>
              </p:cNvPr>
              <p:cNvSpPr txBox="1"/>
              <p:nvPr/>
            </p:nvSpPr>
            <p:spPr>
              <a:xfrm>
                <a:off x="918252" y="2756186"/>
                <a:ext cx="25534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/>
                  <a:t>Total order </a:t>
                </a:r>
                <a14:m>
                  <m:oMath xmlns:m="http://schemas.openxmlformats.org/officeDocument/2006/math">
                    <m:r>
                      <a:rPr lang="pt-PT" sz="28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800" b="1" i="1" smtClean="0">
                        <a:latin typeface="Cambria Math" panose="02040503050406030204" pitchFamily="18" charset="0"/>
                      </a:rPr>
                      <m:t>≼)</m:t>
                    </m:r>
                  </m:oMath>
                </a14:m>
                <a:r>
                  <a:rPr lang="en-US" sz="2800" b="1" dirty="0"/>
                  <a:t>:</a:t>
                </a:r>
                <a:endParaRPr lang="en-US" sz="28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9BF0BE12-FE01-7A41-AF6C-E842D4647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52" y="2756186"/>
                <a:ext cx="2553456" cy="523220"/>
              </a:xfrm>
              <a:prstGeom prst="rect">
                <a:avLst/>
              </a:prstGeom>
              <a:blipFill>
                <a:blip r:embed="rId10"/>
                <a:stretch>
                  <a:fillRect l="-4478" t="-11905" r="-4478" b="-285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DB9DF520-0DC0-9146-89F3-BB295FBE69C1}"/>
                  </a:ext>
                </a:extLst>
              </p:cNvPr>
              <p:cNvSpPr txBox="1"/>
              <p:nvPr/>
            </p:nvSpPr>
            <p:spPr>
              <a:xfrm>
                <a:off x="918252" y="3925573"/>
                <a:ext cx="40114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/>
                  <a:t>Extension operation </a:t>
                </a:r>
                <a14:m>
                  <m:oMath xmlns:m="http://schemas.openxmlformats.org/officeDocument/2006/math">
                    <m:r>
                      <a:rPr lang="pt-PT" sz="28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800" b="1" i="1" smtClean="0">
                        <a:latin typeface="Cambria Math" panose="02040503050406030204" pitchFamily="18" charset="0"/>
                      </a:rPr>
                      <m:t>⊕)</m:t>
                    </m:r>
                  </m:oMath>
                </a14:m>
                <a:r>
                  <a:rPr lang="en-US" sz="2800" b="1" dirty="0"/>
                  <a:t>:</a:t>
                </a:r>
                <a:endParaRPr lang="en-US" sz="28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DB9DF520-0DC0-9146-89F3-BB295FBE6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52" y="3925573"/>
                <a:ext cx="4011483" cy="523220"/>
              </a:xfrm>
              <a:prstGeom prst="rect">
                <a:avLst/>
              </a:prstGeom>
              <a:blipFill>
                <a:blip r:embed="rId11"/>
                <a:stretch>
                  <a:fillRect l="-2848" t="-11905" r="-2532" b="-285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eta para a Direita 47">
            <a:extLst>
              <a:ext uri="{FF2B5EF4-FFF2-40B4-BE49-F238E27FC236}">
                <a16:creationId xmlns:a16="http://schemas.microsoft.com/office/drawing/2014/main" id="{4F20C3E5-4D43-1041-9FA6-6F64240712BA}"/>
              </a:ext>
            </a:extLst>
          </p:cNvPr>
          <p:cNvSpPr/>
          <p:nvPr/>
        </p:nvSpPr>
        <p:spPr>
          <a:xfrm>
            <a:off x="7511886" y="4037977"/>
            <a:ext cx="640467" cy="261163"/>
          </a:xfrm>
          <a:prstGeom prst="rightArrow">
            <a:avLst>
              <a:gd name="adj1" fmla="val 569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69E306A-7A2C-DF49-800A-B93F2B434F94}"/>
              </a:ext>
            </a:extLst>
          </p:cNvPr>
          <p:cNvSpPr/>
          <p:nvPr/>
        </p:nvSpPr>
        <p:spPr>
          <a:xfrm>
            <a:off x="8511303" y="2831619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8C884E1-D590-9146-AEE0-41F58407AB5B}"/>
              </a:ext>
            </a:extLst>
          </p:cNvPr>
          <p:cNvSpPr/>
          <p:nvPr/>
        </p:nvSpPr>
        <p:spPr>
          <a:xfrm>
            <a:off x="10049472" y="2822424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orma Livre 50">
            <a:extLst>
              <a:ext uri="{FF2B5EF4-FFF2-40B4-BE49-F238E27FC236}">
                <a16:creationId xmlns:a16="http://schemas.microsoft.com/office/drawing/2014/main" id="{838F8117-878D-4A47-863A-1E4408B6AB92}"/>
              </a:ext>
            </a:extLst>
          </p:cNvPr>
          <p:cNvSpPr/>
          <p:nvPr/>
        </p:nvSpPr>
        <p:spPr>
          <a:xfrm>
            <a:off x="8700900" y="2529534"/>
            <a:ext cx="1400769" cy="313804"/>
          </a:xfrm>
          <a:custGeom>
            <a:avLst/>
            <a:gdLst>
              <a:gd name="connsiteX0" fmla="*/ 0 w 2671763"/>
              <a:gd name="connsiteY0" fmla="*/ 477103 h 477103"/>
              <a:gd name="connsiteX1" fmla="*/ 642938 w 2671763"/>
              <a:gd name="connsiteY1" fmla="*/ 5616 h 477103"/>
              <a:gd name="connsiteX2" fmla="*/ 1328738 w 2671763"/>
              <a:gd name="connsiteY2" fmla="*/ 205641 h 477103"/>
              <a:gd name="connsiteX3" fmla="*/ 1971675 w 2671763"/>
              <a:gd name="connsiteY3" fmla="*/ 19903 h 477103"/>
              <a:gd name="connsiteX4" fmla="*/ 2671763 w 2671763"/>
              <a:gd name="connsiteY4" fmla="*/ 477103 h 477103"/>
              <a:gd name="connsiteX5" fmla="*/ 2671763 w 2671763"/>
              <a:gd name="connsiteY5" fmla="*/ 477103 h 4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1763" h="477103">
                <a:moveTo>
                  <a:pt x="0" y="477103"/>
                </a:moveTo>
                <a:cubicBezTo>
                  <a:pt x="210741" y="263981"/>
                  <a:pt x="421482" y="50860"/>
                  <a:pt x="642938" y="5616"/>
                </a:cubicBezTo>
                <a:cubicBezTo>
                  <a:pt x="864394" y="-39628"/>
                  <a:pt x="1107282" y="203260"/>
                  <a:pt x="1328738" y="205641"/>
                </a:cubicBezTo>
                <a:cubicBezTo>
                  <a:pt x="1550194" y="208022"/>
                  <a:pt x="1747838" y="-25341"/>
                  <a:pt x="1971675" y="19903"/>
                </a:cubicBezTo>
                <a:cubicBezTo>
                  <a:pt x="2195512" y="65147"/>
                  <a:pt x="2671763" y="477103"/>
                  <a:pt x="2671763" y="477103"/>
                </a:cubicBezTo>
                <a:lnTo>
                  <a:pt x="2671763" y="47710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E325C35A-5F51-C642-81FE-55B07A3A7887}"/>
                  </a:ext>
                </a:extLst>
              </p:cNvPr>
              <p:cNvSpPr txBox="1"/>
              <p:nvPr/>
            </p:nvSpPr>
            <p:spPr>
              <a:xfrm>
                <a:off x="9167516" y="2319819"/>
                <a:ext cx="6069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E325C35A-5F51-C642-81FE-55B07A3A7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516" y="2319819"/>
                <a:ext cx="60697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>
            <a:extLst>
              <a:ext uri="{FF2B5EF4-FFF2-40B4-BE49-F238E27FC236}">
                <a16:creationId xmlns:a16="http://schemas.microsoft.com/office/drawing/2014/main" id="{22AFEAF6-CEDF-3248-96AE-CA45EA162B6F}"/>
              </a:ext>
            </a:extLst>
          </p:cNvPr>
          <p:cNvSpPr txBox="1"/>
          <p:nvPr/>
        </p:nvSpPr>
        <p:spPr>
          <a:xfrm>
            <a:off x="1285746" y="4982601"/>
            <a:ext cx="10412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Algebraic entwinement of total order and extension operation determines behaviors of a routing protocol</a:t>
            </a:r>
            <a:endParaRPr lang="en-US" sz="2800" i="1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4AD65C6-7D73-8E4A-8B00-665CCFE9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6</a:t>
            </a:fld>
            <a:endParaRPr lang="pt-PT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83C8506-4672-1D44-A9FF-B324CC4EAEF4}"/>
              </a:ext>
            </a:extLst>
          </p:cNvPr>
          <p:cNvSpPr/>
          <p:nvPr/>
        </p:nvSpPr>
        <p:spPr>
          <a:xfrm>
            <a:off x="8383204" y="245028"/>
            <a:ext cx="3197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1. Algebraic approach to routing</a:t>
            </a:r>
          </a:p>
        </p:txBody>
      </p:sp>
    </p:spTree>
    <p:extLst>
      <p:ext uri="{BB962C8B-B14F-4D97-AF65-F5344CB8AC3E}">
        <p14:creationId xmlns:p14="http://schemas.microsoft.com/office/powerpoint/2010/main" val="45946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92112-FAD4-F948-AE4A-83232C45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365125"/>
            <a:ext cx="11357113" cy="1325563"/>
          </a:xfrm>
        </p:spPr>
        <p:txBody>
          <a:bodyPr/>
          <a:lstStyle/>
          <a:p>
            <a:r>
              <a:rPr lang="en-US" dirty="0"/>
              <a:t>Shortest paths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6D3894-A810-DE49-8843-D6694A0DCE00}"/>
              </a:ext>
            </a:extLst>
          </p:cNvPr>
          <p:cNvSpPr/>
          <p:nvPr/>
        </p:nvSpPr>
        <p:spPr>
          <a:xfrm>
            <a:off x="4651650" y="2889959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9D7F8-8A99-8449-AB77-F1EF33854CD7}"/>
              </a:ext>
            </a:extLst>
          </p:cNvPr>
          <p:cNvSpPr/>
          <p:nvPr/>
        </p:nvSpPr>
        <p:spPr>
          <a:xfrm>
            <a:off x="6189819" y="2880764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07EACC03-18A3-F540-8CE6-BAA1AEBCBAFA}"/>
              </a:ext>
            </a:extLst>
          </p:cNvPr>
          <p:cNvSpPr/>
          <p:nvPr/>
        </p:nvSpPr>
        <p:spPr>
          <a:xfrm>
            <a:off x="4841247" y="2587874"/>
            <a:ext cx="1400769" cy="313804"/>
          </a:xfrm>
          <a:custGeom>
            <a:avLst/>
            <a:gdLst>
              <a:gd name="connsiteX0" fmla="*/ 0 w 2671763"/>
              <a:gd name="connsiteY0" fmla="*/ 477103 h 477103"/>
              <a:gd name="connsiteX1" fmla="*/ 642938 w 2671763"/>
              <a:gd name="connsiteY1" fmla="*/ 5616 h 477103"/>
              <a:gd name="connsiteX2" fmla="*/ 1328738 w 2671763"/>
              <a:gd name="connsiteY2" fmla="*/ 205641 h 477103"/>
              <a:gd name="connsiteX3" fmla="*/ 1971675 w 2671763"/>
              <a:gd name="connsiteY3" fmla="*/ 19903 h 477103"/>
              <a:gd name="connsiteX4" fmla="*/ 2671763 w 2671763"/>
              <a:gd name="connsiteY4" fmla="*/ 477103 h 477103"/>
              <a:gd name="connsiteX5" fmla="*/ 2671763 w 2671763"/>
              <a:gd name="connsiteY5" fmla="*/ 477103 h 4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1763" h="477103">
                <a:moveTo>
                  <a:pt x="0" y="477103"/>
                </a:moveTo>
                <a:cubicBezTo>
                  <a:pt x="210741" y="263981"/>
                  <a:pt x="421482" y="50860"/>
                  <a:pt x="642938" y="5616"/>
                </a:cubicBezTo>
                <a:cubicBezTo>
                  <a:pt x="864394" y="-39628"/>
                  <a:pt x="1107282" y="203260"/>
                  <a:pt x="1328738" y="205641"/>
                </a:cubicBezTo>
                <a:cubicBezTo>
                  <a:pt x="1550194" y="208022"/>
                  <a:pt x="1747838" y="-25341"/>
                  <a:pt x="1971675" y="19903"/>
                </a:cubicBezTo>
                <a:cubicBezTo>
                  <a:pt x="2195512" y="65147"/>
                  <a:pt x="2671763" y="477103"/>
                  <a:pt x="2671763" y="477103"/>
                </a:cubicBezTo>
                <a:lnTo>
                  <a:pt x="2671763" y="47710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orma Livre 16">
            <a:extLst>
              <a:ext uri="{FF2B5EF4-FFF2-40B4-BE49-F238E27FC236}">
                <a16:creationId xmlns:a16="http://schemas.microsoft.com/office/drawing/2014/main" id="{B10DCBEE-918E-3A48-BF73-5DD52867D368}"/>
              </a:ext>
            </a:extLst>
          </p:cNvPr>
          <p:cNvSpPr/>
          <p:nvPr/>
        </p:nvSpPr>
        <p:spPr>
          <a:xfrm flipV="1">
            <a:off x="4858847" y="3128438"/>
            <a:ext cx="1383169" cy="313804"/>
          </a:xfrm>
          <a:custGeom>
            <a:avLst/>
            <a:gdLst>
              <a:gd name="connsiteX0" fmla="*/ 0 w 2671763"/>
              <a:gd name="connsiteY0" fmla="*/ 477103 h 477103"/>
              <a:gd name="connsiteX1" fmla="*/ 642938 w 2671763"/>
              <a:gd name="connsiteY1" fmla="*/ 5616 h 477103"/>
              <a:gd name="connsiteX2" fmla="*/ 1328738 w 2671763"/>
              <a:gd name="connsiteY2" fmla="*/ 205641 h 477103"/>
              <a:gd name="connsiteX3" fmla="*/ 1971675 w 2671763"/>
              <a:gd name="connsiteY3" fmla="*/ 19903 h 477103"/>
              <a:gd name="connsiteX4" fmla="*/ 2671763 w 2671763"/>
              <a:gd name="connsiteY4" fmla="*/ 477103 h 477103"/>
              <a:gd name="connsiteX5" fmla="*/ 2671763 w 2671763"/>
              <a:gd name="connsiteY5" fmla="*/ 477103 h 4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1763" h="477103">
                <a:moveTo>
                  <a:pt x="0" y="477103"/>
                </a:moveTo>
                <a:cubicBezTo>
                  <a:pt x="210741" y="263981"/>
                  <a:pt x="421482" y="50860"/>
                  <a:pt x="642938" y="5616"/>
                </a:cubicBezTo>
                <a:cubicBezTo>
                  <a:pt x="864394" y="-39628"/>
                  <a:pt x="1107282" y="203260"/>
                  <a:pt x="1328738" y="205641"/>
                </a:cubicBezTo>
                <a:cubicBezTo>
                  <a:pt x="1550194" y="208022"/>
                  <a:pt x="1747838" y="-25341"/>
                  <a:pt x="1971675" y="19903"/>
                </a:cubicBezTo>
                <a:cubicBezTo>
                  <a:pt x="2195512" y="65147"/>
                  <a:pt x="2671763" y="477103"/>
                  <a:pt x="2671763" y="477103"/>
                </a:cubicBezTo>
                <a:lnTo>
                  <a:pt x="2671763" y="47710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820FF870-904E-4247-B096-527C4CDA2862}"/>
              </a:ext>
            </a:extLst>
          </p:cNvPr>
          <p:cNvSpPr/>
          <p:nvPr/>
        </p:nvSpPr>
        <p:spPr>
          <a:xfrm>
            <a:off x="7056316" y="2880764"/>
            <a:ext cx="640467" cy="261163"/>
          </a:xfrm>
          <a:prstGeom prst="rightArrow">
            <a:avLst>
              <a:gd name="adj1" fmla="val 569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FD93254-0771-D54F-8E81-47BB41636CB6}"/>
                  </a:ext>
                </a:extLst>
              </p:cNvPr>
              <p:cNvSpPr txBox="1"/>
              <p:nvPr/>
            </p:nvSpPr>
            <p:spPr>
              <a:xfrm>
                <a:off x="918252" y="1605338"/>
                <a:ext cx="4686860" cy="530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Attributes: </a:t>
                </a:r>
                <a:r>
                  <a:rPr lang="pt-PT" sz="2800" dirty="0" err="1">
                    <a:ea typeface="Cambria Math" panose="02040503050406030204" pitchFamily="18" charset="0"/>
                  </a:rPr>
                  <a:t>length</a:t>
                </a:r>
                <a:r>
                  <a:rPr lang="pt-PT" sz="2800" dirty="0">
                    <a:ea typeface="Cambria Math" panose="02040503050406030204" pitchFamily="18" charset="0"/>
                  </a:rPr>
                  <a:t>,</a:t>
                </a:r>
                <a:r>
                  <a:rPr lang="pt-PT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pt-PT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pt-PT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pt-PT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pt-PT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FD93254-0771-D54F-8E81-47BB41636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52" y="1605338"/>
                <a:ext cx="4686860" cy="530530"/>
              </a:xfrm>
              <a:prstGeom prst="rect">
                <a:avLst/>
              </a:prstGeom>
              <a:blipFill>
                <a:blip r:embed="rId3"/>
                <a:stretch>
                  <a:fillRect l="-2710" t="-6977" b="-302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D66E19E5-C130-A345-AA8E-ABA0DB1644F8}"/>
                  </a:ext>
                </a:extLst>
              </p:cNvPr>
              <p:cNvSpPr txBox="1"/>
              <p:nvPr/>
            </p:nvSpPr>
            <p:spPr>
              <a:xfrm>
                <a:off x="5289097" y="2278191"/>
                <a:ext cx="6069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D66E19E5-C130-A345-AA8E-ABA0DB164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097" y="2278191"/>
                <a:ext cx="606975" cy="307777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7A215F78-11DA-7A40-BA70-DABF4EBFF67C}"/>
                  </a:ext>
                </a:extLst>
              </p:cNvPr>
              <p:cNvSpPr txBox="1"/>
              <p:nvPr/>
            </p:nvSpPr>
            <p:spPr>
              <a:xfrm>
                <a:off x="5263515" y="3453533"/>
                <a:ext cx="6325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7A215F78-11DA-7A40-BA70-DABF4EBFF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515" y="3453533"/>
                <a:ext cx="63255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924C177C-03D0-534A-BCE9-047ADAD098D1}"/>
                  </a:ext>
                </a:extLst>
              </p:cNvPr>
              <p:cNvSpPr txBox="1"/>
              <p:nvPr/>
            </p:nvSpPr>
            <p:spPr>
              <a:xfrm>
                <a:off x="8570398" y="3019582"/>
                <a:ext cx="986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924C177C-03D0-534A-BCE9-047ADAD0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398" y="3019582"/>
                <a:ext cx="986718" cy="307777"/>
              </a:xfrm>
              <a:prstGeom prst="rect">
                <a:avLst/>
              </a:prstGeom>
              <a:blipFill>
                <a:blip r:embed="rId6"/>
                <a:stretch>
                  <a:fillRect l="-12658" t="-4000" b="-36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6CB6EA6-0033-5643-A5C3-E1F517C80320}"/>
              </a:ext>
            </a:extLst>
          </p:cNvPr>
          <p:cNvSpPr/>
          <p:nvPr/>
        </p:nvSpPr>
        <p:spPr>
          <a:xfrm>
            <a:off x="8091741" y="4274448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44F787-CBB4-C849-B276-DA6F01AEB957}"/>
              </a:ext>
            </a:extLst>
          </p:cNvPr>
          <p:cNvSpPr/>
          <p:nvPr/>
        </p:nvSpPr>
        <p:spPr>
          <a:xfrm>
            <a:off x="9804045" y="4274448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rma Livre 57">
            <a:extLst>
              <a:ext uri="{FF2B5EF4-FFF2-40B4-BE49-F238E27FC236}">
                <a16:creationId xmlns:a16="http://schemas.microsoft.com/office/drawing/2014/main" id="{441FF211-6AD3-174D-AA03-FC5DD9A2F182}"/>
              </a:ext>
            </a:extLst>
          </p:cNvPr>
          <p:cNvSpPr/>
          <p:nvPr/>
        </p:nvSpPr>
        <p:spPr>
          <a:xfrm>
            <a:off x="8337855" y="4293463"/>
            <a:ext cx="1466190" cy="187839"/>
          </a:xfrm>
          <a:custGeom>
            <a:avLst/>
            <a:gdLst>
              <a:gd name="connsiteX0" fmla="*/ 0 w 1524000"/>
              <a:gd name="connsiteY0" fmla="*/ 143737 h 286292"/>
              <a:gd name="connsiteX1" fmla="*/ 406400 w 1524000"/>
              <a:gd name="connsiteY1" fmla="*/ 4037 h 286292"/>
              <a:gd name="connsiteX2" fmla="*/ 990600 w 1524000"/>
              <a:gd name="connsiteY2" fmla="*/ 283437 h 286292"/>
              <a:gd name="connsiteX3" fmla="*/ 1524000 w 1524000"/>
              <a:gd name="connsiteY3" fmla="*/ 156437 h 286292"/>
              <a:gd name="connsiteX4" fmla="*/ 1524000 w 1524000"/>
              <a:gd name="connsiteY4" fmla="*/ 156437 h 2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286292">
                <a:moveTo>
                  <a:pt x="0" y="143737"/>
                </a:moveTo>
                <a:cubicBezTo>
                  <a:pt x="120650" y="62245"/>
                  <a:pt x="241300" y="-19246"/>
                  <a:pt x="406400" y="4037"/>
                </a:cubicBezTo>
                <a:cubicBezTo>
                  <a:pt x="571500" y="27320"/>
                  <a:pt x="804333" y="258037"/>
                  <a:pt x="990600" y="283437"/>
                </a:cubicBezTo>
                <a:cubicBezTo>
                  <a:pt x="1176867" y="308837"/>
                  <a:pt x="1524000" y="156437"/>
                  <a:pt x="1524000" y="156437"/>
                </a:cubicBezTo>
                <a:lnTo>
                  <a:pt x="1524000" y="156437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7D3C92A0-D619-8D45-94BE-B6385202C3C7}"/>
                  </a:ext>
                </a:extLst>
              </p:cNvPr>
              <p:cNvSpPr txBox="1"/>
              <p:nvPr/>
            </p:nvSpPr>
            <p:spPr>
              <a:xfrm>
                <a:off x="5072779" y="4047831"/>
                <a:ext cx="58516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7D3C92A0-D619-8D45-94BE-B6385202C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779" y="4047831"/>
                <a:ext cx="585169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2B871667-7D87-7A44-B2AF-4F667AF7F0A3}"/>
              </a:ext>
            </a:extLst>
          </p:cNvPr>
          <p:cNvSpPr/>
          <p:nvPr/>
        </p:nvSpPr>
        <p:spPr>
          <a:xfrm>
            <a:off x="4744784" y="4291711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8D51F1-B518-1246-A6A4-EB62F54B454B}"/>
              </a:ext>
            </a:extLst>
          </p:cNvPr>
          <p:cNvSpPr/>
          <p:nvPr/>
        </p:nvSpPr>
        <p:spPr>
          <a:xfrm>
            <a:off x="5597027" y="4291711"/>
            <a:ext cx="242799" cy="2427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65A505-B7A3-3F46-8D4B-08CB4D6A5649}"/>
              </a:ext>
            </a:extLst>
          </p:cNvPr>
          <p:cNvSpPr/>
          <p:nvPr/>
        </p:nvSpPr>
        <p:spPr>
          <a:xfrm>
            <a:off x="6457088" y="4291711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orma Livre 38">
            <a:extLst>
              <a:ext uri="{FF2B5EF4-FFF2-40B4-BE49-F238E27FC236}">
                <a16:creationId xmlns:a16="http://schemas.microsoft.com/office/drawing/2014/main" id="{353E7E49-60A5-4947-804D-6AF4195820E6}"/>
              </a:ext>
            </a:extLst>
          </p:cNvPr>
          <p:cNvSpPr/>
          <p:nvPr/>
        </p:nvSpPr>
        <p:spPr>
          <a:xfrm>
            <a:off x="4990898" y="4310726"/>
            <a:ext cx="606128" cy="187839"/>
          </a:xfrm>
          <a:custGeom>
            <a:avLst/>
            <a:gdLst>
              <a:gd name="connsiteX0" fmla="*/ 0 w 1524000"/>
              <a:gd name="connsiteY0" fmla="*/ 143737 h 286292"/>
              <a:gd name="connsiteX1" fmla="*/ 406400 w 1524000"/>
              <a:gd name="connsiteY1" fmla="*/ 4037 h 286292"/>
              <a:gd name="connsiteX2" fmla="*/ 990600 w 1524000"/>
              <a:gd name="connsiteY2" fmla="*/ 283437 h 286292"/>
              <a:gd name="connsiteX3" fmla="*/ 1524000 w 1524000"/>
              <a:gd name="connsiteY3" fmla="*/ 156437 h 286292"/>
              <a:gd name="connsiteX4" fmla="*/ 1524000 w 1524000"/>
              <a:gd name="connsiteY4" fmla="*/ 156437 h 2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286292">
                <a:moveTo>
                  <a:pt x="0" y="143737"/>
                </a:moveTo>
                <a:cubicBezTo>
                  <a:pt x="120650" y="62245"/>
                  <a:pt x="241300" y="-19246"/>
                  <a:pt x="406400" y="4037"/>
                </a:cubicBezTo>
                <a:cubicBezTo>
                  <a:pt x="571500" y="27320"/>
                  <a:pt x="804333" y="258037"/>
                  <a:pt x="990600" y="283437"/>
                </a:cubicBezTo>
                <a:cubicBezTo>
                  <a:pt x="1176867" y="308837"/>
                  <a:pt x="1524000" y="156437"/>
                  <a:pt x="1524000" y="156437"/>
                </a:cubicBezTo>
                <a:lnTo>
                  <a:pt x="1524000" y="156437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rma Livre 39">
            <a:extLst>
              <a:ext uri="{FF2B5EF4-FFF2-40B4-BE49-F238E27FC236}">
                <a16:creationId xmlns:a16="http://schemas.microsoft.com/office/drawing/2014/main" id="{D3FFF015-5BAE-2C4C-A92A-2A7FB6B4BCD2}"/>
              </a:ext>
            </a:extLst>
          </p:cNvPr>
          <p:cNvSpPr/>
          <p:nvPr/>
        </p:nvSpPr>
        <p:spPr>
          <a:xfrm>
            <a:off x="5850960" y="4310726"/>
            <a:ext cx="606128" cy="187839"/>
          </a:xfrm>
          <a:custGeom>
            <a:avLst/>
            <a:gdLst>
              <a:gd name="connsiteX0" fmla="*/ 0 w 1524000"/>
              <a:gd name="connsiteY0" fmla="*/ 143737 h 286292"/>
              <a:gd name="connsiteX1" fmla="*/ 406400 w 1524000"/>
              <a:gd name="connsiteY1" fmla="*/ 4037 h 286292"/>
              <a:gd name="connsiteX2" fmla="*/ 990600 w 1524000"/>
              <a:gd name="connsiteY2" fmla="*/ 283437 h 286292"/>
              <a:gd name="connsiteX3" fmla="*/ 1524000 w 1524000"/>
              <a:gd name="connsiteY3" fmla="*/ 156437 h 286292"/>
              <a:gd name="connsiteX4" fmla="*/ 1524000 w 1524000"/>
              <a:gd name="connsiteY4" fmla="*/ 156437 h 2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286292">
                <a:moveTo>
                  <a:pt x="0" y="143737"/>
                </a:moveTo>
                <a:cubicBezTo>
                  <a:pt x="120650" y="62245"/>
                  <a:pt x="241300" y="-19246"/>
                  <a:pt x="406400" y="4037"/>
                </a:cubicBezTo>
                <a:cubicBezTo>
                  <a:pt x="571500" y="27320"/>
                  <a:pt x="804333" y="258037"/>
                  <a:pt x="990600" y="283437"/>
                </a:cubicBezTo>
                <a:cubicBezTo>
                  <a:pt x="1176867" y="308837"/>
                  <a:pt x="1524000" y="156437"/>
                  <a:pt x="1524000" y="156437"/>
                </a:cubicBezTo>
                <a:lnTo>
                  <a:pt x="1524000" y="156437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33AD3DE-4B45-F945-9F64-D0C30BA819E8}"/>
                  </a:ext>
                </a:extLst>
              </p:cNvPr>
              <p:cNvSpPr txBox="1"/>
              <p:nvPr/>
            </p:nvSpPr>
            <p:spPr>
              <a:xfrm>
                <a:off x="5921214" y="4042047"/>
                <a:ext cx="6325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33AD3DE-4B45-F945-9F64-D0C30BA8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214" y="4042047"/>
                <a:ext cx="63255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20068A1-572E-6F42-931C-D171816BD7D7}"/>
                  </a:ext>
                </a:extLst>
              </p:cNvPr>
              <p:cNvSpPr txBox="1"/>
              <p:nvPr/>
            </p:nvSpPr>
            <p:spPr>
              <a:xfrm>
                <a:off x="8581337" y="3962968"/>
                <a:ext cx="986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20068A1-572E-6F42-931C-D171816B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337" y="3962968"/>
                <a:ext cx="986718" cy="307777"/>
              </a:xfrm>
              <a:prstGeom prst="rect">
                <a:avLst/>
              </a:prstGeom>
              <a:blipFill>
                <a:blip r:embed="rId9"/>
                <a:stretch>
                  <a:fillRect l="-12821" t="-8333" b="-3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ixaDeTexto 44">
            <a:extLst>
              <a:ext uri="{FF2B5EF4-FFF2-40B4-BE49-F238E27FC236}">
                <a16:creationId xmlns:a16="http://schemas.microsoft.com/office/drawing/2014/main" id="{9BF0BE12-FE01-7A41-AF6C-E842D4647563}"/>
              </a:ext>
            </a:extLst>
          </p:cNvPr>
          <p:cNvSpPr txBox="1"/>
          <p:nvPr/>
        </p:nvSpPr>
        <p:spPr>
          <a:xfrm>
            <a:off x="918252" y="2786014"/>
            <a:ext cx="1910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Total order:</a:t>
            </a:r>
            <a:endParaRPr lang="en-US" sz="28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B9DF520-0DC0-9146-89F3-BB295FBE69C1}"/>
              </a:ext>
            </a:extLst>
          </p:cNvPr>
          <p:cNvSpPr txBox="1"/>
          <p:nvPr/>
        </p:nvSpPr>
        <p:spPr>
          <a:xfrm>
            <a:off x="918252" y="4141143"/>
            <a:ext cx="335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Extension operation:</a:t>
            </a:r>
            <a:endParaRPr lang="en-US" sz="2800" dirty="0"/>
          </a:p>
        </p:txBody>
      </p:sp>
      <p:sp>
        <p:nvSpPr>
          <p:cNvPr id="48" name="Seta para a Direita 47">
            <a:extLst>
              <a:ext uri="{FF2B5EF4-FFF2-40B4-BE49-F238E27FC236}">
                <a16:creationId xmlns:a16="http://schemas.microsoft.com/office/drawing/2014/main" id="{4F20C3E5-4D43-1041-9FA6-6F64240712BA}"/>
              </a:ext>
            </a:extLst>
          </p:cNvPr>
          <p:cNvSpPr/>
          <p:nvPr/>
        </p:nvSpPr>
        <p:spPr>
          <a:xfrm>
            <a:off x="7111832" y="4253547"/>
            <a:ext cx="640467" cy="261163"/>
          </a:xfrm>
          <a:prstGeom prst="rightArrow">
            <a:avLst>
              <a:gd name="adj1" fmla="val 569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F64FDA-78C5-794C-9B82-D028C172ABEC}"/>
              </a:ext>
            </a:extLst>
          </p:cNvPr>
          <p:cNvSpPr/>
          <p:nvPr/>
        </p:nvSpPr>
        <p:spPr>
          <a:xfrm>
            <a:off x="8130842" y="2889959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29C48C-A77B-4F45-B2C7-843D68AC7BE5}"/>
              </a:ext>
            </a:extLst>
          </p:cNvPr>
          <p:cNvSpPr/>
          <p:nvPr/>
        </p:nvSpPr>
        <p:spPr>
          <a:xfrm>
            <a:off x="9669011" y="2880764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orma Livre 48">
            <a:extLst>
              <a:ext uri="{FF2B5EF4-FFF2-40B4-BE49-F238E27FC236}">
                <a16:creationId xmlns:a16="http://schemas.microsoft.com/office/drawing/2014/main" id="{C0794BA0-A1C8-B741-9E33-71940AE82714}"/>
              </a:ext>
            </a:extLst>
          </p:cNvPr>
          <p:cNvSpPr/>
          <p:nvPr/>
        </p:nvSpPr>
        <p:spPr>
          <a:xfrm>
            <a:off x="8320439" y="2587874"/>
            <a:ext cx="1400769" cy="313804"/>
          </a:xfrm>
          <a:custGeom>
            <a:avLst/>
            <a:gdLst>
              <a:gd name="connsiteX0" fmla="*/ 0 w 2671763"/>
              <a:gd name="connsiteY0" fmla="*/ 477103 h 477103"/>
              <a:gd name="connsiteX1" fmla="*/ 642938 w 2671763"/>
              <a:gd name="connsiteY1" fmla="*/ 5616 h 477103"/>
              <a:gd name="connsiteX2" fmla="*/ 1328738 w 2671763"/>
              <a:gd name="connsiteY2" fmla="*/ 205641 h 477103"/>
              <a:gd name="connsiteX3" fmla="*/ 1971675 w 2671763"/>
              <a:gd name="connsiteY3" fmla="*/ 19903 h 477103"/>
              <a:gd name="connsiteX4" fmla="*/ 2671763 w 2671763"/>
              <a:gd name="connsiteY4" fmla="*/ 477103 h 477103"/>
              <a:gd name="connsiteX5" fmla="*/ 2671763 w 2671763"/>
              <a:gd name="connsiteY5" fmla="*/ 477103 h 4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1763" h="477103">
                <a:moveTo>
                  <a:pt x="0" y="477103"/>
                </a:moveTo>
                <a:cubicBezTo>
                  <a:pt x="210741" y="263981"/>
                  <a:pt x="421482" y="50860"/>
                  <a:pt x="642938" y="5616"/>
                </a:cubicBezTo>
                <a:cubicBezTo>
                  <a:pt x="864394" y="-39628"/>
                  <a:pt x="1107282" y="203260"/>
                  <a:pt x="1328738" y="205641"/>
                </a:cubicBezTo>
                <a:cubicBezTo>
                  <a:pt x="1550194" y="208022"/>
                  <a:pt x="1747838" y="-25341"/>
                  <a:pt x="1971675" y="19903"/>
                </a:cubicBezTo>
                <a:cubicBezTo>
                  <a:pt x="2195512" y="65147"/>
                  <a:pt x="2671763" y="477103"/>
                  <a:pt x="2671763" y="477103"/>
                </a:cubicBezTo>
                <a:lnTo>
                  <a:pt x="2671763" y="47710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078EA20-A4B3-C945-9260-2A22D25867E0}"/>
                  </a:ext>
                </a:extLst>
              </p:cNvPr>
              <p:cNvSpPr txBox="1"/>
              <p:nvPr/>
            </p:nvSpPr>
            <p:spPr>
              <a:xfrm>
                <a:off x="8768289" y="2278191"/>
                <a:ext cx="6069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078EA20-A4B3-C945-9260-2A22D2586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89" y="2278191"/>
                <a:ext cx="606975" cy="307777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7055110-AA52-2543-8B04-CD58BB93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7</a:t>
            </a:fld>
            <a:endParaRPr lang="pt-PT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628B99B-4796-EA4E-B1E7-F3B16522C0B8}"/>
              </a:ext>
            </a:extLst>
          </p:cNvPr>
          <p:cNvSpPr/>
          <p:nvPr/>
        </p:nvSpPr>
        <p:spPr>
          <a:xfrm>
            <a:off x="8383204" y="245028"/>
            <a:ext cx="3197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1. Algebraic approach to routing</a:t>
            </a:r>
          </a:p>
        </p:txBody>
      </p:sp>
    </p:spTree>
    <p:extLst>
      <p:ext uri="{BB962C8B-B14F-4D97-AF65-F5344CB8AC3E}">
        <p14:creationId xmlns:p14="http://schemas.microsoft.com/office/powerpoint/2010/main" val="167188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92112-FAD4-F948-AE4A-83232C45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365125"/>
            <a:ext cx="11357113" cy="1325563"/>
          </a:xfrm>
        </p:spPr>
        <p:txBody>
          <a:bodyPr/>
          <a:lstStyle/>
          <a:p>
            <a:r>
              <a:rPr lang="en-US" dirty="0"/>
              <a:t>Widest paths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6D3894-A810-DE49-8843-D6694A0DCE00}"/>
              </a:ext>
            </a:extLst>
          </p:cNvPr>
          <p:cNvSpPr/>
          <p:nvPr/>
        </p:nvSpPr>
        <p:spPr>
          <a:xfrm>
            <a:off x="4651650" y="2889959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9D7F8-8A99-8449-AB77-F1EF33854CD7}"/>
              </a:ext>
            </a:extLst>
          </p:cNvPr>
          <p:cNvSpPr/>
          <p:nvPr/>
        </p:nvSpPr>
        <p:spPr>
          <a:xfrm>
            <a:off x="6189819" y="2880764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07EACC03-18A3-F540-8CE6-BAA1AEBCBAFA}"/>
              </a:ext>
            </a:extLst>
          </p:cNvPr>
          <p:cNvSpPr/>
          <p:nvPr/>
        </p:nvSpPr>
        <p:spPr>
          <a:xfrm>
            <a:off x="4841247" y="2587874"/>
            <a:ext cx="1400769" cy="313804"/>
          </a:xfrm>
          <a:custGeom>
            <a:avLst/>
            <a:gdLst>
              <a:gd name="connsiteX0" fmla="*/ 0 w 2671763"/>
              <a:gd name="connsiteY0" fmla="*/ 477103 h 477103"/>
              <a:gd name="connsiteX1" fmla="*/ 642938 w 2671763"/>
              <a:gd name="connsiteY1" fmla="*/ 5616 h 477103"/>
              <a:gd name="connsiteX2" fmla="*/ 1328738 w 2671763"/>
              <a:gd name="connsiteY2" fmla="*/ 205641 h 477103"/>
              <a:gd name="connsiteX3" fmla="*/ 1971675 w 2671763"/>
              <a:gd name="connsiteY3" fmla="*/ 19903 h 477103"/>
              <a:gd name="connsiteX4" fmla="*/ 2671763 w 2671763"/>
              <a:gd name="connsiteY4" fmla="*/ 477103 h 477103"/>
              <a:gd name="connsiteX5" fmla="*/ 2671763 w 2671763"/>
              <a:gd name="connsiteY5" fmla="*/ 477103 h 4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1763" h="477103">
                <a:moveTo>
                  <a:pt x="0" y="477103"/>
                </a:moveTo>
                <a:cubicBezTo>
                  <a:pt x="210741" y="263981"/>
                  <a:pt x="421482" y="50860"/>
                  <a:pt x="642938" y="5616"/>
                </a:cubicBezTo>
                <a:cubicBezTo>
                  <a:pt x="864394" y="-39628"/>
                  <a:pt x="1107282" y="203260"/>
                  <a:pt x="1328738" y="205641"/>
                </a:cubicBezTo>
                <a:cubicBezTo>
                  <a:pt x="1550194" y="208022"/>
                  <a:pt x="1747838" y="-25341"/>
                  <a:pt x="1971675" y="19903"/>
                </a:cubicBezTo>
                <a:cubicBezTo>
                  <a:pt x="2195512" y="65147"/>
                  <a:pt x="2671763" y="477103"/>
                  <a:pt x="2671763" y="477103"/>
                </a:cubicBezTo>
                <a:lnTo>
                  <a:pt x="2671763" y="47710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orma Livre 16">
            <a:extLst>
              <a:ext uri="{FF2B5EF4-FFF2-40B4-BE49-F238E27FC236}">
                <a16:creationId xmlns:a16="http://schemas.microsoft.com/office/drawing/2014/main" id="{B10DCBEE-918E-3A48-BF73-5DD52867D368}"/>
              </a:ext>
            </a:extLst>
          </p:cNvPr>
          <p:cNvSpPr/>
          <p:nvPr/>
        </p:nvSpPr>
        <p:spPr>
          <a:xfrm flipV="1">
            <a:off x="4858847" y="3128438"/>
            <a:ext cx="1383169" cy="313804"/>
          </a:xfrm>
          <a:custGeom>
            <a:avLst/>
            <a:gdLst>
              <a:gd name="connsiteX0" fmla="*/ 0 w 2671763"/>
              <a:gd name="connsiteY0" fmla="*/ 477103 h 477103"/>
              <a:gd name="connsiteX1" fmla="*/ 642938 w 2671763"/>
              <a:gd name="connsiteY1" fmla="*/ 5616 h 477103"/>
              <a:gd name="connsiteX2" fmla="*/ 1328738 w 2671763"/>
              <a:gd name="connsiteY2" fmla="*/ 205641 h 477103"/>
              <a:gd name="connsiteX3" fmla="*/ 1971675 w 2671763"/>
              <a:gd name="connsiteY3" fmla="*/ 19903 h 477103"/>
              <a:gd name="connsiteX4" fmla="*/ 2671763 w 2671763"/>
              <a:gd name="connsiteY4" fmla="*/ 477103 h 477103"/>
              <a:gd name="connsiteX5" fmla="*/ 2671763 w 2671763"/>
              <a:gd name="connsiteY5" fmla="*/ 477103 h 4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1763" h="477103">
                <a:moveTo>
                  <a:pt x="0" y="477103"/>
                </a:moveTo>
                <a:cubicBezTo>
                  <a:pt x="210741" y="263981"/>
                  <a:pt x="421482" y="50860"/>
                  <a:pt x="642938" y="5616"/>
                </a:cubicBezTo>
                <a:cubicBezTo>
                  <a:pt x="864394" y="-39628"/>
                  <a:pt x="1107282" y="203260"/>
                  <a:pt x="1328738" y="205641"/>
                </a:cubicBezTo>
                <a:cubicBezTo>
                  <a:pt x="1550194" y="208022"/>
                  <a:pt x="1747838" y="-25341"/>
                  <a:pt x="1971675" y="19903"/>
                </a:cubicBezTo>
                <a:cubicBezTo>
                  <a:pt x="2195512" y="65147"/>
                  <a:pt x="2671763" y="477103"/>
                  <a:pt x="2671763" y="477103"/>
                </a:cubicBezTo>
                <a:lnTo>
                  <a:pt x="2671763" y="47710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820FF870-904E-4247-B096-527C4CDA2862}"/>
              </a:ext>
            </a:extLst>
          </p:cNvPr>
          <p:cNvSpPr/>
          <p:nvPr/>
        </p:nvSpPr>
        <p:spPr>
          <a:xfrm>
            <a:off x="7056316" y="2880764"/>
            <a:ext cx="640467" cy="261163"/>
          </a:xfrm>
          <a:prstGeom prst="rightArrow">
            <a:avLst>
              <a:gd name="adj1" fmla="val 569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FD93254-0771-D54F-8E81-47BB41636CB6}"/>
                  </a:ext>
                </a:extLst>
              </p:cNvPr>
              <p:cNvSpPr txBox="1"/>
              <p:nvPr/>
            </p:nvSpPr>
            <p:spPr>
              <a:xfrm>
                <a:off x="918252" y="1605338"/>
                <a:ext cx="4743606" cy="530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Attributes: </a:t>
                </a:r>
                <a:r>
                  <a:rPr lang="pt-PT" sz="2800" dirty="0" err="1">
                    <a:ea typeface="Cambria Math" panose="02040503050406030204" pitchFamily="18" charset="0"/>
                  </a:rPr>
                  <a:t>width</a:t>
                </a:r>
                <a:r>
                  <a:rPr lang="pt-PT" sz="2800" dirty="0">
                    <a:ea typeface="Cambria Math" panose="02040503050406030204" pitchFamily="18" charset="0"/>
                  </a:rPr>
                  <a:t>,</a:t>
                </a:r>
                <a:r>
                  <a:rPr lang="pt-PT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pt-PT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pt-PT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pt-PT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pt-PT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FD93254-0771-D54F-8E81-47BB41636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52" y="1605338"/>
                <a:ext cx="4743606" cy="530530"/>
              </a:xfrm>
              <a:prstGeom prst="rect">
                <a:avLst/>
              </a:prstGeom>
              <a:blipFill>
                <a:blip r:embed="rId3"/>
                <a:stretch>
                  <a:fillRect l="-2674" t="-6977" b="-302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D66E19E5-C130-A345-AA8E-ABA0DB1644F8}"/>
                  </a:ext>
                </a:extLst>
              </p:cNvPr>
              <p:cNvSpPr txBox="1"/>
              <p:nvPr/>
            </p:nvSpPr>
            <p:spPr>
              <a:xfrm>
                <a:off x="5289097" y="2278191"/>
                <a:ext cx="6069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D66E19E5-C130-A345-AA8E-ABA0DB164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097" y="2278191"/>
                <a:ext cx="60697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7A215F78-11DA-7A40-BA70-DABF4EBFF67C}"/>
                  </a:ext>
                </a:extLst>
              </p:cNvPr>
              <p:cNvSpPr txBox="1"/>
              <p:nvPr/>
            </p:nvSpPr>
            <p:spPr>
              <a:xfrm>
                <a:off x="5263515" y="3453533"/>
                <a:ext cx="6325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7A215F78-11DA-7A40-BA70-DABF4EBFF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515" y="3453533"/>
                <a:ext cx="63255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6CB6EA6-0033-5643-A5C3-E1F517C80320}"/>
              </a:ext>
            </a:extLst>
          </p:cNvPr>
          <p:cNvSpPr/>
          <p:nvPr/>
        </p:nvSpPr>
        <p:spPr>
          <a:xfrm>
            <a:off x="8091741" y="4274448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44F787-CBB4-C849-B276-DA6F01AEB957}"/>
              </a:ext>
            </a:extLst>
          </p:cNvPr>
          <p:cNvSpPr/>
          <p:nvPr/>
        </p:nvSpPr>
        <p:spPr>
          <a:xfrm>
            <a:off x="9804045" y="4274448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rma Livre 57">
            <a:extLst>
              <a:ext uri="{FF2B5EF4-FFF2-40B4-BE49-F238E27FC236}">
                <a16:creationId xmlns:a16="http://schemas.microsoft.com/office/drawing/2014/main" id="{441FF211-6AD3-174D-AA03-FC5DD9A2F182}"/>
              </a:ext>
            </a:extLst>
          </p:cNvPr>
          <p:cNvSpPr/>
          <p:nvPr/>
        </p:nvSpPr>
        <p:spPr>
          <a:xfrm>
            <a:off x="8337855" y="4293463"/>
            <a:ext cx="1466190" cy="187839"/>
          </a:xfrm>
          <a:custGeom>
            <a:avLst/>
            <a:gdLst>
              <a:gd name="connsiteX0" fmla="*/ 0 w 1524000"/>
              <a:gd name="connsiteY0" fmla="*/ 143737 h 286292"/>
              <a:gd name="connsiteX1" fmla="*/ 406400 w 1524000"/>
              <a:gd name="connsiteY1" fmla="*/ 4037 h 286292"/>
              <a:gd name="connsiteX2" fmla="*/ 990600 w 1524000"/>
              <a:gd name="connsiteY2" fmla="*/ 283437 h 286292"/>
              <a:gd name="connsiteX3" fmla="*/ 1524000 w 1524000"/>
              <a:gd name="connsiteY3" fmla="*/ 156437 h 286292"/>
              <a:gd name="connsiteX4" fmla="*/ 1524000 w 1524000"/>
              <a:gd name="connsiteY4" fmla="*/ 156437 h 2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286292">
                <a:moveTo>
                  <a:pt x="0" y="143737"/>
                </a:moveTo>
                <a:cubicBezTo>
                  <a:pt x="120650" y="62245"/>
                  <a:pt x="241300" y="-19246"/>
                  <a:pt x="406400" y="4037"/>
                </a:cubicBezTo>
                <a:cubicBezTo>
                  <a:pt x="571500" y="27320"/>
                  <a:pt x="804333" y="258037"/>
                  <a:pt x="990600" y="283437"/>
                </a:cubicBezTo>
                <a:cubicBezTo>
                  <a:pt x="1176867" y="308837"/>
                  <a:pt x="1524000" y="156437"/>
                  <a:pt x="1524000" y="156437"/>
                </a:cubicBezTo>
                <a:lnTo>
                  <a:pt x="1524000" y="156437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7D3C92A0-D619-8D45-94BE-B6385202C3C7}"/>
                  </a:ext>
                </a:extLst>
              </p:cNvPr>
              <p:cNvSpPr txBox="1"/>
              <p:nvPr/>
            </p:nvSpPr>
            <p:spPr>
              <a:xfrm>
                <a:off x="5072779" y="4047831"/>
                <a:ext cx="58516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7D3C92A0-D619-8D45-94BE-B6385202C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779" y="4047831"/>
                <a:ext cx="58516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2B871667-7D87-7A44-B2AF-4F667AF7F0A3}"/>
              </a:ext>
            </a:extLst>
          </p:cNvPr>
          <p:cNvSpPr/>
          <p:nvPr/>
        </p:nvSpPr>
        <p:spPr>
          <a:xfrm>
            <a:off x="4744784" y="4291711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8D51F1-B518-1246-A6A4-EB62F54B454B}"/>
              </a:ext>
            </a:extLst>
          </p:cNvPr>
          <p:cNvSpPr/>
          <p:nvPr/>
        </p:nvSpPr>
        <p:spPr>
          <a:xfrm>
            <a:off x="5597027" y="4291711"/>
            <a:ext cx="242799" cy="2427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65A505-B7A3-3F46-8D4B-08CB4D6A5649}"/>
              </a:ext>
            </a:extLst>
          </p:cNvPr>
          <p:cNvSpPr/>
          <p:nvPr/>
        </p:nvSpPr>
        <p:spPr>
          <a:xfrm>
            <a:off x="6457088" y="4291711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orma Livre 38">
            <a:extLst>
              <a:ext uri="{FF2B5EF4-FFF2-40B4-BE49-F238E27FC236}">
                <a16:creationId xmlns:a16="http://schemas.microsoft.com/office/drawing/2014/main" id="{353E7E49-60A5-4947-804D-6AF4195820E6}"/>
              </a:ext>
            </a:extLst>
          </p:cNvPr>
          <p:cNvSpPr/>
          <p:nvPr/>
        </p:nvSpPr>
        <p:spPr>
          <a:xfrm>
            <a:off x="4990898" y="4310726"/>
            <a:ext cx="606128" cy="187839"/>
          </a:xfrm>
          <a:custGeom>
            <a:avLst/>
            <a:gdLst>
              <a:gd name="connsiteX0" fmla="*/ 0 w 1524000"/>
              <a:gd name="connsiteY0" fmla="*/ 143737 h 286292"/>
              <a:gd name="connsiteX1" fmla="*/ 406400 w 1524000"/>
              <a:gd name="connsiteY1" fmla="*/ 4037 h 286292"/>
              <a:gd name="connsiteX2" fmla="*/ 990600 w 1524000"/>
              <a:gd name="connsiteY2" fmla="*/ 283437 h 286292"/>
              <a:gd name="connsiteX3" fmla="*/ 1524000 w 1524000"/>
              <a:gd name="connsiteY3" fmla="*/ 156437 h 286292"/>
              <a:gd name="connsiteX4" fmla="*/ 1524000 w 1524000"/>
              <a:gd name="connsiteY4" fmla="*/ 156437 h 2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286292">
                <a:moveTo>
                  <a:pt x="0" y="143737"/>
                </a:moveTo>
                <a:cubicBezTo>
                  <a:pt x="120650" y="62245"/>
                  <a:pt x="241300" y="-19246"/>
                  <a:pt x="406400" y="4037"/>
                </a:cubicBezTo>
                <a:cubicBezTo>
                  <a:pt x="571500" y="27320"/>
                  <a:pt x="804333" y="258037"/>
                  <a:pt x="990600" y="283437"/>
                </a:cubicBezTo>
                <a:cubicBezTo>
                  <a:pt x="1176867" y="308837"/>
                  <a:pt x="1524000" y="156437"/>
                  <a:pt x="1524000" y="156437"/>
                </a:cubicBezTo>
                <a:lnTo>
                  <a:pt x="1524000" y="156437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rma Livre 39">
            <a:extLst>
              <a:ext uri="{FF2B5EF4-FFF2-40B4-BE49-F238E27FC236}">
                <a16:creationId xmlns:a16="http://schemas.microsoft.com/office/drawing/2014/main" id="{D3FFF015-5BAE-2C4C-A92A-2A7FB6B4BCD2}"/>
              </a:ext>
            </a:extLst>
          </p:cNvPr>
          <p:cNvSpPr/>
          <p:nvPr/>
        </p:nvSpPr>
        <p:spPr>
          <a:xfrm>
            <a:off x="5850960" y="4310726"/>
            <a:ext cx="606128" cy="187839"/>
          </a:xfrm>
          <a:custGeom>
            <a:avLst/>
            <a:gdLst>
              <a:gd name="connsiteX0" fmla="*/ 0 w 1524000"/>
              <a:gd name="connsiteY0" fmla="*/ 143737 h 286292"/>
              <a:gd name="connsiteX1" fmla="*/ 406400 w 1524000"/>
              <a:gd name="connsiteY1" fmla="*/ 4037 h 286292"/>
              <a:gd name="connsiteX2" fmla="*/ 990600 w 1524000"/>
              <a:gd name="connsiteY2" fmla="*/ 283437 h 286292"/>
              <a:gd name="connsiteX3" fmla="*/ 1524000 w 1524000"/>
              <a:gd name="connsiteY3" fmla="*/ 156437 h 286292"/>
              <a:gd name="connsiteX4" fmla="*/ 1524000 w 1524000"/>
              <a:gd name="connsiteY4" fmla="*/ 156437 h 2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286292">
                <a:moveTo>
                  <a:pt x="0" y="143737"/>
                </a:moveTo>
                <a:cubicBezTo>
                  <a:pt x="120650" y="62245"/>
                  <a:pt x="241300" y="-19246"/>
                  <a:pt x="406400" y="4037"/>
                </a:cubicBezTo>
                <a:cubicBezTo>
                  <a:pt x="571500" y="27320"/>
                  <a:pt x="804333" y="258037"/>
                  <a:pt x="990600" y="283437"/>
                </a:cubicBezTo>
                <a:cubicBezTo>
                  <a:pt x="1176867" y="308837"/>
                  <a:pt x="1524000" y="156437"/>
                  <a:pt x="1524000" y="156437"/>
                </a:cubicBezTo>
                <a:lnTo>
                  <a:pt x="1524000" y="156437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33AD3DE-4B45-F945-9F64-D0C30BA819E8}"/>
                  </a:ext>
                </a:extLst>
              </p:cNvPr>
              <p:cNvSpPr txBox="1"/>
              <p:nvPr/>
            </p:nvSpPr>
            <p:spPr>
              <a:xfrm>
                <a:off x="5921214" y="4042047"/>
                <a:ext cx="6325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33AD3DE-4B45-F945-9F64-D0C30BA8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214" y="4042047"/>
                <a:ext cx="63255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ixaDeTexto 44">
            <a:extLst>
              <a:ext uri="{FF2B5EF4-FFF2-40B4-BE49-F238E27FC236}">
                <a16:creationId xmlns:a16="http://schemas.microsoft.com/office/drawing/2014/main" id="{9BF0BE12-FE01-7A41-AF6C-E842D4647563}"/>
              </a:ext>
            </a:extLst>
          </p:cNvPr>
          <p:cNvSpPr txBox="1"/>
          <p:nvPr/>
        </p:nvSpPr>
        <p:spPr>
          <a:xfrm>
            <a:off x="918252" y="2786014"/>
            <a:ext cx="1910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Total order:</a:t>
            </a:r>
            <a:endParaRPr lang="en-US" sz="28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B9DF520-0DC0-9146-89F3-BB295FBE69C1}"/>
              </a:ext>
            </a:extLst>
          </p:cNvPr>
          <p:cNvSpPr txBox="1"/>
          <p:nvPr/>
        </p:nvSpPr>
        <p:spPr>
          <a:xfrm>
            <a:off x="918252" y="4141143"/>
            <a:ext cx="335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Extension operation:</a:t>
            </a:r>
            <a:endParaRPr lang="en-US" sz="2800" dirty="0"/>
          </a:p>
        </p:txBody>
      </p:sp>
      <p:sp>
        <p:nvSpPr>
          <p:cNvPr id="48" name="Seta para a Direita 47">
            <a:extLst>
              <a:ext uri="{FF2B5EF4-FFF2-40B4-BE49-F238E27FC236}">
                <a16:creationId xmlns:a16="http://schemas.microsoft.com/office/drawing/2014/main" id="{4F20C3E5-4D43-1041-9FA6-6F64240712BA}"/>
              </a:ext>
            </a:extLst>
          </p:cNvPr>
          <p:cNvSpPr/>
          <p:nvPr/>
        </p:nvSpPr>
        <p:spPr>
          <a:xfrm>
            <a:off x="7111832" y="4253547"/>
            <a:ext cx="640467" cy="261163"/>
          </a:xfrm>
          <a:prstGeom prst="rightArrow">
            <a:avLst>
              <a:gd name="adj1" fmla="val 569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6AF5C5F-F88E-244D-842C-F655C50466B1}"/>
                  </a:ext>
                </a:extLst>
              </p:cNvPr>
              <p:cNvSpPr txBox="1"/>
              <p:nvPr/>
            </p:nvSpPr>
            <p:spPr>
              <a:xfrm>
                <a:off x="8542491" y="3906607"/>
                <a:ext cx="112537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20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6AF5C5F-F88E-244D-842C-F655C5046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491" y="3906607"/>
                <a:ext cx="1125376" cy="307777"/>
              </a:xfrm>
              <a:prstGeom prst="rect">
                <a:avLst/>
              </a:prstGeom>
              <a:blipFill>
                <a:blip r:embed="rId8"/>
                <a:stretch>
                  <a:fillRect l="-4494" t="-8000" r="-7865" b="-36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EC45A3D-2345-0D4C-A8B3-FF1B6D463C0E}"/>
                  </a:ext>
                </a:extLst>
              </p:cNvPr>
              <p:cNvSpPr txBox="1"/>
              <p:nvPr/>
            </p:nvSpPr>
            <p:spPr>
              <a:xfrm>
                <a:off x="8570398" y="3019582"/>
                <a:ext cx="986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EC45A3D-2345-0D4C-A8B3-FF1B6D463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398" y="3019582"/>
                <a:ext cx="986718" cy="307777"/>
              </a:xfrm>
              <a:prstGeom prst="rect">
                <a:avLst/>
              </a:prstGeom>
              <a:blipFill>
                <a:blip r:embed="rId9"/>
                <a:stretch>
                  <a:fillRect l="-12658" t="-4000" b="-36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D3ABBC88-6D68-4A4D-94BA-92E939CBAED9}"/>
              </a:ext>
            </a:extLst>
          </p:cNvPr>
          <p:cNvSpPr/>
          <p:nvPr/>
        </p:nvSpPr>
        <p:spPr>
          <a:xfrm>
            <a:off x="8130842" y="2889959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4FD6930-FB6A-A84A-8AFC-F9D9D44B5585}"/>
              </a:ext>
            </a:extLst>
          </p:cNvPr>
          <p:cNvSpPr/>
          <p:nvPr/>
        </p:nvSpPr>
        <p:spPr>
          <a:xfrm>
            <a:off x="9669011" y="2880764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orma Livre 49">
            <a:extLst>
              <a:ext uri="{FF2B5EF4-FFF2-40B4-BE49-F238E27FC236}">
                <a16:creationId xmlns:a16="http://schemas.microsoft.com/office/drawing/2014/main" id="{8BCC8030-2BB0-A743-8756-3A3196BDF612}"/>
              </a:ext>
            </a:extLst>
          </p:cNvPr>
          <p:cNvSpPr/>
          <p:nvPr/>
        </p:nvSpPr>
        <p:spPr>
          <a:xfrm>
            <a:off x="8320439" y="2587874"/>
            <a:ext cx="1400769" cy="313804"/>
          </a:xfrm>
          <a:custGeom>
            <a:avLst/>
            <a:gdLst>
              <a:gd name="connsiteX0" fmla="*/ 0 w 2671763"/>
              <a:gd name="connsiteY0" fmla="*/ 477103 h 477103"/>
              <a:gd name="connsiteX1" fmla="*/ 642938 w 2671763"/>
              <a:gd name="connsiteY1" fmla="*/ 5616 h 477103"/>
              <a:gd name="connsiteX2" fmla="*/ 1328738 w 2671763"/>
              <a:gd name="connsiteY2" fmla="*/ 205641 h 477103"/>
              <a:gd name="connsiteX3" fmla="*/ 1971675 w 2671763"/>
              <a:gd name="connsiteY3" fmla="*/ 19903 h 477103"/>
              <a:gd name="connsiteX4" fmla="*/ 2671763 w 2671763"/>
              <a:gd name="connsiteY4" fmla="*/ 477103 h 477103"/>
              <a:gd name="connsiteX5" fmla="*/ 2671763 w 2671763"/>
              <a:gd name="connsiteY5" fmla="*/ 477103 h 4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1763" h="477103">
                <a:moveTo>
                  <a:pt x="0" y="477103"/>
                </a:moveTo>
                <a:cubicBezTo>
                  <a:pt x="210741" y="263981"/>
                  <a:pt x="421482" y="50860"/>
                  <a:pt x="642938" y="5616"/>
                </a:cubicBezTo>
                <a:cubicBezTo>
                  <a:pt x="864394" y="-39628"/>
                  <a:pt x="1107282" y="203260"/>
                  <a:pt x="1328738" y="205641"/>
                </a:cubicBezTo>
                <a:cubicBezTo>
                  <a:pt x="1550194" y="208022"/>
                  <a:pt x="1747838" y="-25341"/>
                  <a:pt x="1971675" y="19903"/>
                </a:cubicBezTo>
                <a:cubicBezTo>
                  <a:pt x="2195512" y="65147"/>
                  <a:pt x="2671763" y="477103"/>
                  <a:pt x="2671763" y="477103"/>
                </a:cubicBezTo>
                <a:lnTo>
                  <a:pt x="2671763" y="47710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A7782A5C-A92B-A34F-B91A-DC02FE2B9878}"/>
                  </a:ext>
                </a:extLst>
              </p:cNvPr>
              <p:cNvSpPr txBox="1"/>
              <p:nvPr/>
            </p:nvSpPr>
            <p:spPr>
              <a:xfrm>
                <a:off x="8768289" y="2278191"/>
                <a:ext cx="6069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A7782A5C-A92B-A34F-B91A-DC02FE2B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89" y="2278191"/>
                <a:ext cx="60697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F60ECE8-C308-2A49-928D-C43CED07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8</a:t>
            </a:fld>
            <a:endParaRPr lang="pt-PT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60F0198-E8AA-4E44-B6D0-D0FBF9769750}"/>
              </a:ext>
            </a:extLst>
          </p:cNvPr>
          <p:cNvSpPr/>
          <p:nvPr/>
        </p:nvSpPr>
        <p:spPr>
          <a:xfrm>
            <a:off x="8383204" y="245028"/>
            <a:ext cx="3197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1. Algebraic approach to routing</a:t>
            </a:r>
          </a:p>
        </p:txBody>
      </p:sp>
    </p:spTree>
    <p:extLst>
      <p:ext uri="{BB962C8B-B14F-4D97-AF65-F5344CB8AC3E}">
        <p14:creationId xmlns:p14="http://schemas.microsoft.com/office/powerpoint/2010/main" val="135268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92112-FAD4-F948-AE4A-83232C45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365125"/>
            <a:ext cx="11357113" cy="1325563"/>
          </a:xfrm>
        </p:spPr>
        <p:txBody>
          <a:bodyPr/>
          <a:lstStyle/>
          <a:p>
            <a:r>
              <a:rPr lang="en-US" dirty="0"/>
              <a:t>Shortest-widest paths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6D3894-A810-DE49-8843-D6694A0DCE00}"/>
              </a:ext>
            </a:extLst>
          </p:cNvPr>
          <p:cNvSpPr/>
          <p:nvPr/>
        </p:nvSpPr>
        <p:spPr>
          <a:xfrm>
            <a:off x="4651650" y="2889959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9D7F8-8A99-8449-AB77-F1EF33854CD7}"/>
              </a:ext>
            </a:extLst>
          </p:cNvPr>
          <p:cNvSpPr/>
          <p:nvPr/>
        </p:nvSpPr>
        <p:spPr>
          <a:xfrm>
            <a:off x="6189819" y="2880764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07EACC03-18A3-F540-8CE6-BAA1AEBCBAFA}"/>
              </a:ext>
            </a:extLst>
          </p:cNvPr>
          <p:cNvSpPr/>
          <p:nvPr/>
        </p:nvSpPr>
        <p:spPr>
          <a:xfrm>
            <a:off x="4841247" y="2587874"/>
            <a:ext cx="1400769" cy="313804"/>
          </a:xfrm>
          <a:custGeom>
            <a:avLst/>
            <a:gdLst>
              <a:gd name="connsiteX0" fmla="*/ 0 w 2671763"/>
              <a:gd name="connsiteY0" fmla="*/ 477103 h 477103"/>
              <a:gd name="connsiteX1" fmla="*/ 642938 w 2671763"/>
              <a:gd name="connsiteY1" fmla="*/ 5616 h 477103"/>
              <a:gd name="connsiteX2" fmla="*/ 1328738 w 2671763"/>
              <a:gd name="connsiteY2" fmla="*/ 205641 h 477103"/>
              <a:gd name="connsiteX3" fmla="*/ 1971675 w 2671763"/>
              <a:gd name="connsiteY3" fmla="*/ 19903 h 477103"/>
              <a:gd name="connsiteX4" fmla="*/ 2671763 w 2671763"/>
              <a:gd name="connsiteY4" fmla="*/ 477103 h 477103"/>
              <a:gd name="connsiteX5" fmla="*/ 2671763 w 2671763"/>
              <a:gd name="connsiteY5" fmla="*/ 477103 h 4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1763" h="477103">
                <a:moveTo>
                  <a:pt x="0" y="477103"/>
                </a:moveTo>
                <a:cubicBezTo>
                  <a:pt x="210741" y="263981"/>
                  <a:pt x="421482" y="50860"/>
                  <a:pt x="642938" y="5616"/>
                </a:cubicBezTo>
                <a:cubicBezTo>
                  <a:pt x="864394" y="-39628"/>
                  <a:pt x="1107282" y="203260"/>
                  <a:pt x="1328738" y="205641"/>
                </a:cubicBezTo>
                <a:cubicBezTo>
                  <a:pt x="1550194" y="208022"/>
                  <a:pt x="1747838" y="-25341"/>
                  <a:pt x="1971675" y="19903"/>
                </a:cubicBezTo>
                <a:cubicBezTo>
                  <a:pt x="2195512" y="65147"/>
                  <a:pt x="2671763" y="477103"/>
                  <a:pt x="2671763" y="477103"/>
                </a:cubicBezTo>
                <a:lnTo>
                  <a:pt x="2671763" y="47710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orma Livre 16">
            <a:extLst>
              <a:ext uri="{FF2B5EF4-FFF2-40B4-BE49-F238E27FC236}">
                <a16:creationId xmlns:a16="http://schemas.microsoft.com/office/drawing/2014/main" id="{B10DCBEE-918E-3A48-BF73-5DD52867D368}"/>
              </a:ext>
            </a:extLst>
          </p:cNvPr>
          <p:cNvSpPr/>
          <p:nvPr/>
        </p:nvSpPr>
        <p:spPr>
          <a:xfrm flipV="1">
            <a:off x="4858847" y="3128438"/>
            <a:ext cx="1383169" cy="313804"/>
          </a:xfrm>
          <a:custGeom>
            <a:avLst/>
            <a:gdLst>
              <a:gd name="connsiteX0" fmla="*/ 0 w 2671763"/>
              <a:gd name="connsiteY0" fmla="*/ 477103 h 477103"/>
              <a:gd name="connsiteX1" fmla="*/ 642938 w 2671763"/>
              <a:gd name="connsiteY1" fmla="*/ 5616 h 477103"/>
              <a:gd name="connsiteX2" fmla="*/ 1328738 w 2671763"/>
              <a:gd name="connsiteY2" fmla="*/ 205641 h 477103"/>
              <a:gd name="connsiteX3" fmla="*/ 1971675 w 2671763"/>
              <a:gd name="connsiteY3" fmla="*/ 19903 h 477103"/>
              <a:gd name="connsiteX4" fmla="*/ 2671763 w 2671763"/>
              <a:gd name="connsiteY4" fmla="*/ 477103 h 477103"/>
              <a:gd name="connsiteX5" fmla="*/ 2671763 w 2671763"/>
              <a:gd name="connsiteY5" fmla="*/ 477103 h 4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1763" h="477103">
                <a:moveTo>
                  <a:pt x="0" y="477103"/>
                </a:moveTo>
                <a:cubicBezTo>
                  <a:pt x="210741" y="263981"/>
                  <a:pt x="421482" y="50860"/>
                  <a:pt x="642938" y="5616"/>
                </a:cubicBezTo>
                <a:cubicBezTo>
                  <a:pt x="864394" y="-39628"/>
                  <a:pt x="1107282" y="203260"/>
                  <a:pt x="1328738" y="205641"/>
                </a:cubicBezTo>
                <a:cubicBezTo>
                  <a:pt x="1550194" y="208022"/>
                  <a:pt x="1747838" y="-25341"/>
                  <a:pt x="1971675" y="19903"/>
                </a:cubicBezTo>
                <a:cubicBezTo>
                  <a:pt x="2195512" y="65147"/>
                  <a:pt x="2671763" y="477103"/>
                  <a:pt x="2671763" y="477103"/>
                </a:cubicBezTo>
                <a:lnTo>
                  <a:pt x="2671763" y="47710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820FF870-904E-4247-B096-527C4CDA2862}"/>
              </a:ext>
            </a:extLst>
          </p:cNvPr>
          <p:cNvSpPr/>
          <p:nvPr/>
        </p:nvSpPr>
        <p:spPr>
          <a:xfrm>
            <a:off x="7056316" y="2880764"/>
            <a:ext cx="640467" cy="261163"/>
          </a:xfrm>
          <a:prstGeom prst="rightArrow">
            <a:avLst>
              <a:gd name="adj1" fmla="val 569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FD93254-0771-D54F-8E81-47BB41636CB6}"/>
                  </a:ext>
                </a:extLst>
              </p:cNvPr>
              <p:cNvSpPr txBox="1"/>
              <p:nvPr/>
            </p:nvSpPr>
            <p:spPr>
              <a:xfrm>
                <a:off x="918252" y="1605338"/>
                <a:ext cx="8683724" cy="530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Attributes: </a:t>
                </a:r>
                <a:r>
                  <a:rPr lang="en-US" sz="2800" dirty="0"/>
                  <a:t>(</a:t>
                </a:r>
                <a:r>
                  <a:rPr lang="pt-PT" sz="2800" dirty="0" err="1">
                    <a:ea typeface="Cambria Math" panose="02040503050406030204" pitchFamily="18" charset="0"/>
                  </a:rPr>
                  <a:t>width</a:t>
                </a:r>
                <a:r>
                  <a:rPr lang="pt-PT" sz="2800" dirty="0">
                    <a:ea typeface="Cambria Math" panose="02040503050406030204" pitchFamily="18" charset="0"/>
                  </a:rPr>
                  <a:t>, </a:t>
                </a:r>
                <a:r>
                  <a:rPr lang="pt-PT" sz="2800" dirty="0" err="1">
                    <a:ea typeface="Cambria Math" panose="02040503050406030204" pitchFamily="18" charset="0"/>
                  </a:rPr>
                  <a:t>length</a:t>
                </a:r>
                <a:r>
                  <a:rPr lang="pt-PT" sz="2800" dirty="0">
                    <a:ea typeface="Cambria Math" panose="02040503050406030204" pitchFamily="18" charset="0"/>
                  </a:rPr>
                  <a:t>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pt-PT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PT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PT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pt-PT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∪{+∞})×</m:t>
                        </m:r>
                        <m:r>
                          <a:rPr lang="pt-PT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pt-PT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PT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pt-PT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(0,+∞)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FD93254-0771-D54F-8E81-47BB41636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52" y="1605338"/>
                <a:ext cx="8683724" cy="530530"/>
              </a:xfrm>
              <a:prstGeom prst="rect">
                <a:avLst/>
              </a:prstGeom>
              <a:blipFill>
                <a:blip r:embed="rId3"/>
                <a:stretch>
                  <a:fillRect l="-1462" t="-9302" b="-2790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6CB6EA6-0033-5643-A5C3-E1F517C80320}"/>
              </a:ext>
            </a:extLst>
          </p:cNvPr>
          <p:cNvSpPr/>
          <p:nvPr/>
        </p:nvSpPr>
        <p:spPr>
          <a:xfrm>
            <a:off x="8091741" y="4274448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44F787-CBB4-C849-B276-DA6F01AEB957}"/>
              </a:ext>
            </a:extLst>
          </p:cNvPr>
          <p:cNvSpPr/>
          <p:nvPr/>
        </p:nvSpPr>
        <p:spPr>
          <a:xfrm>
            <a:off x="9804045" y="4274448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rma Livre 57">
            <a:extLst>
              <a:ext uri="{FF2B5EF4-FFF2-40B4-BE49-F238E27FC236}">
                <a16:creationId xmlns:a16="http://schemas.microsoft.com/office/drawing/2014/main" id="{441FF211-6AD3-174D-AA03-FC5DD9A2F182}"/>
              </a:ext>
            </a:extLst>
          </p:cNvPr>
          <p:cNvSpPr/>
          <p:nvPr/>
        </p:nvSpPr>
        <p:spPr>
          <a:xfrm>
            <a:off x="8337855" y="4293463"/>
            <a:ext cx="1466190" cy="187839"/>
          </a:xfrm>
          <a:custGeom>
            <a:avLst/>
            <a:gdLst>
              <a:gd name="connsiteX0" fmla="*/ 0 w 1524000"/>
              <a:gd name="connsiteY0" fmla="*/ 143737 h 286292"/>
              <a:gd name="connsiteX1" fmla="*/ 406400 w 1524000"/>
              <a:gd name="connsiteY1" fmla="*/ 4037 h 286292"/>
              <a:gd name="connsiteX2" fmla="*/ 990600 w 1524000"/>
              <a:gd name="connsiteY2" fmla="*/ 283437 h 286292"/>
              <a:gd name="connsiteX3" fmla="*/ 1524000 w 1524000"/>
              <a:gd name="connsiteY3" fmla="*/ 156437 h 286292"/>
              <a:gd name="connsiteX4" fmla="*/ 1524000 w 1524000"/>
              <a:gd name="connsiteY4" fmla="*/ 156437 h 2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286292">
                <a:moveTo>
                  <a:pt x="0" y="143737"/>
                </a:moveTo>
                <a:cubicBezTo>
                  <a:pt x="120650" y="62245"/>
                  <a:pt x="241300" y="-19246"/>
                  <a:pt x="406400" y="4037"/>
                </a:cubicBezTo>
                <a:cubicBezTo>
                  <a:pt x="571500" y="27320"/>
                  <a:pt x="804333" y="258037"/>
                  <a:pt x="990600" y="283437"/>
                </a:cubicBezTo>
                <a:cubicBezTo>
                  <a:pt x="1176867" y="308837"/>
                  <a:pt x="1524000" y="156437"/>
                  <a:pt x="1524000" y="156437"/>
                </a:cubicBezTo>
                <a:lnTo>
                  <a:pt x="1524000" y="156437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B871667-7D87-7A44-B2AF-4F667AF7F0A3}"/>
              </a:ext>
            </a:extLst>
          </p:cNvPr>
          <p:cNvSpPr/>
          <p:nvPr/>
        </p:nvSpPr>
        <p:spPr>
          <a:xfrm>
            <a:off x="4744784" y="4291711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8D51F1-B518-1246-A6A4-EB62F54B454B}"/>
              </a:ext>
            </a:extLst>
          </p:cNvPr>
          <p:cNvSpPr/>
          <p:nvPr/>
        </p:nvSpPr>
        <p:spPr>
          <a:xfrm>
            <a:off x="5597027" y="4291711"/>
            <a:ext cx="242799" cy="2427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65A505-B7A3-3F46-8D4B-08CB4D6A5649}"/>
              </a:ext>
            </a:extLst>
          </p:cNvPr>
          <p:cNvSpPr/>
          <p:nvPr/>
        </p:nvSpPr>
        <p:spPr>
          <a:xfrm>
            <a:off x="6457088" y="4291711"/>
            <a:ext cx="242799" cy="242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orma Livre 38">
            <a:extLst>
              <a:ext uri="{FF2B5EF4-FFF2-40B4-BE49-F238E27FC236}">
                <a16:creationId xmlns:a16="http://schemas.microsoft.com/office/drawing/2014/main" id="{353E7E49-60A5-4947-804D-6AF4195820E6}"/>
              </a:ext>
            </a:extLst>
          </p:cNvPr>
          <p:cNvSpPr/>
          <p:nvPr/>
        </p:nvSpPr>
        <p:spPr>
          <a:xfrm>
            <a:off x="4990898" y="4310726"/>
            <a:ext cx="606128" cy="187839"/>
          </a:xfrm>
          <a:custGeom>
            <a:avLst/>
            <a:gdLst>
              <a:gd name="connsiteX0" fmla="*/ 0 w 1524000"/>
              <a:gd name="connsiteY0" fmla="*/ 143737 h 286292"/>
              <a:gd name="connsiteX1" fmla="*/ 406400 w 1524000"/>
              <a:gd name="connsiteY1" fmla="*/ 4037 h 286292"/>
              <a:gd name="connsiteX2" fmla="*/ 990600 w 1524000"/>
              <a:gd name="connsiteY2" fmla="*/ 283437 h 286292"/>
              <a:gd name="connsiteX3" fmla="*/ 1524000 w 1524000"/>
              <a:gd name="connsiteY3" fmla="*/ 156437 h 286292"/>
              <a:gd name="connsiteX4" fmla="*/ 1524000 w 1524000"/>
              <a:gd name="connsiteY4" fmla="*/ 156437 h 2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286292">
                <a:moveTo>
                  <a:pt x="0" y="143737"/>
                </a:moveTo>
                <a:cubicBezTo>
                  <a:pt x="120650" y="62245"/>
                  <a:pt x="241300" y="-19246"/>
                  <a:pt x="406400" y="4037"/>
                </a:cubicBezTo>
                <a:cubicBezTo>
                  <a:pt x="571500" y="27320"/>
                  <a:pt x="804333" y="258037"/>
                  <a:pt x="990600" y="283437"/>
                </a:cubicBezTo>
                <a:cubicBezTo>
                  <a:pt x="1176867" y="308837"/>
                  <a:pt x="1524000" y="156437"/>
                  <a:pt x="1524000" y="156437"/>
                </a:cubicBezTo>
                <a:lnTo>
                  <a:pt x="1524000" y="156437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rma Livre 39">
            <a:extLst>
              <a:ext uri="{FF2B5EF4-FFF2-40B4-BE49-F238E27FC236}">
                <a16:creationId xmlns:a16="http://schemas.microsoft.com/office/drawing/2014/main" id="{D3FFF015-5BAE-2C4C-A92A-2A7FB6B4BCD2}"/>
              </a:ext>
            </a:extLst>
          </p:cNvPr>
          <p:cNvSpPr/>
          <p:nvPr/>
        </p:nvSpPr>
        <p:spPr>
          <a:xfrm>
            <a:off x="5850960" y="4310726"/>
            <a:ext cx="606128" cy="187839"/>
          </a:xfrm>
          <a:custGeom>
            <a:avLst/>
            <a:gdLst>
              <a:gd name="connsiteX0" fmla="*/ 0 w 1524000"/>
              <a:gd name="connsiteY0" fmla="*/ 143737 h 286292"/>
              <a:gd name="connsiteX1" fmla="*/ 406400 w 1524000"/>
              <a:gd name="connsiteY1" fmla="*/ 4037 h 286292"/>
              <a:gd name="connsiteX2" fmla="*/ 990600 w 1524000"/>
              <a:gd name="connsiteY2" fmla="*/ 283437 h 286292"/>
              <a:gd name="connsiteX3" fmla="*/ 1524000 w 1524000"/>
              <a:gd name="connsiteY3" fmla="*/ 156437 h 286292"/>
              <a:gd name="connsiteX4" fmla="*/ 1524000 w 1524000"/>
              <a:gd name="connsiteY4" fmla="*/ 156437 h 2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286292">
                <a:moveTo>
                  <a:pt x="0" y="143737"/>
                </a:moveTo>
                <a:cubicBezTo>
                  <a:pt x="120650" y="62245"/>
                  <a:pt x="241300" y="-19246"/>
                  <a:pt x="406400" y="4037"/>
                </a:cubicBezTo>
                <a:cubicBezTo>
                  <a:pt x="571500" y="27320"/>
                  <a:pt x="804333" y="258037"/>
                  <a:pt x="990600" y="283437"/>
                </a:cubicBezTo>
                <a:cubicBezTo>
                  <a:pt x="1176867" y="308837"/>
                  <a:pt x="1524000" y="156437"/>
                  <a:pt x="1524000" y="156437"/>
                </a:cubicBezTo>
                <a:lnTo>
                  <a:pt x="1524000" y="156437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BF0BE12-FE01-7A41-AF6C-E842D4647563}"/>
              </a:ext>
            </a:extLst>
          </p:cNvPr>
          <p:cNvSpPr txBox="1"/>
          <p:nvPr/>
        </p:nvSpPr>
        <p:spPr>
          <a:xfrm>
            <a:off x="918252" y="2786014"/>
            <a:ext cx="1910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Total order:</a:t>
            </a:r>
            <a:endParaRPr lang="en-US" sz="28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B9DF520-0DC0-9146-89F3-BB295FBE69C1}"/>
              </a:ext>
            </a:extLst>
          </p:cNvPr>
          <p:cNvSpPr txBox="1"/>
          <p:nvPr/>
        </p:nvSpPr>
        <p:spPr>
          <a:xfrm>
            <a:off x="918252" y="4141143"/>
            <a:ext cx="335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Extension operation:</a:t>
            </a:r>
            <a:endParaRPr lang="en-US" sz="2800" dirty="0"/>
          </a:p>
        </p:txBody>
      </p:sp>
      <p:sp>
        <p:nvSpPr>
          <p:cNvPr id="48" name="Seta para a Direita 47">
            <a:extLst>
              <a:ext uri="{FF2B5EF4-FFF2-40B4-BE49-F238E27FC236}">
                <a16:creationId xmlns:a16="http://schemas.microsoft.com/office/drawing/2014/main" id="{4F20C3E5-4D43-1041-9FA6-6F64240712BA}"/>
              </a:ext>
            </a:extLst>
          </p:cNvPr>
          <p:cNvSpPr/>
          <p:nvPr/>
        </p:nvSpPr>
        <p:spPr>
          <a:xfrm>
            <a:off x="7111832" y="4253547"/>
            <a:ext cx="640467" cy="261163"/>
          </a:xfrm>
          <a:prstGeom prst="rightArrow">
            <a:avLst>
              <a:gd name="adj1" fmla="val 569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ABD08676-D225-1348-A3AF-1FEFB9BD4205}"/>
                  </a:ext>
                </a:extLst>
              </p:cNvPr>
              <p:cNvSpPr txBox="1"/>
              <p:nvPr/>
            </p:nvSpPr>
            <p:spPr>
              <a:xfrm>
                <a:off x="5035427" y="3944050"/>
                <a:ext cx="57411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ABD08676-D225-1348-A3AF-1FEFB9BD4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27" y="3944050"/>
                <a:ext cx="574119" cy="307777"/>
              </a:xfrm>
              <a:prstGeom prst="rect">
                <a:avLst/>
              </a:prstGeom>
              <a:blipFill>
                <a:blip r:embed="rId4"/>
                <a:stretch>
                  <a:fillRect l="-19565" r="-21739" b="-28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17FA3230-5061-F643-94B8-693087353828}"/>
                  </a:ext>
                </a:extLst>
              </p:cNvPr>
              <p:cNvSpPr txBox="1"/>
              <p:nvPr/>
            </p:nvSpPr>
            <p:spPr>
              <a:xfrm>
                <a:off x="5839826" y="3945770"/>
                <a:ext cx="78121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17FA3230-5061-F643-94B8-693087353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826" y="3945770"/>
                <a:ext cx="781213" cy="307777"/>
              </a:xfrm>
              <a:prstGeom prst="rect">
                <a:avLst/>
              </a:prstGeom>
              <a:blipFill>
                <a:blip r:embed="rId5"/>
                <a:stretch>
                  <a:fillRect l="-6452" r="-8065" b="-28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EFE70506-069B-6A4C-A0A8-0A2D9AEB9507}"/>
                  </a:ext>
                </a:extLst>
              </p:cNvPr>
              <p:cNvSpPr txBox="1"/>
              <p:nvPr/>
            </p:nvSpPr>
            <p:spPr>
              <a:xfrm>
                <a:off x="7911193" y="3803275"/>
                <a:ext cx="231951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pt-PT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pt-P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EFE70506-069B-6A4C-A0A8-0A2D9AEB9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193" y="3803275"/>
                <a:ext cx="2319513" cy="307777"/>
              </a:xfrm>
              <a:prstGeom prst="rect">
                <a:avLst/>
              </a:prstGeom>
              <a:blipFill>
                <a:blip r:embed="rId6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0181D9DD-FA42-FE46-93D0-12D6B88DB87E}"/>
                  </a:ext>
                </a:extLst>
              </p:cNvPr>
              <p:cNvSpPr txBox="1"/>
              <p:nvPr/>
            </p:nvSpPr>
            <p:spPr>
              <a:xfrm>
                <a:off x="5321953" y="2240370"/>
                <a:ext cx="57411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0181D9DD-FA42-FE46-93D0-12D6B88DB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953" y="2240370"/>
                <a:ext cx="574119" cy="307777"/>
              </a:xfrm>
              <a:prstGeom prst="rect">
                <a:avLst/>
              </a:prstGeom>
              <a:blipFill>
                <a:blip r:embed="rId7"/>
                <a:stretch>
                  <a:fillRect l="-19565" r="-21739" b="-2692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FDE5604F-0DE3-B34E-8B30-BB6C8B7D22C4}"/>
                  </a:ext>
                </a:extLst>
              </p:cNvPr>
              <p:cNvSpPr txBox="1"/>
              <p:nvPr/>
            </p:nvSpPr>
            <p:spPr>
              <a:xfrm>
                <a:off x="7111832" y="3204206"/>
                <a:ext cx="405306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pt-PT" sz="20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pt-PT" sz="20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PT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PT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FDE5604F-0DE3-B34E-8B30-BB6C8B7D2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32" y="3204206"/>
                <a:ext cx="4053060" cy="307777"/>
              </a:xfrm>
              <a:prstGeom prst="rect">
                <a:avLst/>
              </a:prstGeom>
              <a:blipFill>
                <a:blip r:embed="rId8"/>
                <a:stretch>
                  <a:fillRect t="-8000" b="-36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>
            <a:extLst>
              <a:ext uri="{FF2B5EF4-FFF2-40B4-BE49-F238E27FC236}">
                <a16:creationId xmlns:a16="http://schemas.microsoft.com/office/drawing/2014/main" id="{D28663A9-04EB-774A-BCF1-CCF84641C0CB}"/>
              </a:ext>
            </a:extLst>
          </p:cNvPr>
          <p:cNvSpPr txBox="1"/>
          <p:nvPr/>
        </p:nvSpPr>
        <p:spPr>
          <a:xfrm>
            <a:off x="7899637" y="5730024"/>
            <a:ext cx="33643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[Wang &amp; Crowcroft 1996]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12EB842-D41D-0444-A3D3-656303258C1E}"/>
                  </a:ext>
                </a:extLst>
              </p:cNvPr>
              <p:cNvSpPr txBox="1"/>
              <p:nvPr/>
            </p:nvSpPr>
            <p:spPr>
              <a:xfrm>
                <a:off x="5218405" y="3495790"/>
                <a:ext cx="78121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12EB842-D41D-0444-A3D3-656303258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405" y="3495790"/>
                <a:ext cx="781213" cy="307777"/>
              </a:xfrm>
              <a:prstGeom prst="rect">
                <a:avLst/>
              </a:prstGeom>
              <a:blipFill>
                <a:blip r:embed="rId9"/>
                <a:stretch>
                  <a:fillRect l="-6452" r="-8065" b="-32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>
            <a:extLst>
              <a:ext uri="{FF2B5EF4-FFF2-40B4-BE49-F238E27FC236}">
                <a16:creationId xmlns:a16="http://schemas.microsoft.com/office/drawing/2014/main" id="{829FAA50-6030-BF47-B0E1-62CC6F78C9B0}"/>
              </a:ext>
            </a:extLst>
          </p:cNvPr>
          <p:cNvSpPr txBox="1"/>
          <p:nvPr/>
        </p:nvSpPr>
        <p:spPr>
          <a:xfrm>
            <a:off x="2003127" y="5116684"/>
            <a:ext cx="8660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i="1" dirty="0"/>
              <a:t>The composite metric of EIGRP generalizes this total order</a:t>
            </a:r>
            <a:r>
              <a:rPr lang="en-US" sz="2800" dirty="0"/>
              <a:t> </a:t>
            </a:r>
            <a:endParaRPr lang="en-US" sz="2800" i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1A3CCC5-2448-1E48-A1DA-AF4690C0A774}"/>
              </a:ext>
            </a:extLst>
          </p:cNvPr>
          <p:cNvSpPr/>
          <p:nvPr/>
        </p:nvSpPr>
        <p:spPr>
          <a:xfrm>
            <a:off x="8130842" y="2889959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639108D-6326-5849-93CA-22D26B180956}"/>
              </a:ext>
            </a:extLst>
          </p:cNvPr>
          <p:cNvSpPr/>
          <p:nvPr/>
        </p:nvSpPr>
        <p:spPr>
          <a:xfrm>
            <a:off x="9669011" y="2880764"/>
            <a:ext cx="259394" cy="259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orma Livre 60">
            <a:extLst>
              <a:ext uri="{FF2B5EF4-FFF2-40B4-BE49-F238E27FC236}">
                <a16:creationId xmlns:a16="http://schemas.microsoft.com/office/drawing/2014/main" id="{AA4C8839-5F93-BA44-AAFC-2207B8BE0C6F}"/>
              </a:ext>
            </a:extLst>
          </p:cNvPr>
          <p:cNvSpPr/>
          <p:nvPr/>
        </p:nvSpPr>
        <p:spPr>
          <a:xfrm>
            <a:off x="8320439" y="2587874"/>
            <a:ext cx="1400769" cy="313804"/>
          </a:xfrm>
          <a:custGeom>
            <a:avLst/>
            <a:gdLst>
              <a:gd name="connsiteX0" fmla="*/ 0 w 2671763"/>
              <a:gd name="connsiteY0" fmla="*/ 477103 h 477103"/>
              <a:gd name="connsiteX1" fmla="*/ 642938 w 2671763"/>
              <a:gd name="connsiteY1" fmla="*/ 5616 h 477103"/>
              <a:gd name="connsiteX2" fmla="*/ 1328738 w 2671763"/>
              <a:gd name="connsiteY2" fmla="*/ 205641 h 477103"/>
              <a:gd name="connsiteX3" fmla="*/ 1971675 w 2671763"/>
              <a:gd name="connsiteY3" fmla="*/ 19903 h 477103"/>
              <a:gd name="connsiteX4" fmla="*/ 2671763 w 2671763"/>
              <a:gd name="connsiteY4" fmla="*/ 477103 h 477103"/>
              <a:gd name="connsiteX5" fmla="*/ 2671763 w 2671763"/>
              <a:gd name="connsiteY5" fmla="*/ 477103 h 4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1763" h="477103">
                <a:moveTo>
                  <a:pt x="0" y="477103"/>
                </a:moveTo>
                <a:cubicBezTo>
                  <a:pt x="210741" y="263981"/>
                  <a:pt x="421482" y="50860"/>
                  <a:pt x="642938" y="5616"/>
                </a:cubicBezTo>
                <a:cubicBezTo>
                  <a:pt x="864394" y="-39628"/>
                  <a:pt x="1107282" y="203260"/>
                  <a:pt x="1328738" y="205641"/>
                </a:cubicBezTo>
                <a:cubicBezTo>
                  <a:pt x="1550194" y="208022"/>
                  <a:pt x="1747838" y="-25341"/>
                  <a:pt x="1971675" y="19903"/>
                </a:cubicBezTo>
                <a:cubicBezTo>
                  <a:pt x="2195512" y="65147"/>
                  <a:pt x="2671763" y="477103"/>
                  <a:pt x="2671763" y="477103"/>
                </a:cubicBezTo>
                <a:lnTo>
                  <a:pt x="2671763" y="47710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CF4172A5-F43C-7743-A1BE-DD66C2075AD5}"/>
                  </a:ext>
                </a:extLst>
              </p:cNvPr>
              <p:cNvSpPr txBox="1"/>
              <p:nvPr/>
            </p:nvSpPr>
            <p:spPr>
              <a:xfrm>
                <a:off x="8733763" y="2240832"/>
                <a:ext cx="57411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CF4172A5-F43C-7743-A1BE-DD66C2075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63" y="2240832"/>
                <a:ext cx="574119" cy="307777"/>
              </a:xfrm>
              <a:prstGeom prst="rect">
                <a:avLst/>
              </a:prstGeom>
              <a:blipFill>
                <a:blip r:embed="rId10"/>
                <a:stretch>
                  <a:fillRect l="-19565" r="-21739" b="-2692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B9D084F-8CB6-9A48-BB38-F8BD04EF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A3C-6EAC-EF40-89D0-71BDA29DFEAC}" type="slidenum">
              <a:rPr lang="pt-PT" smtClean="0"/>
              <a:t>9</a:t>
            </a:fld>
            <a:endParaRPr lang="pt-PT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D908FA7-C03A-5C48-AA70-B64794CAF16D}"/>
              </a:ext>
            </a:extLst>
          </p:cNvPr>
          <p:cNvSpPr/>
          <p:nvPr/>
        </p:nvSpPr>
        <p:spPr>
          <a:xfrm>
            <a:off x="8383204" y="245028"/>
            <a:ext cx="3197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1. Algebraic approach to routing</a:t>
            </a:r>
          </a:p>
        </p:txBody>
      </p:sp>
    </p:spTree>
    <p:extLst>
      <p:ext uri="{BB962C8B-B14F-4D97-AF65-F5344CB8AC3E}">
        <p14:creationId xmlns:p14="http://schemas.microsoft.com/office/powerpoint/2010/main" val="2895074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63228</TotalTime>
  <Words>2374</Words>
  <Application>Microsoft Office PowerPoint</Application>
  <PresentationFormat>Widescreen</PresentationFormat>
  <Paragraphs>622</Paragraphs>
  <Slides>36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Gill Sans</vt:lpstr>
      <vt:lpstr>Helvetica</vt:lpstr>
      <vt:lpstr>Tema do Office</vt:lpstr>
      <vt:lpstr>Algebraic Analysis and Design of Routing Protocols</vt:lpstr>
      <vt:lpstr>Outline</vt:lpstr>
      <vt:lpstr>Early networks: shortest paths</vt:lpstr>
      <vt:lpstr>A variety of networks: non-shortest paths</vt:lpstr>
      <vt:lpstr>Routing problems or routing protocols?</vt:lpstr>
      <vt:lpstr>Routing algebras</vt:lpstr>
      <vt:lpstr>Shortest paths</vt:lpstr>
      <vt:lpstr>Widest paths</vt:lpstr>
      <vt:lpstr>Shortest-widest paths</vt:lpstr>
      <vt:lpstr>Minimum energy paths</vt:lpstr>
      <vt:lpstr>Best type-of-relationship paths</vt:lpstr>
      <vt:lpstr>Outline</vt:lpstr>
      <vt:lpstr>Example: shortest-widest paths</vt:lpstr>
      <vt:lpstr>Vectoring protocol I</vt:lpstr>
      <vt:lpstr>Vectoring protocol II</vt:lpstr>
      <vt:lpstr>Vectoring protocol III</vt:lpstr>
      <vt:lpstr>Sub-shortest-widest path routing</vt:lpstr>
      <vt:lpstr>Understanding sub-optimality</vt:lpstr>
      <vt:lpstr>Left-isotonicity</vt:lpstr>
      <vt:lpstr>Vectoring protocols under left-isotonicity</vt:lpstr>
      <vt:lpstr>The problem solved by vectoring protocols</vt:lpstr>
      <vt:lpstr>Outline</vt:lpstr>
      <vt:lpstr>Overcoming sub-optimality</vt:lpstr>
      <vt:lpstr>Left-isotonic reduction</vt:lpstr>
      <vt:lpstr>Example: shortest-widest order</vt:lpstr>
      <vt:lpstr>Partial-order vectoring protocol I</vt:lpstr>
      <vt:lpstr>Partial-order vectoring protocol II</vt:lpstr>
      <vt:lpstr>Partial-order vectoring protocol III</vt:lpstr>
      <vt:lpstr>Shortest-widest-path routing</vt:lpstr>
      <vt:lpstr>Future networks: specification of routing paths? </vt:lpstr>
      <vt:lpstr>Final remarks</vt:lpstr>
      <vt:lpstr>Example: shortest-best-ToR paths</vt:lpstr>
      <vt:lpstr>BGP</vt:lpstr>
      <vt:lpstr>No left-isotonicity</vt:lpstr>
      <vt:lpstr>Partial-order BGP</vt:lpstr>
      <vt:lpstr>Deployment and incentives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Utilizador do Microsoft Office</dc:creator>
  <cp:keywords/>
  <dc:description/>
  <cp:lastModifiedBy>Adrian</cp:lastModifiedBy>
  <cp:revision>1243</cp:revision>
  <cp:lastPrinted>2019-04-30T10:58:58Z</cp:lastPrinted>
  <dcterms:created xsi:type="dcterms:W3CDTF">2019-02-07T10:17:53Z</dcterms:created>
  <dcterms:modified xsi:type="dcterms:W3CDTF">2021-07-22T10:20:06Z</dcterms:modified>
  <cp:category/>
</cp:coreProperties>
</file>