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3" r:id="rId5"/>
    <p:sldId id="264"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8" d="100"/>
          <a:sy n="88" d="100"/>
        </p:scale>
        <p:origin x="485"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F393-F797-4585-BE11-46AC324916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43107C0-5E78-4E4F-BA94-46DD88D1E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C741449-2FD1-4FCB-A926-425BECF5CEE2}"/>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5" name="Footer Placeholder 4">
            <a:extLst>
              <a:ext uri="{FF2B5EF4-FFF2-40B4-BE49-F238E27FC236}">
                <a16:creationId xmlns:a16="http://schemas.microsoft.com/office/drawing/2014/main" id="{EC544F83-FFA1-431F-983A-32F95D76DF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171F92-0A85-41CA-9624-7DE7223D5C82}"/>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2707622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D455-0885-4152-89D2-496D9C5985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5EB4D10-B31D-4495-B610-F42BFF69A5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B9B8FF-8885-4AA0-BBE1-10CC899159C6}"/>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5" name="Footer Placeholder 4">
            <a:extLst>
              <a:ext uri="{FF2B5EF4-FFF2-40B4-BE49-F238E27FC236}">
                <a16:creationId xmlns:a16="http://schemas.microsoft.com/office/drawing/2014/main" id="{2A85DEA1-FD73-46AE-B634-85FFC57F36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8B18BB-BC2D-4F5C-AF91-760EB18E3024}"/>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3759368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05C339-AC08-4F44-B4B7-CBA98D11D1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C9AED2-2A73-420E-AC47-E44F0D88A2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6E7DB6-7A7F-4E91-B128-5FA00DD6882A}"/>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5" name="Footer Placeholder 4">
            <a:extLst>
              <a:ext uri="{FF2B5EF4-FFF2-40B4-BE49-F238E27FC236}">
                <a16:creationId xmlns:a16="http://schemas.microsoft.com/office/drawing/2014/main" id="{E78AE0BD-054B-40CA-B01C-0CC39B4308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5C8D64-384B-445C-98C3-A0985BF0FB87}"/>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2009326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1C57E-BD06-4112-8488-9433A7942B3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E558902-C2AF-442B-9AD2-A4C10E4920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7866D-9AA7-44CE-8BC5-C3586F3609FC}"/>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5" name="Footer Placeholder 4">
            <a:extLst>
              <a:ext uri="{FF2B5EF4-FFF2-40B4-BE49-F238E27FC236}">
                <a16:creationId xmlns:a16="http://schemas.microsoft.com/office/drawing/2014/main" id="{7FD33748-FB35-4E17-A010-D37E0613DF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5D5A2B-C811-446D-AA00-0C2138C5B2D3}"/>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1564009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3442D-31E9-400B-8781-C57AE34DDC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6E37E62-7754-4C51-B6F4-EEED9BE2C3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91166F-E087-4D85-9E64-2BE404EFEA9C}"/>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5" name="Footer Placeholder 4">
            <a:extLst>
              <a:ext uri="{FF2B5EF4-FFF2-40B4-BE49-F238E27FC236}">
                <a16:creationId xmlns:a16="http://schemas.microsoft.com/office/drawing/2014/main" id="{A2174CFF-2FA5-4A76-93C0-9497857508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EF9F74-A6ED-4881-B09D-7786009DA172}"/>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425847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98FC4-2DCD-48FE-94F7-8803C4A3ABF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3CCF4E-5079-41AA-BB28-A0CD8033B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7F030D4-7330-4A60-9850-5C37E71600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DDFEB56-06D2-4F1D-BE71-2016DED8EEDC}"/>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6" name="Footer Placeholder 5">
            <a:extLst>
              <a:ext uri="{FF2B5EF4-FFF2-40B4-BE49-F238E27FC236}">
                <a16:creationId xmlns:a16="http://schemas.microsoft.com/office/drawing/2014/main" id="{D0FDDE3A-3284-439C-94DF-FCF23340B8A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42E0F6-5242-408D-BBE6-80A717BF7CC4}"/>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2012475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2D94D-0EDF-40B4-A25A-2C45BCAFEF6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C3CAB6-4EAA-4AC9-B8FB-5BB8BA3C84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97FCFB-065F-428A-8EFF-EC6B0ADB9D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4C34F85-847B-43F7-BE7F-C150FA3AC5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86D554-6EB5-4ADF-87CA-8CB5C61CFE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84EB156-B224-4876-B417-A61F24939F04}"/>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8" name="Footer Placeholder 7">
            <a:extLst>
              <a:ext uri="{FF2B5EF4-FFF2-40B4-BE49-F238E27FC236}">
                <a16:creationId xmlns:a16="http://schemas.microsoft.com/office/drawing/2014/main" id="{23988EE6-85D5-4620-BD5E-5A6C133480E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4C56E63-470E-4B72-A944-7088C85C4C85}"/>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309418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4A0AD-1838-4F63-A48F-69A69A0EB5A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62467E-C8CB-4D2E-BBAC-5387DAB82F6D}"/>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4" name="Footer Placeholder 3">
            <a:extLst>
              <a:ext uri="{FF2B5EF4-FFF2-40B4-BE49-F238E27FC236}">
                <a16:creationId xmlns:a16="http://schemas.microsoft.com/office/drawing/2014/main" id="{0AB6DE52-E8EB-4BE9-9496-974B7984730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D62B34A-A445-42C8-BF4E-BF01623938F2}"/>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3873388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8D9A17-24F7-41E1-AE59-04F043853624}"/>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3" name="Footer Placeholder 2">
            <a:extLst>
              <a:ext uri="{FF2B5EF4-FFF2-40B4-BE49-F238E27FC236}">
                <a16:creationId xmlns:a16="http://schemas.microsoft.com/office/drawing/2014/main" id="{0CE1A0D9-39F1-46C2-8C0E-0DFE927C99A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DEBAFB1-FFE3-436F-8C91-80F43213038C}"/>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319015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920EA-15ED-422A-8E12-1831EEDD2A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8375081-75CB-4DDF-9470-DDACB0D831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7AF7182-AD49-4EC8-A9EE-47F1487956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AB630E-3666-4083-AF5E-4DD8816A14A5}"/>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6" name="Footer Placeholder 5">
            <a:extLst>
              <a:ext uri="{FF2B5EF4-FFF2-40B4-BE49-F238E27FC236}">
                <a16:creationId xmlns:a16="http://schemas.microsoft.com/office/drawing/2014/main" id="{64987141-3700-4A83-8053-F689D09176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61C0F2-3804-4BE8-948F-EC54283B142D}"/>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209338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3F66-E94A-40FC-A683-3901BC437F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76578D9-482D-4275-8577-070FE891B2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ABB7F9D-CA9E-437A-ABC0-14701AF76D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4E2BAC-793D-4DF5-AE31-7E2B9A97BA79}"/>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6" name="Footer Placeholder 5">
            <a:extLst>
              <a:ext uri="{FF2B5EF4-FFF2-40B4-BE49-F238E27FC236}">
                <a16:creationId xmlns:a16="http://schemas.microsoft.com/office/drawing/2014/main" id="{2C7BB642-2453-4D05-AE5B-2482616FCE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DAC9C8-FE45-4AD5-8075-F8053B7EC316}"/>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344629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8F6A6E-DB2D-4BA9-8208-D5A644D1C3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ECA54B-C96E-4EB5-A9B1-D24960117F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5D3980-6FB6-42E3-B466-49ED356FC5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CF42A-2A1B-4126-ACBE-7F3E4422D5B7}" type="datetimeFigureOut">
              <a:rPr lang="en-GB" smtClean="0"/>
              <a:t>27/07/2021</a:t>
            </a:fld>
            <a:endParaRPr lang="en-GB"/>
          </a:p>
        </p:txBody>
      </p:sp>
      <p:sp>
        <p:nvSpPr>
          <p:cNvPr id="5" name="Footer Placeholder 4">
            <a:extLst>
              <a:ext uri="{FF2B5EF4-FFF2-40B4-BE49-F238E27FC236}">
                <a16:creationId xmlns:a16="http://schemas.microsoft.com/office/drawing/2014/main" id="{40AE780C-8E35-4118-9878-924F513916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EAC2A11-9344-4E1E-814D-FD501B79FB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9D743-95AD-49B2-9AB9-97E0694E569F}" type="slidenum">
              <a:rPr lang="en-GB" smtClean="0"/>
              <a:t>‹#›</a:t>
            </a:fld>
            <a:endParaRPr lang="en-GB"/>
          </a:p>
        </p:txBody>
      </p:sp>
    </p:spTree>
    <p:extLst>
      <p:ext uri="{BB962C8B-B14F-4D97-AF65-F5344CB8AC3E}">
        <p14:creationId xmlns:p14="http://schemas.microsoft.com/office/powerpoint/2010/main" val="460609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ietf.org/privacy-policy/" TargetMode="External"/><Relationship Id="rId3" Type="http://schemas.openxmlformats.org/officeDocument/2006/relationships/hyperlink" Target="https://datatracker.ietf.org/doc/html/bcp9" TargetMode="External"/><Relationship Id="rId7" Type="http://schemas.openxmlformats.org/officeDocument/2006/relationships/hyperlink" Target="https://datatracker.ietf.org/doc/html/bcp79" TargetMode="External"/><Relationship Id="rId2" Type="http://schemas.openxmlformats.org/officeDocument/2006/relationships/hyperlink" Target="https://www.ietf.org/contact/ombudsteam/" TargetMode="External"/><Relationship Id="rId1" Type="http://schemas.openxmlformats.org/officeDocument/2006/relationships/slideLayout" Target="../slideLayouts/slideLayout2.xml"/><Relationship Id="rId6" Type="http://schemas.openxmlformats.org/officeDocument/2006/relationships/hyperlink" Target="https://datatracker.ietf.org/doc/html/bcp78" TargetMode="External"/><Relationship Id="rId5" Type="http://schemas.openxmlformats.org/officeDocument/2006/relationships/hyperlink" Target="https://datatracker.ietf.org/doc/html/bcp54" TargetMode="External"/><Relationship Id="rId10" Type="http://schemas.openxmlformats.org/officeDocument/2006/relationships/image" Target="../media/image1.png"/><Relationship Id="rId4" Type="http://schemas.openxmlformats.org/officeDocument/2006/relationships/hyperlink" Target="https://datatracker.ietf.org/doc/html/bcp25" TargetMode="External"/><Relationship Id="rId9" Type="http://schemas.openxmlformats.org/officeDocument/2006/relationships/hyperlink" Target="https://www.ietf.org/about/note-wel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htf-paris.my.webex.com/htf-paris.my-en/j.php?MTID=m9afa3695890745e767a666a27d6cd164" TargetMode="External"/><Relationship Id="rId7" Type="http://schemas.openxmlformats.org/officeDocument/2006/relationships/hyperlink" Target="https://github.com/danielkinguk/sarah/tree/main/IETF-111/Materials" TargetMode="External"/><Relationship Id="rId2" Type="http://schemas.openxmlformats.org/officeDocument/2006/relationships/hyperlink" Target="https://trac.ietf.org/trac/ietf/meeting/wiki/111sidemeetings" TargetMode="External"/><Relationship Id="rId1" Type="http://schemas.openxmlformats.org/officeDocument/2006/relationships/slideLayout" Target="../slideLayouts/slideLayout2.xml"/><Relationship Id="rId6" Type="http://schemas.openxmlformats.org/officeDocument/2006/relationships/hyperlink" Target="https://etherpad.wikimedia.org/p/routing-research-revitalizing-Internet-28-07-21" TargetMode="External"/><Relationship Id="rId5" Type="http://schemas.openxmlformats.org/officeDocument/2006/relationships/hyperlink" Target="https://youtu.be/xMoaj4w3R6k" TargetMode="External"/><Relationship Id="rId4" Type="http://schemas.openxmlformats.org/officeDocument/2006/relationships/hyperlink" Target="https://www.jiscmail.ac.uk/cgi-bin/webadmin?SUBED1=SARAH&amp;A=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nanog.org/news-stories/nanog-tv/keynotes/keynote-the-evolution-of-the-interplanetary-internet/" TargetMode="External"/><Relationship Id="rId2" Type="http://schemas.openxmlformats.org/officeDocument/2006/relationships/hyperlink" Target="https://www.cs.princeton.edu/~jrex/papers/ei21.pdf" TargetMode="External"/><Relationship Id="rId1" Type="http://schemas.openxmlformats.org/officeDocument/2006/relationships/slideLayout" Target="../slideLayouts/slideLayout2.xml"/><Relationship Id="rId4" Type="http://schemas.openxmlformats.org/officeDocument/2006/relationships/hyperlink" Target="https://dl.acm.org/doi/abs/10.1145/3387514.340586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jiscmail.ac.uk/cgi-bin/webadmin?SUBED1=SARAH&amp;A=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A22B5-174D-4D22-A5FA-9578625C9176}"/>
              </a:ext>
            </a:extLst>
          </p:cNvPr>
          <p:cNvSpPr>
            <a:spLocks noGrp="1"/>
          </p:cNvSpPr>
          <p:nvPr>
            <p:ph type="title"/>
          </p:nvPr>
        </p:nvSpPr>
        <p:spPr/>
        <p:txBody>
          <a:bodyPr>
            <a:normAutofit/>
          </a:bodyPr>
          <a:lstStyle/>
          <a:p>
            <a:pPr algn="ctr"/>
            <a:r>
              <a:rPr lang="en-GB" sz="4000" b="0" i="0" dirty="0">
                <a:solidFill>
                  <a:srgbClr val="000000"/>
                </a:solidFill>
                <a:effectLst/>
                <a:latin typeface="Verdana" panose="020B0604030504040204" pitchFamily="34" charset="0"/>
              </a:rPr>
              <a:t>Evolving and Revitalizing the Internet</a:t>
            </a:r>
            <a:endParaRPr lang="en-GB" sz="4000" dirty="0"/>
          </a:p>
        </p:txBody>
      </p:sp>
      <p:sp>
        <p:nvSpPr>
          <p:cNvPr id="6" name="Rectangle 5">
            <a:extLst>
              <a:ext uri="{FF2B5EF4-FFF2-40B4-BE49-F238E27FC236}">
                <a16:creationId xmlns:a16="http://schemas.microsoft.com/office/drawing/2014/main" id="{351776C9-4D26-45B0-97B4-578F1D64A315}"/>
              </a:ext>
            </a:extLst>
          </p:cNvPr>
          <p:cNvSpPr/>
          <p:nvPr/>
        </p:nvSpPr>
        <p:spPr>
          <a:xfrm rot="20262750">
            <a:off x="8654297" y="2994552"/>
            <a:ext cx="2192827" cy="6890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B4E8104D-3172-4F6E-B994-3E4BEEF9048E}"/>
              </a:ext>
            </a:extLst>
          </p:cNvPr>
          <p:cNvSpPr>
            <a:spLocks noGrp="1"/>
          </p:cNvSpPr>
          <p:nvPr>
            <p:ph idx="1"/>
          </p:nvPr>
        </p:nvSpPr>
        <p:spPr>
          <a:xfrm>
            <a:off x="838200" y="1523330"/>
            <a:ext cx="10515600" cy="5100705"/>
          </a:xfrm>
        </p:spPr>
        <p:txBody>
          <a:bodyPr>
            <a:normAutofit/>
          </a:bodyPr>
          <a:lstStyle/>
          <a:p>
            <a:pPr marL="0" indent="0" algn="ctr">
              <a:buNone/>
            </a:pPr>
            <a:endParaRPr lang="en-GB" sz="3200" dirty="0"/>
          </a:p>
          <a:p>
            <a:pPr marL="0" indent="0" algn="ctr">
              <a:buNone/>
            </a:pPr>
            <a:endParaRPr lang="en-GB" sz="3200" dirty="0"/>
          </a:p>
          <a:p>
            <a:pPr marL="0" indent="0" algn="ctr">
              <a:buNone/>
            </a:pPr>
            <a:r>
              <a:rPr lang="en-GB" sz="3200" dirty="0"/>
              <a:t>A side meeting at IETF-111</a:t>
            </a:r>
          </a:p>
          <a:p>
            <a:pPr marL="0" indent="0" algn="ctr">
              <a:buNone/>
            </a:pPr>
            <a:r>
              <a:rPr lang="en-GB" sz="3200" dirty="0"/>
              <a:t>Wednesday 28</a:t>
            </a:r>
            <a:r>
              <a:rPr lang="en-GB" sz="3200" baseline="30000" dirty="0"/>
              <a:t>th</a:t>
            </a:r>
            <a:r>
              <a:rPr lang="en-GB" sz="3200" dirty="0"/>
              <a:t> July 2021, 17:00 UTC (10:00 PDT)</a:t>
            </a:r>
          </a:p>
          <a:p>
            <a:pPr marL="0" indent="0" algn="ctr">
              <a:buNone/>
            </a:pPr>
            <a:endParaRPr lang="en-GB" sz="3200" dirty="0"/>
          </a:p>
          <a:p>
            <a:pPr marL="0" indent="0">
              <a:buNone/>
            </a:pPr>
            <a:r>
              <a:rPr lang="en-GB" b="0" i="0" dirty="0">
                <a:solidFill>
                  <a:srgbClr val="000000"/>
                </a:solidFill>
                <a:effectLst/>
              </a:rPr>
              <a:t>Open meeting to discuss routing research challenges arising from evolving beyond and revitalizing the Internet. Bring some speakers with ideas on revitalizing the Internet. Discuss the implications for routing and for research.</a:t>
            </a:r>
            <a:endParaRPr lang="en-GB" dirty="0"/>
          </a:p>
        </p:txBody>
      </p:sp>
    </p:spTree>
    <p:extLst>
      <p:ext uri="{BB962C8B-B14F-4D97-AF65-F5344CB8AC3E}">
        <p14:creationId xmlns:p14="http://schemas.microsoft.com/office/powerpoint/2010/main" val="713399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C4B9D-A927-4435-B1DD-3EC9D6E33037}"/>
              </a:ext>
            </a:extLst>
          </p:cNvPr>
          <p:cNvSpPr>
            <a:spLocks noGrp="1"/>
          </p:cNvSpPr>
          <p:nvPr>
            <p:ph type="title"/>
          </p:nvPr>
        </p:nvSpPr>
        <p:spPr>
          <a:xfrm>
            <a:off x="803530" y="209113"/>
            <a:ext cx="10515600" cy="644615"/>
          </a:xfrm>
        </p:spPr>
        <p:txBody>
          <a:bodyPr>
            <a:normAutofit fontScale="90000"/>
          </a:bodyPr>
          <a:lstStyle/>
          <a:p>
            <a:r>
              <a:rPr lang="en-GB" dirty="0"/>
              <a:t>Note Well</a:t>
            </a:r>
          </a:p>
        </p:txBody>
      </p:sp>
      <p:sp>
        <p:nvSpPr>
          <p:cNvPr id="3" name="Content Placeholder 2">
            <a:extLst>
              <a:ext uri="{FF2B5EF4-FFF2-40B4-BE49-F238E27FC236}">
                <a16:creationId xmlns:a16="http://schemas.microsoft.com/office/drawing/2014/main" id="{37DDB5A9-9C23-4200-8169-A3DE94D0CC54}"/>
              </a:ext>
            </a:extLst>
          </p:cNvPr>
          <p:cNvSpPr>
            <a:spLocks noGrp="1"/>
          </p:cNvSpPr>
          <p:nvPr>
            <p:ph idx="1"/>
          </p:nvPr>
        </p:nvSpPr>
        <p:spPr>
          <a:xfrm>
            <a:off x="429031" y="853728"/>
            <a:ext cx="10924769" cy="5508069"/>
          </a:xfrm>
        </p:spPr>
        <p:txBody>
          <a:bodyPr>
            <a:normAutofit fontScale="55000" lnSpcReduction="20000"/>
          </a:bodyPr>
          <a:lstStyle/>
          <a:p>
            <a:pPr marL="0" indent="0" algn="l">
              <a:buNone/>
            </a:pPr>
            <a:r>
              <a:rPr lang="en-GB" sz="3100" b="0" i="0" dirty="0">
                <a:solidFill>
                  <a:srgbClr val="222222"/>
                </a:solidFill>
                <a:effectLst/>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p>
          <a:p>
            <a:pPr marL="0" indent="0" algn="l">
              <a:buNone/>
            </a:pPr>
            <a:r>
              <a:rPr lang="en-GB" sz="3100" b="0" i="0" dirty="0">
                <a:solidFill>
                  <a:srgbClr val="222222"/>
                </a:solidFill>
                <a:effectLst/>
              </a:rPr>
              <a:t>As a reminder:</a:t>
            </a:r>
          </a:p>
          <a:p>
            <a:r>
              <a:rPr lang="en-GB" b="0" i="0" dirty="0">
                <a:solidFill>
                  <a:srgbClr val="222222"/>
                </a:solidFill>
                <a:effectLst/>
              </a:rPr>
              <a:t>By participating in the IETF, you agree to follow IETF processes and policies.</a:t>
            </a:r>
          </a:p>
          <a:p>
            <a:r>
              <a:rPr lang="en-GB" b="0" i="0" dirty="0">
                <a:solidFill>
                  <a:srgbClr val="222222"/>
                </a:solidFill>
                <a:effectLst/>
              </a:rPr>
              <a:t>If you are aware that any IETF contribution is covered by patents or patent applications that are owned or controlled by you or your sponsor, you must disclose that fact, or not participate in the discussion.</a:t>
            </a:r>
          </a:p>
          <a:p>
            <a:r>
              <a:rPr lang="en-GB" b="0" i="0" dirty="0">
                <a:solidFill>
                  <a:srgbClr val="222222"/>
                </a:solidFill>
                <a:effectLst/>
              </a:rPr>
              <a:t>As a participant in or attendee to any IETF activity you acknowledge that written, audio, video, and photographic records of meetings may be made public.</a:t>
            </a:r>
          </a:p>
          <a:p>
            <a:r>
              <a:rPr lang="en-GB" b="0" i="0" dirty="0">
                <a:solidFill>
                  <a:srgbClr val="222222"/>
                </a:solidFill>
                <a:effectLst/>
              </a:rPr>
              <a:t>Personal information that you provide to IETF will be handled in accordance with the IETF Privacy Statement.</a:t>
            </a:r>
          </a:p>
          <a:p>
            <a:r>
              <a:rPr lang="en-GB" b="0" i="0" dirty="0">
                <a:solidFill>
                  <a:srgbClr val="222222"/>
                </a:solidFill>
                <a:effectLst/>
              </a:rPr>
              <a:t>As a participant or attendee, you agree to work respectfully with other participants; please contact the </a:t>
            </a:r>
            <a:r>
              <a:rPr lang="en-GB" b="0" i="0" dirty="0" err="1">
                <a:solidFill>
                  <a:srgbClr val="222222"/>
                </a:solidFill>
                <a:effectLst/>
              </a:rPr>
              <a:t>ombudsteam</a:t>
            </a:r>
            <a:r>
              <a:rPr lang="en-GB" b="0" i="0" dirty="0">
                <a:solidFill>
                  <a:srgbClr val="222222"/>
                </a:solidFill>
                <a:effectLst/>
              </a:rPr>
              <a:t> (</a:t>
            </a:r>
            <a:r>
              <a:rPr lang="en-GB" b="0" i="0" u="none" strike="noStrike" dirty="0">
                <a:solidFill>
                  <a:srgbClr val="3D22B3"/>
                </a:solidFill>
                <a:effectLst/>
                <a:hlinkClick r:id="rId2"/>
              </a:rPr>
              <a:t>https://www.ietf.org/contact/ombudsteam/</a:t>
            </a:r>
            <a:r>
              <a:rPr lang="en-GB" b="0" i="0" dirty="0">
                <a:solidFill>
                  <a:srgbClr val="222222"/>
                </a:solidFill>
                <a:effectLst/>
              </a:rPr>
              <a:t>) if you have questions or concerns about this.</a:t>
            </a:r>
          </a:p>
          <a:p>
            <a:pPr marL="0" indent="0" algn="l">
              <a:buNone/>
            </a:pPr>
            <a:r>
              <a:rPr lang="en-GB" sz="3100" b="0" i="0" dirty="0">
                <a:solidFill>
                  <a:srgbClr val="222222"/>
                </a:solidFill>
                <a:effectLst/>
              </a:rPr>
              <a:t>Definitive information is in the documents listed below and other IETF BCPs. For advice, please talk to WG chairs or ADs:</a:t>
            </a:r>
          </a:p>
          <a:p>
            <a:pPr algn="l">
              <a:buFont typeface="Arial" panose="020B0604020202020204" pitchFamily="34" charset="0"/>
              <a:buChar char="•"/>
            </a:pPr>
            <a:r>
              <a:rPr lang="en-GB" b="0" i="0" u="none" strike="noStrike" dirty="0">
                <a:solidFill>
                  <a:srgbClr val="3D22B3"/>
                </a:solidFill>
                <a:effectLst/>
                <a:hlinkClick r:id="rId3"/>
              </a:rPr>
              <a:t>BCP 9</a:t>
            </a:r>
            <a:r>
              <a:rPr lang="en-GB" b="0" i="0" dirty="0">
                <a:solidFill>
                  <a:srgbClr val="222222"/>
                </a:solidFill>
                <a:effectLst/>
              </a:rPr>
              <a:t> (Internet Standards Process)</a:t>
            </a:r>
          </a:p>
          <a:p>
            <a:pPr algn="l">
              <a:buFont typeface="Arial" panose="020B0604020202020204" pitchFamily="34" charset="0"/>
              <a:buChar char="•"/>
            </a:pPr>
            <a:r>
              <a:rPr lang="en-GB" b="0" i="0" u="none" strike="noStrike" dirty="0">
                <a:solidFill>
                  <a:srgbClr val="3D22B3"/>
                </a:solidFill>
                <a:effectLst/>
                <a:hlinkClick r:id="rId4"/>
              </a:rPr>
              <a:t>BCP 25 </a:t>
            </a:r>
            <a:r>
              <a:rPr lang="en-GB" b="0" i="0" dirty="0">
                <a:solidFill>
                  <a:srgbClr val="222222"/>
                </a:solidFill>
                <a:effectLst/>
              </a:rPr>
              <a:t>(Working Group processes)</a:t>
            </a:r>
          </a:p>
          <a:p>
            <a:pPr algn="l">
              <a:buFont typeface="Arial" panose="020B0604020202020204" pitchFamily="34" charset="0"/>
              <a:buChar char="•"/>
            </a:pPr>
            <a:r>
              <a:rPr lang="en-GB" b="0" i="0" u="none" strike="noStrike" dirty="0">
                <a:solidFill>
                  <a:srgbClr val="3D22B3"/>
                </a:solidFill>
                <a:effectLst/>
                <a:hlinkClick r:id="rId4"/>
              </a:rPr>
              <a:t>BCP 25 </a:t>
            </a:r>
            <a:r>
              <a:rPr lang="en-GB" b="0" i="0" dirty="0">
                <a:solidFill>
                  <a:srgbClr val="222222"/>
                </a:solidFill>
                <a:effectLst/>
              </a:rPr>
              <a:t>(Anti-Harassment Procedures)</a:t>
            </a:r>
          </a:p>
          <a:p>
            <a:pPr algn="l">
              <a:buFont typeface="Arial" panose="020B0604020202020204" pitchFamily="34" charset="0"/>
              <a:buChar char="•"/>
            </a:pPr>
            <a:r>
              <a:rPr lang="en-GB" b="0" i="0" u="none" strike="noStrike" dirty="0">
                <a:solidFill>
                  <a:srgbClr val="3D22B3"/>
                </a:solidFill>
                <a:effectLst/>
                <a:hlinkClick r:id="rId5"/>
              </a:rPr>
              <a:t>BCP 54 </a:t>
            </a:r>
            <a:r>
              <a:rPr lang="en-GB" b="0" i="0" dirty="0">
                <a:solidFill>
                  <a:srgbClr val="222222"/>
                </a:solidFill>
                <a:effectLst/>
              </a:rPr>
              <a:t>(Code of Conduct)</a:t>
            </a:r>
          </a:p>
          <a:p>
            <a:pPr algn="l">
              <a:buFont typeface="Arial" panose="020B0604020202020204" pitchFamily="34" charset="0"/>
              <a:buChar char="•"/>
            </a:pPr>
            <a:r>
              <a:rPr lang="en-GB" b="0" i="0" u="none" strike="noStrike" dirty="0">
                <a:solidFill>
                  <a:srgbClr val="3D22B3"/>
                </a:solidFill>
                <a:effectLst/>
                <a:hlinkClick r:id="rId6"/>
              </a:rPr>
              <a:t>BCP 78 </a:t>
            </a:r>
            <a:r>
              <a:rPr lang="en-GB" b="0" i="0" dirty="0">
                <a:solidFill>
                  <a:srgbClr val="222222"/>
                </a:solidFill>
                <a:effectLst/>
              </a:rPr>
              <a:t>(Copyright)</a:t>
            </a:r>
          </a:p>
          <a:p>
            <a:pPr algn="l">
              <a:buFont typeface="Arial" panose="020B0604020202020204" pitchFamily="34" charset="0"/>
              <a:buChar char="•"/>
            </a:pPr>
            <a:r>
              <a:rPr lang="en-GB" b="0" i="0" u="none" strike="noStrike" dirty="0">
                <a:solidFill>
                  <a:srgbClr val="3D22B3"/>
                </a:solidFill>
                <a:effectLst/>
                <a:hlinkClick r:id="rId7"/>
              </a:rPr>
              <a:t>BCP 79 </a:t>
            </a:r>
            <a:r>
              <a:rPr lang="en-GB" b="0" i="0" dirty="0">
                <a:solidFill>
                  <a:srgbClr val="222222"/>
                </a:solidFill>
                <a:effectLst/>
              </a:rPr>
              <a:t>(Patents, Participation)</a:t>
            </a:r>
          </a:p>
          <a:p>
            <a:pPr algn="l">
              <a:buFont typeface="Arial" panose="020B0604020202020204" pitchFamily="34" charset="0"/>
              <a:buChar char="•"/>
            </a:pPr>
            <a:r>
              <a:rPr lang="en-GB" b="0" i="0" u="none" strike="noStrike" dirty="0">
                <a:solidFill>
                  <a:srgbClr val="3D22B3"/>
                </a:solidFill>
                <a:effectLst/>
                <a:hlinkClick r:id="rId8"/>
              </a:rPr>
              <a:t>https://www.ietf.org/privacy-policy/ </a:t>
            </a:r>
            <a:r>
              <a:rPr lang="en-GB" b="0" i="0" dirty="0">
                <a:solidFill>
                  <a:srgbClr val="222222"/>
                </a:solidFill>
                <a:effectLst/>
              </a:rPr>
              <a:t>(Privacy Policy)</a:t>
            </a:r>
          </a:p>
          <a:p>
            <a:pPr marL="0" indent="0" algn="l">
              <a:buNone/>
            </a:pPr>
            <a:r>
              <a:rPr lang="en-GB" b="0" i="0" dirty="0">
                <a:solidFill>
                  <a:srgbClr val="222222"/>
                </a:solidFill>
                <a:effectLst/>
              </a:rPr>
              <a:t>More information at </a:t>
            </a:r>
            <a:r>
              <a:rPr lang="en-GB" b="0" i="0" dirty="0">
                <a:solidFill>
                  <a:srgbClr val="222222"/>
                </a:solidFill>
                <a:effectLst/>
                <a:hlinkClick r:id="rId9"/>
              </a:rPr>
              <a:t>https://www.ietf.org/about/note-well/</a:t>
            </a:r>
            <a:r>
              <a:rPr lang="en-GB" b="0" i="0" dirty="0">
                <a:solidFill>
                  <a:srgbClr val="222222"/>
                </a:solidFill>
                <a:effectLst/>
              </a:rPr>
              <a:t> </a:t>
            </a:r>
          </a:p>
        </p:txBody>
      </p:sp>
      <p:pic>
        <p:nvPicPr>
          <p:cNvPr id="5" name="Picture 4">
            <a:extLst>
              <a:ext uri="{FF2B5EF4-FFF2-40B4-BE49-F238E27FC236}">
                <a16:creationId xmlns:a16="http://schemas.microsoft.com/office/drawing/2014/main" id="{5A7521BE-A6F2-4A7A-816D-472E6EBD8C3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48257" y="4654950"/>
            <a:ext cx="3005543" cy="1594171"/>
          </a:xfrm>
          <a:prstGeom prst="rect">
            <a:avLst/>
          </a:prstGeom>
        </p:spPr>
      </p:pic>
    </p:spTree>
    <p:extLst>
      <p:ext uri="{BB962C8B-B14F-4D97-AF65-F5344CB8AC3E}">
        <p14:creationId xmlns:p14="http://schemas.microsoft.com/office/powerpoint/2010/main" val="3676718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FF17-6750-41CF-8129-60249D9F4BEE}"/>
              </a:ext>
            </a:extLst>
          </p:cNvPr>
          <p:cNvSpPr>
            <a:spLocks noGrp="1"/>
          </p:cNvSpPr>
          <p:nvPr>
            <p:ph type="title"/>
          </p:nvPr>
        </p:nvSpPr>
        <p:spPr/>
        <p:txBody>
          <a:bodyPr/>
          <a:lstStyle/>
          <a:p>
            <a:r>
              <a:rPr lang="en-GB" dirty="0"/>
              <a:t>Logistics</a:t>
            </a:r>
          </a:p>
        </p:txBody>
      </p:sp>
      <p:sp>
        <p:nvSpPr>
          <p:cNvPr id="3" name="Content Placeholder 2">
            <a:extLst>
              <a:ext uri="{FF2B5EF4-FFF2-40B4-BE49-F238E27FC236}">
                <a16:creationId xmlns:a16="http://schemas.microsoft.com/office/drawing/2014/main" id="{F0A9EB1C-E408-4971-9514-E4AA54C5C587}"/>
              </a:ext>
            </a:extLst>
          </p:cNvPr>
          <p:cNvSpPr>
            <a:spLocks noGrp="1"/>
          </p:cNvSpPr>
          <p:nvPr>
            <p:ph idx="1"/>
          </p:nvPr>
        </p:nvSpPr>
        <p:spPr>
          <a:xfrm>
            <a:off x="838200" y="1516776"/>
            <a:ext cx="10515600" cy="4905691"/>
          </a:xfrm>
        </p:spPr>
        <p:txBody>
          <a:bodyPr>
            <a:normAutofit fontScale="70000" lnSpcReduction="20000"/>
          </a:bodyPr>
          <a:lstStyle/>
          <a:p>
            <a:r>
              <a:rPr lang="en-GB" dirty="0"/>
              <a:t>90 minute meeting</a:t>
            </a:r>
          </a:p>
          <a:p>
            <a:r>
              <a:rPr lang="en-GB" dirty="0"/>
              <a:t>Links in the side meeting wiki (</a:t>
            </a:r>
            <a:r>
              <a:rPr lang="en-GB" dirty="0">
                <a:hlinkClick r:id="rId2"/>
              </a:rPr>
              <a:t>https://trac.ietf.org/trac/ietf/meeting/wiki/111sidemeetings</a:t>
            </a:r>
            <a:r>
              <a:rPr lang="en-GB" dirty="0"/>
              <a:t>)</a:t>
            </a:r>
          </a:p>
          <a:p>
            <a:r>
              <a:rPr lang="en-GB" dirty="0" err="1"/>
              <a:t>Webex</a:t>
            </a:r>
            <a:endParaRPr lang="en-GB" dirty="0"/>
          </a:p>
          <a:p>
            <a:pPr lvl="1"/>
            <a:r>
              <a:rPr lang="en-GB" dirty="0">
                <a:hlinkClick r:id="rId3"/>
              </a:rPr>
              <a:t>https://htf-paris.my.webex.com/htf-paris.my-en/j.php?MTID=m9afa3695890745e767a666a27d6cd164</a:t>
            </a:r>
            <a:endParaRPr lang="en-GB" dirty="0"/>
          </a:p>
          <a:p>
            <a:pPr lvl="1"/>
            <a:r>
              <a:rPr lang="en-GB" dirty="0"/>
              <a:t>Please keep yourselves on mute</a:t>
            </a:r>
          </a:p>
          <a:p>
            <a:pPr lvl="1"/>
            <a:r>
              <a:rPr lang="en-GB" dirty="0"/>
              <a:t>We will record this meeting</a:t>
            </a:r>
          </a:p>
          <a:p>
            <a:r>
              <a:rPr lang="en-GB" dirty="0"/>
              <a:t>Interaction</a:t>
            </a:r>
          </a:p>
          <a:p>
            <a:pPr lvl="1"/>
            <a:r>
              <a:rPr lang="en-GB" dirty="0"/>
              <a:t>Questions – Raise your hand in </a:t>
            </a:r>
            <a:r>
              <a:rPr lang="en-GB" dirty="0" err="1"/>
              <a:t>Webex</a:t>
            </a:r>
            <a:r>
              <a:rPr lang="en-GB" dirty="0"/>
              <a:t>, I will call on you to speak</a:t>
            </a:r>
          </a:p>
          <a:p>
            <a:pPr lvl="1"/>
            <a:r>
              <a:rPr lang="en-GB" dirty="0"/>
              <a:t>Follow-up discussion – SARAH mailing list</a:t>
            </a:r>
          </a:p>
          <a:p>
            <a:pPr marL="914400" lvl="2" indent="0">
              <a:buNone/>
            </a:pPr>
            <a:r>
              <a:rPr lang="en-GB" sz="2300" u="sng" dirty="0">
                <a:solidFill>
                  <a:srgbClr val="0563C1"/>
                </a:solidFill>
                <a:effectLst/>
                <a:latin typeface="Calibri" panose="020F0502020204030204" pitchFamily="34" charset="0"/>
                <a:ea typeface="Calibri" panose="020F0502020204030204" pitchFamily="34" charset="0"/>
                <a:hlinkClick r:id="rId4"/>
              </a:rPr>
              <a:t>https://www.jiscmail.ac.uk/cgi-bin/webadmin?SUBED1=SARAH&amp;A=1</a:t>
            </a:r>
            <a:endParaRPr lang="en-GB" dirty="0"/>
          </a:p>
          <a:p>
            <a:r>
              <a:rPr lang="en-GB" dirty="0"/>
              <a:t>Live stream</a:t>
            </a:r>
          </a:p>
          <a:p>
            <a:pPr lvl="1"/>
            <a:r>
              <a:rPr lang="en-US" u="sng" dirty="0">
                <a:solidFill>
                  <a:srgbClr val="1F497D"/>
                </a:solidFill>
                <a:effectLst/>
                <a:latin typeface="Calibri" panose="020F0502020204030204" pitchFamily="34" charset="0"/>
                <a:ea typeface="Calibri" panose="020F0502020204030204" pitchFamily="34" charset="0"/>
                <a:hlinkClick r:id="rId5"/>
              </a:rPr>
              <a:t>https://youtu.be/xMoaj4w3R6k</a:t>
            </a:r>
            <a:endParaRPr lang="en-GB" dirty="0"/>
          </a:p>
          <a:p>
            <a:r>
              <a:rPr lang="en-GB" dirty="0" err="1"/>
              <a:t>Etherpad</a:t>
            </a:r>
            <a:r>
              <a:rPr lang="en-GB" dirty="0"/>
              <a:t> (notes, comments)</a:t>
            </a:r>
          </a:p>
          <a:p>
            <a:pPr lvl="1"/>
            <a:r>
              <a:rPr lang="en-GB" dirty="0">
                <a:hlinkClick r:id="rId6"/>
              </a:rPr>
              <a:t>https://etherpad.wikimedia.org/p/routing-research-revitalizing-Internet-28-07-21</a:t>
            </a:r>
            <a:r>
              <a:rPr lang="en-GB" dirty="0"/>
              <a:t> </a:t>
            </a:r>
          </a:p>
          <a:p>
            <a:r>
              <a:rPr lang="en-GB" dirty="0"/>
              <a:t>Materials</a:t>
            </a:r>
          </a:p>
          <a:p>
            <a:pPr lvl="1"/>
            <a:r>
              <a:rPr lang="en-GB" dirty="0">
                <a:hlinkClick r:id="rId7"/>
              </a:rPr>
              <a:t>https://github.com/danielkinguk/sarah/tree/main/IETF-111/Materials</a:t>
            </a:r>
            <a:r>
              <a:rPr lang="en-GB" dirty="0"/>
              <a:t> </a:t>
            </a:r>
          </a:p>
        </p:txBody>
      </p:sp>
    </p:spTree>
    <p:extLst>
      <p:ext uri="{BB962C8B-B14F-4D97-AF65-F5344CB8AC3E}">
        <p14:creationId xmlns:p14="http://schemas.microsoft.com/office/powerpoint/2010/main" val="3433064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0244C-995A-4A87-A081-8F2BF8800CEA}"/>
              </a:ext>
            </a:extLst>
          </p:cNvPr>
          <p:cNvSpPr>
            <a:spLocks noGrp="1"/>
          </p:cNvSpPr>
          <p:nvPr>
            <p:ph type="title"/>
          </p:nvPr>
        </p:nvSpPr>
        <p:spPr/>
        <p:txBody>
          <a:bodyPr/>
          <a:lstStyle/>
          <a:p>
            <a:r>
              <a:rPr lang="en-GB" dirty="0"/>
              <a:t>Related Work</a:t>
            </a:r>
          </a:p>
        </p:txBody>
      </p:sp>
      <p:sp>
        <p:nvSpPr>
          <p:cNvPr id="3" name="Content Placeholder 2">
            <a:extLst>
              <a:ext uri="{FF2B5EF4-FFF2-40B4-BE49-F238E27FC236}">
                <a16:creationId xmlns:a16="http://schemas.microsoft.com/office/drawing/2014/main" id="{0658BF11-8039-4082-98C9-D7374820F0A4}"/>
              </a:ext>
            </a:extLst>
          </p:cNvPr>
          <p:cNvSpPr>
            <a:spLocks noGrp="1"/>
          </p:cNvSpPr>
          <p:nvPr>
            <p:ph idx="1"/>
          </p:nvPr>
        </p:nvSpPr>
        <p:spPr>
          <a:xfrm>
            <a:off x="838200" y="1456106"/>
            <a:ext cx="10515600" cy="5105039"/>
          </a:xfrm>
        </p:spPr>
        <p:txBody>
          <a:bodyPr>
            <a:normAutofit fontScale="77500" lnSpcReduction="20000"/>
          </a:bodyPr>
          <a:lstStyle/>
          <a:p>
            <a:r>
              <a:rPr lang="en-GB" dirty="0"/>
              <a:t>The organisers have a specific focus</a:t>
            </a:r>
          </a:p>
          <a:p>
            <a:pPr lvl="1"/>
            <a:r>
              <a:rPr lang="en-GB" dirty="0"/>
              <a:t>Semantic Routing and Addressing</a:t>
            </a:r>
          </a:p>
          <a:p>
            <a:pPr lvl="2"/>
            <a:r>
              <a:rPr lang="en-GB" dirty="0"/>
              <a:t>Routing on IP addresses that have additional meaning assigned </a:t>
            </a:r>
            <a:r>
              <a:rPr lang="en-GB"/>
              <a:t>to them </a:t>
            </a:r>
            <a:endParaRPr lang="en-GB" dirty="0"/>
          </a:p>
          <a:p>
            <a:pPr lvl="2"/>
            <a:r>
              <a:rPr lang="en-GB" dirty="0"/>
              <a:t>Routing on additional fields in IP packets</a:t>
            </a:r>
          </a:p>
          <a:p>
            <a:pPr lvl="1"/>
            <a:r>
              <a:rPr lang="en-GB" dirty="0"/>
              <a:t>We hope this meeting will help expose some general points that we can apply to our work</a:t>
            </a:r>
          </a:p>
          <a:p>
            <a:r>
              <a:rPr lang="en-GB" dirty="0"/>
              <a:t>draft-king-</a:t>
            </a:r>
            <a:r>
              <a:rPr lang="en-GB" dirty="0" err="1"/>
              <a:t>irtf</a:t>
            </a:r>
            <a:r>
              <a:rPr lang="en-GB" dirty="0"/>
              <a:t>-semantic-routing-survey</a:t>
            </a:r>
          </a:p>
          <a:p>
            <a:pPr lvl="1"/>
            <a:r>
              <a:rPr lang="en-GB" b="0" i="0" dirty="0">
                <a:solidFill>
                  <a:srgbClr val="222222"/>
                </a:solidFill>
                <a:effectLst/>
              </a:rPr>
              <a:t>A Survey of Semantic Internet Routing Techniques</a:t>
            </a:r>
          </a:p>
          <a:p>
            <a:pPr lvl="2"/>
            <a:r>
              <a:rPr lang="en-GB" dirty="0">
                <a:solidFill>
                  <a:srgbClr val="222222"/>
                </a:solidFill>
              </a:rPr>
              <a:t>Standards, experiments, and research</a:t>
            </a:r>
            <a:endParaRPr lang="en-GB" b="0" i="0" dirty="0">
              <a:solidFill>
                <a:srgbClr val="222222"/>
              </a:solidFill>
              <a:effectLst/>
            </a:endParaRPr>
          </a:p>
          <a:p>
            <a:pPr lvl="1"/>
            <a:r>
              <a:rPr lang="en-GB" dirty="0"/>
              <a:t>Support further study and research</a:t>
            </a:r>
          </a:p>
          <a:p>
            <a:r>
              <a:rPr lang="en-GB" dirty="0"/>
              <a:t>draft-king-</a:t>
            </a:r>
            <a:r>
              <a:rPr lang="en-GB" dirty="0" err="1"/>
              <a:t>irtf</a:t>
            </a:r>
            <a:r>
              <a:rPr lang="en-GB" dirty="0"/>
              <a:t>-challenges-in-routing</a:t>
            </a:r>
          </a:p>
          <a:p>
            <a:pPr lvl="1"/>
            <a:r>
              <a:rPr lang="en-GB" b="0" i="0" dirty="0">
                <a:solidFill>
                  <a:srgbClr val="222222"/>
                </a:solidFill>
                <a:effectLst/>
              </a:rPr>
              <a:t>Challenges for the Internet Routing Infrastructure Introduced by Changes in Address Semantics</a:t>
            </a:r>
          </a:p>
          <a:p>
            <a:pPr lvl="1"/>
            <a:r>
              <a:rPr lang="en-GB" dirty="0"/>
              <a:t>Architectural questions and considerations</a:t>
            </a:r>
          </a:p>
          <a:p>
            <a:pPr lvl="1"/>
            <a:r>
              <a:rPr lang="en-GB" dirty="0"/>
              <a:t>Challenges for Internet Routing Research</a:t>
            </a:r>
          </a:p>
          <a:p>
            <a:r>
              <a:rPr lang="en-GB" dirty="0"/>
              <a:t>draft-galis-irtf-sarnet21-report</a:t>
            </a:r>
          </a:p>
          <a:p>
            <a:pPr lvl="1"/>
            <a:r>
              <a:rPr lang="en-GB" dirty="0"/>
              <a:t>Report on the SARNET 2021 workshop</a:t>
            </a:r>
          </a:p>
          <a:p>
            <a:pPr lvl="2"/>
            <a:r>
              <a:rPr lang="en-GB" dirty="0"/>
              <a:t>Semantic Addressing and Routing for Future Networks</a:t>
            </a:r>
          </a:p>
          <a:p>
            <a:pPr lvl="2"/>
            <a:r>
              <a:rPr lang="en-GB" dirty="0"/>
              <a:t>Part of High Performance Switching and Routing 2021 conference (HPSR-21)</a:t>
            </a:r>
          </a:p>
        </p:txBody>
      </p:sp>
    </p:spTree>
    <p:extLst>
      <p:ext uri="{BB962C8B-B14F-4D97-AF65-F5344CB8AC3E}">
        <p14:creationId xmlns:p14="http://schemas.microsoft.com/office/powerpoint/2010/main" val="3992458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03F98-92F5-4364-8DAB-3410AE2205DF}"/>
              </a:ext>
            </a:extLst>
          </p:cNvPr>
          <p:cNvSpPr>
            <a:spLocks noGrp="1"/>
          </p:cNvSpPr>
          <p:nvPr>
            <p:ph type="title"/>
          </p:nvPr>
        </p:nvSpPr>
        <p:spPr/>
        <p:txBody>
          <a:bodyPr/>
          <a:lstStyle/>
          <a:p>
            <a:r>
              <a:rPr lang="en-GB" dirty="0"/>
              <a:t>Routing Research Concerns</a:t>
            </a:r>
          </a:p>
        </p:txBody>
      </p:sp>
      <p:sp>
        <p:nvSpPr>
          <p:cNvPr id="3" name="Content Placeholder 2">
            <a:extLst>
              <a:ext uri="{FF2B5EF4-FFF2-40B4-BE49-F238E27FC236}">
                <a16:creationId xmlns:a16="http://schemas.microsoft.com/office/drawing/2014/main" id="{8B32F73B-6542-489C-9A61-48F2B4FAD77B}"/>
              </a:ext>
            </a:extLst>
          </p:cNvPr>
          <p:cNvSpPr>
            <a:spLocks noGrp="1"/>
          </p:cNvSpPr>
          <p:nvPr>
            <p:ph idx="1"/>
          </p:nvPr>
        </p:nvSpPr>
        <p:spPr/>
        <p:txBody>
          <a:bodyPr>
            <a:normAutofit fontScale="92500" lnSpcReduction="10000"/>
          </a:bodyPr>
          <a:lstStyle/>
          <a:p>
            <a:r>
              <a:rPr lang="en-GB" dirty="0"/>
              <a:t>What are the benefits and drawbacks of applying new routing ideas to “limited domains”?</a:t>
            </a:r>
          </a:p>
          <a:p>
            <a:r>
              <a:rPr lang="en-GB" dirty="0"/>
              <a:t>What are the impacts of new routing proposals on the existing routing infrastructure?</a:t>
            </a:r>
          </a:p>
          <a:p>
            <a:r>
              <a:rPr lang="en-GB" dirty="0"/>
              <a:t>How can routing research be made independently verifiable and “reproducible”?</a:t>
            </a:r>
          </a:p>
          <a:p>
            <a:r>
              <a:rPr lang="en-GB" dirty="0"/>
              <a:t>How do you contrast an entirely new routing mechanism with modifications to existing tools? What is the cost-benefit?</a:t>
            </a:r>
          </a:p>
          <a:p>
            <a:r>
              <a:rPr lang="en-GB" dirty="0"/>
              <a:t>How well do different routing mechanisms scale and does it matter?</a:t>
            </a:r>
          </a:p>
          <a:p>
            <a:r>
              <a:rPr lang="en-GB" dirty="0"/>
              <a:t>Where should research be discussed, and what needs to be standardised?</a:t>
            </a:r>
          </a:p>
          <a:p>
            <a:r>
              <a:rPr lang="en-GB" dirty="0"/>
              <a:t>Should we make routing systems more secure, and how?</a:t>
            </a:r>
          </a:p>
        </p:txBody>
      </p:sp>
    </p:spTree>
    <p:extLst>
      <p:ext uri="{BB962C8B-B14F-4D97-AF65-F5344CB8AC3E}">
        <p14:creationId xmlns:p14="http://schemas.microsoft.com/office/powerpoint/2010/main" val="2456085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01DC1-4AB4-4958-931F-452B5E41010A}"/>
              </a:ext>
            </a:extLst>
          </p:cNvPr>
          <p:cNvSpPr>
            <a:spLocks noGrp="1"/>
          </p:cNvSpPr>
          <p:nvPr>
            <p:ph type="title"/>
          </p:nvPr>
        </p:nvSpPr>
        <p:spPr>
          <a:xfrm>
            <a:off x="838200" y="365125"/>
            <a:ext cx="10515600" cy="930275"/>
          </a:xfrm>
        </p:spPr>
        <p:txBody>
          <a:bodyPr/>
          <a:lstStyle/>
          <a:p>
            <a:r>
              <a:rPr lang="en-GB" dirty="0"/>
              <a:t>Agenda</a:t>
            </a:r>
          </a:p>
        </p:txBody>
      </p:sp>
      <p:sp>
        <p:nvSpPr>
          <p:cNvPr id="3" name="Content Placeholder 2">
            <a:extLst>
              <a:ext uri="{FF2B5EF4-FFF2-40B4-BE49-F238E27FC236}">
                <a16:creationId xmlns:a16="http://schemas.microsoft.com/office/drawing/2014/main" id="{028CBB37-F65B-4D75-AC59-E76ED1FB48F8}"/>
              </a:ext>
            </a:extLst>
          </p:cNvPr>
          <p:cNvSpPr>
            <a:spLocks noGrp="1"/>
          </p:cNvSpPr>
          <p:nvPr>
            <p:ph idx="1"/>
          </p:nvPr>
        </p:nvSpPr>
        <p:spPr>
          <a:xfrm>
            <a:off x="838200" y="1343025"/>
            <a:ext cx="10515600" cy="5238750"/>
          </a:xfrm>
        </p:spPr>
        <p:txBody>
          <a:bodyPr>
            <a:normAutofit lnSpcReduction="10000"/>
          </a:bodyPr>
          <a:lstStyle/>
          <a:p>
            <a:pPr marL="514350" indent="-514350">
              <a:buFont typeface="+mj-lt"/>
              <a:buAutoNum type="arabicPeriod"/>
            </a:pPr>
            <a:r>
              <a:rPr lang="en-GB" dirty="0"/>
              <a:t>Introduction and opening remarks (5 minutes)</a:t>
            </a:r>
          </a:p>
          <a:p>
            <a:pPr marL="514350" indent="-514350">
              <a:buFont typeface="+mj-lt"/>
              <a:buAutoNum type="arabicPeriod"/>
            </a:pPr>
            <a:r>
              <a:rPr lang="en-GB" dirty="0"/>
              <a:t>Revitalizing the Public Internet by Making it Extensible (20 minutes)</a:t>
            </a:r>
          </a:p>
          <a:p>
            <a:pPr lvl="1"/>
            <a:r>
              <a:rPr lang="en-GB" dirty="0"/>
              <a:t>Scott </a:t>
            </a:r>
            <a:r>
              <a:rPr lang="en-GB" dirty="0" err="1"/>
              <a:t>Shenker</a:t>
            </a:r>
            <a:r>
              <a:rPr lang="en-GB" dirty="0"/>
              <a:t> (Berkeley)</a:t>
            </a:r>
          </a:p>
          <a:p>
            <a:pPr lvl="1"/>
            <a:r>
              <a:rPr lang="en-GB" dirty="0"/>
              <a:t>Related paper : </a:t>
            </a:r>
            <a:r>
              <a:rPr lang="en-GB" dirty="0">
                <a:hlinkClick r:id="rId2"/>
              </a:rPr>
              <a:t>https://www.cs.princeton.edu/~jrex/papers/ei21.pdf</a:t>
            </a:r>
            <a:r>
              <a:rPr lang="en-GB" dirty="0"/>
              <a:t> </a:t>
            </a:r>
          </a:p>
          <a:p>
            <a:pPr marL="514350" indent="-514350">
              <a:buFont typeface="+mj-lt"/>
              <a:buAutoNum type="arabicPeriod"/>
            </a:pPr>
            <a:r>
              <a:rPr lang="en-GB" dirty="0"/>
              <a:t>The Evolution of the Interplanetary Internet (20 minutes)</a:t>
            </a:r>
          </a:p>
          <a:p>
            <a:pPr lvl="1"/>
            <a:r>
              <a:rPr lang="en-GB" dirty="0"/>
              <a:t>Scott </a:t>
            </a:r>
            <a:r>
              <a:rPr lang="en-GB" dirty="0" err="1"/>
              <a:t>Burleigh</a:t>
            </a:r>
            <a:r>
              <a:rPr lang="en-GB" dirty="0"/>
              <a:t> (IPNSIG.org)</a:t>
            </a:r>
          </a:p>
          <a:p>
            <a:pPr lvl="1"/>
            <a:r>
              <a:rPr lang="en-GB" dirty="0"/>
              <a:t>Related paper : </a:t>
            </a:r>
            <a:r>
              <a:rPr lang="en-GB" dirty="0">
                <a:hlinkClick r:id="rId3"/>
              </a:rPr>
              <a:t>https://nanog.org/news-stories/nanog-tv/keynotes/keynote-the-evolution-of-the-interplanetary-internet/</a:t>
            </a:r>
            <a:r>
              <a:rPr lang="en-GB" dirty="0"/>
              <a:t> </a:t>
            </a:r>
          </a:p>
          <a:p>
            <a:pPr marL="514350" indent="-514350">
              <a:buFont typeface="+mj-lt"/>
              <a:buAutoNum type="arabicPeriod"/>
            </a:pPr>
            <a:r>
              <a:rPr lang="en-GB" dirty="0">
                <a:effectLst/>
                <a:latin typeface="Calibri" panose="020F0502020204030204" pitchFamily="34" charset="0"/>
                <a:ea typeface="Calibri" panose="020F0502020204030204" pitchFamily="34" charset="0"/>
                <a:cs typeface="Times New Roman" panose="02020603050405020304" pitchFamily="18" charset="0"/>
              </a:rPr>
              <a:t>Algebraic Analysis and Design of Vectoring Protocols</a:t>
            </a:r>
            <a:r>
              <a:rPr lang="en-GB" dirty="0"/>
              <a:t> (20 minutes)</a:t>
            </a:r>
          </a:p>
          <a:p>
            <a:pPr lvl="1"/>
            <a:r>
              <a:rPr lang="en-GB" dirty="0"/>
              <a:t>João Sobrinho (University of Lisbon)</a:t>
            </a:r>
          </a:p>
          <a:p>
            <a:pPr lvl="1"/>
            <a:r>
              <a:rPr lang="en-GB" dirty="0"/>
              <a:t>Related paper : </a:t>
            </a:r>
            <a:r>
              <a:rPr lang="en-GB" dirty="0">
                <a:hlinkClick r:id="rId4"/>
              </a:rPr>
              <a:t>https://dl.acm.org/doi/abs/10.1145/3387514.3405864</a:t>
            </a:r>
            <a:r>
              <a:rPr lang="en-GB" dirty="0"/>
              <a:t> </a:t>
            </a:r>
          </a:p>
          <a:p>
            <a:pPr marL="514350" indent="-514350">
              <a:buFont typeface="+mj-lt"/>
              <a:buAutoNum type="arabicPeriod"/>
            </a:pPr>
            <a:r>
              <a:rPr lang="en-GB" dirty="0"/>
              <a:t>Open discussion on "Routing research challenges arising from evolving beyond and revitalizing the Internet“ (25 minutes)</a:t>
            </a:r>
          </a:p>
        </p:txBody>
      </p:sp>
    </p:spTree>
    <p:extLst>
      <p:ext uri="{BB962C8B-B14F-4D97-AF65-F5344CB8AC3E}">
        <p14:creationId xmlns:p14="http://schemas.microsoft.com/office/powerpoint/2010/main" val="72088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1072-D9F9-4E79-944B-2DB2ADB06EC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D5DCF63-A76A-4C0A-B6D1-34AE5FE83B9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6834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F25F-C55C-4269-A827-3DBDF00CBC2D}"/>
              </a:ext>
            </a:extLst>
          </p:cNvPr>
          <p:cNvSpPr>
            <a:spLocks noGrp="1"/>
          </p:cNvSpPr>
          <p:nvPr>
            <p:ph type="title"/>
          </p:nvPr>
        </p:nvSpPr>
        <p:spPr>
          <a:xfrm>
            <a:off x="838200" y="249237"/>
            <a:ext cx="10515600" cy="863600"/>
          </a:xfrm>
        </p:spPr>
        <p:txBody>
          <a:bodyPr/>
          <a:lstStyle/>
          <a:p>
            <a:r>
              <a:rPr lang="en-GB" dirty="0"/>
              <a:t>Discussion</a:t>
            </a:r>
          </a:p>
        </p:txBody>
      </p:sp>
      <p:sp>
        <p:nvSpPr>
          <p:cNvPr id="3" name="Content Placeholder 2">
            <a:extLst>
              <a:ext uri="{FF2B5EF4-FFF2-40B4-BE49-F238E27FC236}">
                <a16:creationId xmlns:a16="http://schemas.microsoft.com/office/drawing/2014/main" id="{868EC552-806B-4E3C-98A1-B5759F0ADCFE}"/>
              </a:ext>
            </a:extLst>
          </p:cNvPr>
          <p:cNvSpPr>
            <a:spLocks noGrp="1"/>
          </p:cNvSpPr>
          <p:nvPr>
            <p:ph idx="1"/>
          </p:nvPr>
        </p:nvSpPr>
        <p:spPr>
          <a:xfrm>
            <a:off x="838200" y="1112837"/>
            <a:ext cx="10515600" cy="5064126"/>
          </a:xfrm>
        </p:spPr>
        <p:txBody>
          <a:bodyPr>
            <a:normAutofit fontScale="92500"/>
          </a:bodyPr>
          <a:lstStyle/>
          <a:p>
            <a:r>
              <a:rPr lang="en-GB" dirty="0"/>
              <a:t>Open questions to presenters</a:t>
            </a:r>
          </a:p>
          <a:p>
            <a:r>
              <a:rPr lang="en-GB" dirty="0">
                <a:solidFill>
                  <a:srgbClr val="000000"/>
                </a:solidFill>
                <a:effectLst/>
                <a:latin typeface="Calibri" panose="020F0502020204030204" pitchFamily="34" charset="0"/>
                <a:ea typeface="Times New Roman" panose="02020603050405020304" pitchFamily="18" charset="0"/>
              </a:rPr>
              <a:t>What should we </a:t>
            </a:r>
            <a:r>
              <a:rPr lang="en-GB">
                <a:solidFill>
                  <a:srgbClr val="000000"/>
                </a:solidFill>
                <a:effectLst/>
                <a:latin typeface="Calibri" panose="020F0502020204030204" pitchFamily="34" charset="0"/>
                <a:ea typeface="Times New Roman" panose="02020603050405020304" pitchFamily="18" charset="0"/>
              </a:rPr>
              <a:t>do better </a:t>
            </a:r>
            <a:r>
              <a:rPr lang="en-GB" dirty="0">
                <a:solidFill>
                  <a:srgbClr val="000000"/>
                </a:solidFill>
                <a:effectLst/>
                <a:latin typeface="Calibri" panose="020F0502020204030204" pitchFamily="34" charset="0"/>
                <a:ea typeface="Times New Roman" panose="02020603050405020304" pitchFamily="18" charset="0"/>
              </a:rPr>
              <a:t>in Internet (and specifically Routing) research?</a:t>
            </a:r>
            <a:endParaRPr lang="en-GB" dirty="0">
              <a:solidFill>
                <a:srgbClr val="000000"/>
              </a:solidFill>
              <a:effectLst/>
              <a:latin typeface="Calibri" panose="020F0502020204030204" pitchFamily="34" charset="0"/>
              <a:ea typeface="Calibri" panose="020F0502020204030204" pitchFamily="34" charset="0"/>
            </a:endParaRPr>
          </a:p>
          <a:p>
            <a:r>
              <a:rPr lang="en-GB" dirty="0">
                <a:solidFill>
                  <a:srgbClr val="000000"/>
                </a:solidFill>
                <a:effectLst/>
                <a:latin typeface="Calibri" panose="020F0502020204030204" pitchFamily="34" charset="0"/>
                <a:ea typeface="Times New Roman" panose="02020603050405020304" pitchFamily="18" charset="0"/>
              </a:rPr>
              <a:t>How do we get people to consider the impact of their work on the Internet routing system?</a:t>
            </a:r>
            <a:endParaRPr lang="en-GB" dirty="0">
              <a:solidFill>
                <a:srgbClr val="000000"/>
              </a:solidFill>
              <a:effectLst/>
              <a:latin typeface="Calibri" panose="020F0502020204030204" pitchFamily="34" charset="0"/>
              <a:ea typeface="Calibri" panose="020F0502020204030204" pitchFamily="34" charset="0"/>
            </a:endParaRPr>
          </a:p>
          <a:p>
            <a:r>
              <a:rPr lang="en-GB" dirty="0">
                <a:solidFill>
                  <a:srgbClr val="000000"/>
                </a:solidFill>
                <a:effectLst/>
                <a:latin typeface="Calibri" panose="020F0502020204030204" pitchFamily="34" charset="0"/>
                <a:ea typeface="Times New Roman" panose="02020603050405020304" pitchFamily="18" charset="0"/>
              </a:rPr>
              <a:t>How can we make networking research independently verifiable?</a:t>
            </a:r>
            <a:endParaRPr lang="en-GB" dirty="0">
              <a:solidFill>
                <a:srgbClr val="000000"/>
              </a:solidFill>
              <a:effectLst/>
              <a:latin typeface="Calibri" panose="020F0502020204030204" pitchFamily="34" charset="0"/>
              <a:ea typeface="Calibri" panose="020F0502020204030204" pitchFamily="34" charset="0"/>
            </a:endParaRPr>
          </a:p>
          <a:p>
            <a:r>
              <a:rPr lang="en-GB" dirty="0">
                <a:solidFill>
                  <a:srgbClr val="000000"/>
                </a:solidFill>
                <a:effectLst/>
                <a:latin typeface="Calibri" panose="020F0502020204030204" pitchFamily="34" charset="0"/>
                <a:ea typeface="Times New Roman" panose="02020603050405020304" pitchFamily="18" charset="0"/>
              </a:rPr>
              <a:t>Should new developments be applied across the whole Internet or within limited (controlled) domains?</a:t>
            </a:r>
            <a:endParaRPr lang="en-GB" dirty="0">
              <a:solidFill>
                <a:srgbClr val="000000"/>
              </a:solidFill>
              <a:effectLst/>
              <a:latin typeface="Calibri" panose="020F0502020204030204" pitchFamily="34" charset="0"/>
              <a:ea typeface="Calibri" panose="020F0502020204030204" pitchFamily="34" charset="0"/>
            </a:endParaRPr>
          </a:p>
          <a:p>
            <a:r>
              <a:rPr lang="en-GB" dirty="0">
                <a:solidFill>
                  <a:srgbClr val="000000"/>
                </a:solidFill>
                <a:effectLst/>
                <a:latin typeface="Calibri" panose="020F0502020204030204" pitchFamily="34" charset="0"/>
                <a:ea typeface="Times New Roman" panose="02020603050405020304" pitchFamily="18" charset="0"/>
              </a:rPr>
              <a:t>What forums exist for sharing and discussing networking research?</a:t>
            </a:r>
          </a:p>
          <a:p>
            <a:endParaRPr lang="en-GB" dirty="0">
              <a:solidFill>
                <a:srgbClr val="000000"/>
              </a:solidFill>
              <a:latin typeface="Calibri" panose="020F0502020204030204" pitchFamily="34" charset="0"/>
              <a:ea typeface="Calibri" panose="020F0502020204030204" pitchFamily="34" charset="0"/>
            </a:endParaRPr>
          </a:p>
          <a:p>
            <a:r>
              <a:rPr lang="en-GB" dirty="0">
                <a:solidFill>
                  <a:srgbClr val="000000"/>
                </a:solidFill>
                <a:effectLst/>
                <a:latin typeface="Calibri" panose="020F0502020204030204" pitchFamily="34" charset="0"/>
                <a:ea typeface="Calibri" panose="020F0502020204030204" pitchFamily="34" charset="0"/>
              </a:rPr>
              <a:t>Continue discussion on the SARAH list</a:t>
            </a:r>
          </a:p>
          <a:p>
            <a:pPr lvl="1"/>
            <a:r>
              <a:rPr lang="en-GB" sz="2400" u="sng" dirty="0">
                <a:solidFill>
                  <a:srgbClr val="0563C1"/>
                </a:solidFill>
                <a:effectLst/>
                <a:latin typeface="Calibri" panose="020F0502020204030204" pitchFamily="34" charset="0"/>
                <a:ea typeface="Calibri" panose="020F0502020204030204" pitchFamily="34" charset="0"/>
                <a:hlinkClick r:id="rId2"/>
              </a:rPr>
              <a:t>https://www.jiscmail.ac.uk/cgi-bin/webadmin?SUBED1=SARAH&amp;A=1</a:t>
            </a:r>
            <a:endParaRPr lang="en-GB" sz="2800" dirty="0"/>
          </a:p>
        </p:txBody>
      </p:sp>
    </p:spTree>
    <p:extLst>
      <p:ext uri="{BB962C8B-B14F-4D97-AF65-F5344CB8AC3E}">
        <p14:creationId xmlns:p14="http://schemas.microsoft.com/office/powerpoint/2010/main" val="2294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1311</TotalTime>
  <Words>958</Words>
  <Application>Microsoft Office PowerPoint</Application>
  <PresentationFormat>Widescreen</PresentationFormat>
  <Paragraphs>89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Verdana</vt:lpstr>
      <vt:lpstr>Office Theme</vt:lpstr>
      <vt:lpstr>Evolving and Revitalizing the Internet</vt:lpstr>
      <vt:lpstr>Note Well</vt:lpstr>
      <vt:lpstr>Logistics</vt:lpstr>
      <vt:lpstr>Related Work</vt:lpstr>
      <vt:lpstr>Routing Research Concerns</vt:lpstr>
      <vt:lpstr>Agenda</vt:lpstr>
      <vt:lpstr>PowerPoint Presentation</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of draft-ietf-teas-rfc3272bis</dc:title>
  <dc:creator>Adrian</dc:creator>
  <cp:lastModifiedBy>Adrian</cp:lastModifiedBy>
  <cp:revision>26</cp:revision>
  <dcterms:created xsi:type="dcterms:W3CDTF">2020-11-09T12:04:56Z</dcterms:created>
  <dcterms:modified xsi:type="dcterms:W3CDTF">2021-07-27T21:07:49Z</dcterms:modified>
</cp:coreProperties>
</file>