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65" r:id="rId2"/>
    <p:sldId id="327" r:id="rId3"/>
    <p:sldId id="333" r:id="rId4"/>
    <p:sldId id="274" r:id="rId5"/>
    <p:sldId id="324" r:id="rId6"/>
    <p:sldId id="334" r:id="rId7"/>
    <p:sldId id="296" r:id="rId8"/>
    <p:sldId id="279" r:id="rId9"/>
    <p:sldId id="318" r:id="rId10"/>
    <p:sldId id="302" r:id="rId11"/>
    <p:sldId id="293" r:id="rId12"/>
    <p:sldId id="373" r:id="rId13"/>
    <p:sldId id="283" r:id="rId14"/>
    <p:sldId id="363" r:id="rId15"/>
    <p:sldId id="317" r:id="rId16"/>
    <p:sldId id="370" r:id="rId17"/>
    <p:sldId id="367" r:id="rId18"/>
    <p:sldId id="377" r:id="rId19"/>
    <p:sldId id="371" r:id="rId20"/>
    <p:sldId id="378" r:id="rId21"/>
    <p:sldId id="300" r:id="rId22"/>
    <p:sldId id="287" r:id="rId23"/>
    <p:sldId id="372" r:id="rId24"/>
    <p:sldId id="374" r:id="rId25"/>
    <p:sldId id="35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5342" autoAdjust="0"/>
  </p:normalViewPr>
  <p:slideViewPr>
    <p:cSldViewPr snapToGrid="0" snapToObjects="1">
      <p:cViewPr varScale="1">
        <p:scale>
          <a:sx n="83" d="100"/>
          <a:sy n="83" d="100"/>
        </p:scale>
        <p:origin x="862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4" d="100"/>
        <a:sy n="13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28D9D-3718-0349-BF45-9C247BFFC6B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1CFAB-26FC-3049-AE7E-34E73345A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98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4FFCA-319F-8C49-895D-A05FC6B9254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7BF49-F9B8-904F-8152-F43C5CDF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BF49-F9B8-904F-8152-F43C5CDFEB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8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7BF49-F9B8-904F-8152-F43C5CDFEB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76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7BF49-F9B8-904F-8152-F43C5CDFEB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685" y="1646897"/>
            <a:ext cx="8945141" cy="195355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85" y="3886200"/>
            <a:ext cx="894514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AD4-0BD2-884F-9636-BFB3C3FC496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C45-A361-F246-8AFE-AE30186B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AD4-0BD2-884F-9636-BFB3C3FC496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C45-A361-F246-8AFE-AE30186B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AD4-0BD2-884F-9636-BFB3C3FC496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C45-A361-F246-8AFE-AE30186B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759"/>
            <a:ext cx="9144000" cy="9359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1070"/>
            <a:ext cx="9144000" cy="5376930"/>
          </a:xfrm>
        </p:spPr>
        <p:txBody>
          <a:bodyPr/>
          <a:lstStyle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 sz="1400"/>
            </a:lvl5pPr>
            <a:lvl6pPr>
              <a:spcBef>
                <a:spcPts val="0"/>
              </a:spcBef>
              <a:defRPr sz="1000"/>
            </a:lvl6pPr>
            <a:lvl7pPr>
              <a:spcBef>
                <a:spcPts val="0"/>
              </a:spcBef>
              <a:defRPr sz="1000"/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AD4-0BD2-884F-9636-BFB3C3FC496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C45-A361-F246-8AFE-AE30186B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AD4-0BD2-884F-9636-BFB3C3FC496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C45-A361-F246-8AFE-AE30186B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AD4-0BD2-884F-9636-BFB3C3FC496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C45-A361-F246-8AFE-AE30186B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AD4-0BD2-884F-9636-BFB3C3FC496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C45-A361-F246-8AFE-AE30186B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AD4-0BD2-884F-9636-BFB3C3FC496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C45-A361-F246-8AFE-AE30186B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AD4-0BD2-884F-9636-BFB3C3FC496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C45-A361-F246-8AFE-AE30186B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AD4-0BD2-884F-9636-BFB3C3FC496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C45-A361-F246-8AFE-AE30186B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AD4-0BD2-884F-9636-BFB3C3FC496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C45-A361-F246-8AFE-AE30186B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otham Book"/>
          <a:ea typeface="+mj-ea"/>
          <a:cs typeface="Gotham Book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Gotham Book"/>
          <a:ea typeface="+mn-ea"/>
          <a:cs typeface="Gotham Boo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Gotham Book"/>
          <a:ea typeface="+mn-ea"/>
          <a:cs typeface="Gotham Book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otham Book"/>
          <a:ea typeface="+mn-ea"/>
          <a:cs typeface="Gotham Book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otham Book"/>
          <a:ea typeface="+mn-ea"/>
          <a:cs typeface="Gotham Book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Gotham Book"/>
          <a:ea typeface="+mn-ea"/>
          <a:cs typeface="Gotham 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Extensible Internet (EI)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7685" y="3886200"/>
            <a:ext cx="8945141" cy="2720340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sz="4400" u="sng" dirty="0"/>
              <a:t>Based on a CCR editorial with 18 authors</a:t>
            </a:r>
            <a:r>
              <a:rPr lang="en-US" u="sng" dirty="0"/>
              <a:t>:</a:t>
            </a:r>
            <a:r>
              <a:rPr lang="en-US" dirty="0"/>
              <a:t> </a:t>
            </a:r>
          </a:p>
          <a:p>
            <a:r>
              <a:rPr lang="en-US" dirty="0"/>
              <a:t>Hari Balakrishnan, Sujata Banerjee, Israel </a:t>
            </a:r>
            <a:r>
              <a:rPr lang="en-US" dirty="0" err="1"/>
              <a:t>Cidon</a:t>
            </a:r>
            <a:r>
              <a:rPr lang="en-US" dirty="0"/>
              <a:t>, David Culler, Deborah Estrin, Ethan Katz-Bassett, Arvind Krishnamurthy, James McCauley, Nick McKeown, </a:t>
            </a:r>
            <a:r>
              <a:rPr lang="en-US" dirty="0" err="1"/>
              <a:t>Aurojit</a:t>
            </a:r>
            <a:r>
              <a:rPr lang="en-US" dirty="0"/>
              <a:t> Panda, Sylvia </a:t>
            </a:r>
            <a:r>
              <a:rPr lang="en-US" dirty="0" err="1"/>
              <a:t>Ratnasamy</a:t>
            </a:r>
            <a:r>
              <a:rPr lang="en-US" dirty="0"/>
              <a:t>, Jennifer Rexford, Michael </a:t>
            </a:r>
            <a:r>
              <a:rPr lang="en-US" dirty="0" err="1"/>
              <a:t>Schapira</a:t>
            </a:r>
            <a:r>
              <a:rPr lang="en-US" dirty="0"/>
              <a:t>, Scott Shenker, Ion </a:t>
            </a:r>
            <a:r>
              <a:rPr lang="en-US" dirty="0" err="1"/>
              <a:t>Stoica</a:t>
            </a:r>
            <a:r>
              <a:rPr lang="en-US" dirty="0"/>
              <a:t>, David </a:t>
            </a:r>
            <a:r>
              <a:rPr lang="en-US" dirty="0" err="1"/>
              <a:t>Tennenhouse</a:t>
            </a:r>
            <a:r>
              <a:rPr lang="en-US" dirty="0"/>
              <a:t>, Amin Vahdat, Ellen Zegura</a:t>
            </a:r>
          </a:p>
          <a:p>
            <a:endParaRPr lang="en-US" dirty="0"/>
          </a:p>
          <a:p>
            <a:r>
              <a:rPr lang="en-US" sz="4400" b="1" u="sng" dirty="0"/>
              <a:t>Core design team</a:t>
            </a:r>
            <a:r>
              <a:rPr lang="en-US" sz="4400" u="sng" dirty="0"/>
              <a:t>:</a:t>
            </a:r>
            <a:r>
              <a:rPr lang="en-US" sz="4400" dirty="0"/>
              <a:t> Arvind Krishnamurthy (UW), James McCauley (MHC), </a:t>
            </a:r>
            <a:r>
              <a:rPr lang="en-US" sz="4400" dirty="0" err="1"/>
              <a:t>Aurojit</a:t>
            </a:r>
            <a:r>
              <a:rPr lang="en-US" sz="4400" dirty="0"/>
              <a:t> Panda (NYU), Scott Shenker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8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5156-BCBC-5D4F-BAB3-689864D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Service Layer (SL)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FD18-645A-2049-A6F2-B5D1925D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Implemented at service nodes (SNs)</a:t>
            </a:r>
          </a:p>
          <a:p>
            <a:pPr lvl="1"/>
            <a:r>
              <a:rPr lang="en-US" dirty="0"/>
              <a:t>SNs are </a:t>
            </a:r>
            <a:r>
              <a:rPr lang="en-US" b="1" i="1" u="sng" dirty="0"/>
              <a:t>servers</a:t>
            </a:r>
            <a:r>
              <a:rPr lang="en-US" dirty="0"/>
              <a:t> deployed at network “edge”</a:t>
            </a:r>
          </a:p>
          <a:p>
            <a:pPr lvl="1"/>
            <a:r>
              <a:rPr lang="en-US" dirty="0"/>
              <a:t>Every host associated with a service node</a:t>
            </a:r>
          </a:p>
          <a:p>
            <a:pPr lvl="1"/>
            <a:r>
              <a:rPr lang="en-US" dirty="0"/>
              <a:t>SL also implemented at hosts (like all layers)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Typical communication pattern:</a:t>
            </a:r>
          </a:p>
          <a:p>
            <a:pPr lvl="1"/>
            <a:r>
              <a:rPr lang="en-US" dirty="0"/>
              <a:t>Source → SN → SN → Destination</a:t>
            </a:r>
          </a:p>
          <a:p>
            <a:pPr lvl="1"/>
            <a:r>
              <a:rPr lang="en-US" dirty="0"/>
              <a:t>Service layer communication tunneled over IP</a:t>
            </a:r>
          </a:p>
          <a:p>
            <a:pPr lvl="1"/>
            <a:r>
              <a:rPr lang="en-US" dirty="0"/>
              <a:t>Source specifies which service to invoke at SN</a:t>
            </a:r>
          </a:p>
          <a:p>
            <a:pPr lvl="2"/>
            <a:r>
              <a:rPr lang="en-US" dirty="0"/>
              <a:t>So services need not be backwards-compatible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A0F940-3D8C-A941-A0F3-5CBEA999E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097"/>
            <a:ext cx="9144000" cy="553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7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D604-0A55-AD4F-B27B-37FC0867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Key: All Services In </a:t>
            </a:r>
            <a:r>
              <a:rPr lang="en-US" b="1" i="1" u="sng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8C27-32C9-7F40-8667-60CB98A20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Standards: Open-source code, not specs</a:t>
            </a:r>
          </a:p>
          <a:p>
            <a:pPr lvl="5"/>
            <a:endParaRPr lang="en-US" dirty="0"/>
          </a:p>
          <a:p>
            <a:r>
              <a:rPr lang="en-US" dirty="0"/>
              <a:t>Necessary software pieces on SNs</a:t>
            </a:r>
          </a:p>
          <a:p>
            <a:pPr lvl="1"/>
            <a:r>
              <a:rPr lang="en-US" dirty="0"/>
              <a:t>Standardized service modules</a:t>
            </a:r>
          </a:p>
          <a:p>
            <a:pPr lvl="1"/>
            <a:r>
              <a:rPr lang="en-US" dirty="0"/>
              <a:t>Standardized execution environment (WORA)</a:t>
            </a:r>
          </a:p>
          <a:p>
            <a:pPr lvl="1"/>
            <a:r>
              <a:rPr lang="en-US" dirty="0"/>
              <a:t>Open-source runtime/orchestration available</a:t>
            </a:r>
          </a:p>
          <a:p>
            <a:pPr lvl="5"/>
            <a:endParaRPr lang="en-US" dirty="0"/>
          </a:p>
          <a:p>
            <a:r>
              <a:rPr lang="en-US" dirty="0"/>
              <a:t>Services involve limited computation</a:t>
            </a:r>
          </a:p>
          <a:p>
            <a:pPr lvl="1"/>
            <a:r>
              <a:rPr lang="en-US" dirty="0"/>
              <a:t>Packet forwarding and payload processing</a:t>
            </a:r>
          </a:p>
          <a:p>
            <a:pPr lvl="1"/>
            <a:r>
              <a:rPr lang="en-US" dirty="0"/>
              <a:t>Simple functions like caching</a:t>
            </a:r>
          </a:p>
          <a:p>
            <a:pPr lvl="4"/>
            <a:endParaRPr lang="en-US" dirty="0"/>
          </a:p>
          <a:p>
            <a:r>
              <a:rPr lang="en-US" dirty="0"/>
              <a:t>SNs could have enclaves, </a:t>
            </a:r>
            <a:r>
              <a:rPr lang="en-US" dirty="0" err="1"/>
              <a:t>hw</a:t>
            </a:r>
            <a:r>
              <a:rPr lang="en-US" dirty="0"/>
              <a:t> accelerators</a:t>
            </a:r>
          </a:p>
        </p:txBody>
      </p:sp>
    </p:spTree>
    <p:extLst>
      <p:ext uri="{BB962C8B-B14F-4D97-AF65-F5344CB8AC3E}">
        <p14:creationId xmlns:p14="http://schemas.microsoft.com/office/powerpoint/2010/main" val="385294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F80-944B-AF4D-B8E9-12E188A9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3014-07ED-BF47-ADF9-A98BDD4F3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Governance process determines the set of </a:t>
            </a:r>
            <a:r>
              <a:rPr lang="en-US" b="1" i="1" dirty="0"/>
              <a:t>public</a:t>
            </a:r>
            <a:r>
              <a:rPr lang="en-US" dirty="0"/>
              <a:t> services and their implementations</a:t>
            </a:r>
          </a:p>
          <a:p>
            <a:pPr lvl="1"/>
            <a:r>
              <a:rPr lang="en-US" dirty="0"/>
              <a:t>Public services are deployed in all SNs</a:t>
            </a:r>
          </a:p>
          <a:p>
            <a:pPr lvl="1"/>
            <a:r>
              <a:rPr lang="en-US" dirty="0"/>
              <a:t>Form the new Internet service model</a:t>
            </a:r>
          </a:p>
          <a:p>
            <a:pPr lvl="1"/>
            <a:r>
              <a:rPr lang="en-US" dirty="0"/>
              <a:t>Service model is easily extensible</a:t>
            </a:r>
          </a:p>
          <a:p>
            <a:pPr lvl="4"/>
            <a:endParaRPr lang="en-US" dirty="0"/>
          </a:p>
          <a:p>
            <a:r>
              <a:rPr lang="en-US" dirty="0"/>
              <a:t>EI’s biggest change: deployment model</a:t>
            </a:r>
          </a:p>
          <a:p>
            <a:pPr lvl="1"/>
            <a:r>
              <a:rPr lang="en-US" dirty="0"/>
              <a:t>Services are approved software modules</a:t>
            </a:r>
          </a:p>
          <a:p>
            <a:pPr lvl="1"/>
            <a:r>
              <a:rPr lang="en-US" dirty="0"/>
              <a:t>Easily deployable in all SNs (WORA)</a:t>
            </a:r>
          </a:p>
          <a:p>
            <a:pPr lvl="1"/>
            <a:r>
              <a:rPr lang="en-US" dirty="0"/>
              <a:t>No per-vendor/per-domain decision process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9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08F9-FDCD-F045-A266-7D84A3FB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Interdomain Routing in 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73A1-010B-AB48-AEE6-A7DE077FC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SL, packets travel directly between source and destination domains</a:t>
            </a:r>
          </a:p>
          <a:p>
            <a:pPr lvl="1"/>
            <a:r>
              <a:rPr lang="en-US" dirty="0"/>
              <a:t>Peering at SL is </a:t>
            </a:r>
            <a:r>
              <a:rPr lang="en-US" b="1" i="1" dirty="0"/>
              <a:t>direct</a:t>
            </a:r>
            <a:r>
              <a:rPr lang="en-US" dirty="0"/>
              <a:t> and </a:t>
            </a:r>
            <a:r>
              <a:rPr lang="en-US" b="1" i="1" dirty="0"/>
              <a:t>settlement-free</a:t>
            </a:r>
          </a:p>
          <a:p>
            <a:pPr lvl="1"/>
            <a:r>
              <a:rPr lang="en-US" dirty="0"/>
              <a:t>Necessary for network neutrality, etc.</a:t>
            </a:r>
          </a:p>
          <a:p>
            <a:pPr lvl="3"/>
            <a:endParaRPr lang="en-US" dirty="0"/>
          </a:p>
          <a:p>
            <a:r>
              <a:rPr lang="en-US" dirty="0"/>
              <a:t>The actual L3 transit between SNs in different domains can be via</a:t>
            </a:r>
          </a:p>
          <a:p>
            <a:pPr lvl="1"/>
            <a:r>
              <a:rPr lang="en-US" dirty="0"/>
              <a:t>Normal L3 routing (with SL tunneled on top)</a:t>
            </a:r>
          </a:p>
          <a:p>
            <a:pPr lvl="1"/>
            <a:r>
              <a:rPr lang="en-US" dirty="0"/>
              <a:t>Using an IXP as an intermediary</a:t>
            </a:r>
          </a:p>
          <a:p>
            <a:pPr lvl="1"/>
            <a:r>
              <a:rPr lang="en-US" dirty="0"/>
              <a:t>Leased or private lines between the SNs</a:t>
            </a:r>
          </a:p>
          <a:p>
            <a:pPr lvl="1"/>
            <a:r>
              <a:rPr lang="en-US" dirty="0"/>
              <a:t>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2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10BA-4091-DD42-BA98-D6FC116F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EI Just An Overlay?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73182-AF04-E247-9C05-C479FA6B1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Yes, of course it is an overlay!</a:t>
            </a:r>
          </a:p>
          <a:p>
            <a:pPr lvl="1"/>
            <a:r>
              <a:rPr lang="en-US" dirty="0"/>
              <a:t>The layered Internet architecture is nothing but a </a:t>
            </a:r>
            <a:r>
              <a:rPr lang="en-US" b="1" i="1" dirty="0"/>
              <a:t>structured</a:t>
            </a:r>
            <a:r>
              <a:rPr lang="en-US" dirty="0"/>
              <a:t> set of </a:t>
            </a:r>
            <a:r>
              <a:rPr lang="en-US" b="1" i="1" dirty="0"/>
              <a:t>intrinsic</a:t>
            </a:r>
            <a:r>
              <a:rPr lang="en-US" dirty="0"/>
              <a:t> overlays</a:t>
            </a:r>
          </a:p>
          <a:p>
            <a:pPr lvl="1"/>
            <a:r>
              <a:rPr lang="en-US" sz="2400" dirty="0"/>
              <a:t>L4 overlay on L3; L3 overlay on L2; L2 overlay on L1</a:t>
            </a:r>
          </a:p>
          <a:p>
            <a:pPr lvl="1"/>
            <a:r>
              <a:rPr lang="en-US" dirty="0"/>
              <a:t>Dictates the what and where of each layer</a:t>
            </a:r>
          </a:p>
          <a:p>
            <a:pPr lvl="3"/>
            <a:endParaRPr lang="en-US" dirty="0"/>
          </a:p>
          <a:p>
            <a:r>
              <a:rPr lang="en-US" dirty="0"/>
              <a:t>EI: structured, intrinsic overlay dictating:</a:t>
            </a:r>
          </a:p>
          <a:p>
            <a:pPr lvl="1"/>
            <a:r>
              <a:rPr lang="en-US" dirty="0"/>
              <a:t>Where it fits in the layering scheme (L3.5)</a:t>
            </a:r>
          </a:p>
          <a:p>
            <a:pPr lvl="1"/>
            <a:r>
              <a:rPr lang="en-US" dirty="0"/>
              <a:t>Where it is implemented (SNs)</a:t>
            </a:r>
          </a:p>
          <a:p>
            <a:pPr lvl="1"/>
            <a:r>
              <a:rPr lang="en-US" dirty="0"/>
              <a:t>How the overlay fits into the domain structure</a:t>
            </a:r>
          </a:p>
          <a:p>
            <a:pPr lvl="2"/>
            <a:r>
              <a:rPr lang="en-US" dirty="0"/>
              <a:t>Peering, payments,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4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BF809-BD4B-9541-9B4C-E8ADF02B3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Examples of EI Services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2ADD61D-B420-B643-BAFB-F2CF5DD95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2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5740-770B-6D47-A423-F6233515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EI: Expanded Packet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4A50-0AFC-B54B-A881-245D9224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Basics:</a:t>
            </a:r>
          </a:p>
          <a:p>
            <a:pPr lvl="1"/>
            <a:r>
              <a:rPr lang="en-US" dirty="0"/>
              <a:t>Best-effort packet delivery (IP+)</a:t>
            </a:r>
          </a:p>
          <a:p>
            <a:pPr lvl="1"/>
            <a:r>
              <a:rPr lang="en-US" dirty="0"/>
              <a:t>Flow termination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/>
              <a:t>Load balancing</a:t>
            </a:r>
          </a:p>
          <a:p>
            <a:pPr lvl="1"/>
            <a:r>
              <a:rPr lang="en-US" dirty="0"/>
              <a:t>Redirection</a:t>
            </a:r>
          </a:p>
          <a:p>
            <a:pPr lvl="2"/>
            <a:endParaRPr lang="en-US" dirty="0"/>
          </a:p>
          <a:p>
            <a:r>
              <a:rPr lang="en-US" dirty="0"/>
              <a:t>New delivery models:</a:t>
            </a:r>
          </a:p>
          <a:p>
            <a:pPr lvl="1"/>
            <a:r>
              <a:rPr lang="en-US" dirty="0"/>
              <a:t>Pub/Sub and Anycast</a:t>
            </a:r>
          </a:p>
          <a:p>
            <a:pPr lvl="1"/>
            <a:r>
              <a:rPr lang="en-US" dirty="0"/>
              <a:t>Information-centric networking (ICN)</a:t>
            </a:r>
          </a:p>
        </p:txBody>
      </p:sp>
    </p:spTree>
    <p:extLst>
      <p:ext uri="{BB962C8B-B14F-4D97-AF65-F5344CB8AC3E}">
        <p14:creationId xmlns:p14="http://schemas.microsoft.com/office/powerpoint/2010/main" val="208294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5740-770B-6D47-A423-F6233515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EI: Supporting Emerging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4A50-0AFC-B54B-A881-245D9224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AR/VR/gaming</a:t>
            </a:r>
          </a:p>
          <a:p>
            <a:pPr lvl="1"/>
            <a:r>
              <a:rPr lang="en-US" dirty="0"/>
              <a:t>Pub/sub to local users</a:t>
            </a:r>
          </a:p>
          <a:p>
            <a:pPr lvl="1"/>
            <a:r>
              <a:rPr lang="en-US" dirty="0"/>
              <a:t>Aggregation/compression to backend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Autonomous Vehicles: </a:t>
            </a:r>
          </a:p>
          <a:p>
            <a:pPr lvl="1"/>
            <a:r>
              <a:rPr lang="en-US" dirty="0"/>
              <a:t>Pub/sub, local queries, caching, redirection</a:t>
            </a:r>
          </a:p>
          <a:p>
            <a:pPr lvl="2"/>
            <a:endParaRPr lang="en-US" dirty="0"/>
          </a:p>
          <a:p>
            <a:r>
              <a:rPr lang="en-US" dirty="0"/>
              <a:t>IoT:</a:t>
            </a:r>
          </a:p>
          <a:p>
            <a:pPr lvl="1"/>
            <a:r>
              <a:rPr lang="en-US" dirty="0"/>
              <a:t>Aggregation/compression, simple queries</a:t>
            </a:r>
          </a:p>
        </p:txBody>
      </p:sp>
    </p:spTree>
    <p:extLst>
      <p:ext uri="{BB962C8B-B14F-4D97-AF65-F5344CB8AC3E}">
        <p14:creationId xmlns:p14="http://schemas.microsoft.com/office/powerpoint/2010/main" val="4303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5740-770B-6D47-A423-F6233515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EI: Security and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4A50-0AFC-B54B-A881-245D9224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enclaves to secure SN state/software</a:t>
            </a:r>
          </a:p>
          <a:p>
            <a:pPr lvl="2"/>
            <a:endParaRPr lang="en-US" dirty="0"/>
          </a:p>
          <a:p>
            <a:r>
              <a:rPr lang="en-US" dirty="0"/>
              <a:t>Attestation</a:t>
            </a:r>
          </a:p>
          <a:p>
            <a:pPr lvl="1"/>
            <a:r>
              <a:rPr lang="en-US" dirty="0"/>
              <a:t>Ensure clients connect to SN-verified servers</a:t>
            </a:r>
          </a:p>
          <a:p>
            <a:pPr lvl="2"/>
            <a:endParaRPr lang="en-US" dirty="0"/>
          </a:p>
          <a:p>
            <a:r>
              <a:rPr lang="en-US" dirty="0"/>
              <a:t>Privacy:</a:t>
            </a:r>
          </a:p>
          <a:p>
            <a:pPr lvl="1"/>
            <a:r>
              <a:rPr lang="en-US" dirty="0" err="1"/>
              <a:t>oDNS</a:t>
            </a:r>
            <a:r>
              <a:rPr lang="en-US" dirty="0"/>
              <a:t>-like name lookups and Tor-like delivery</a:t>
            </a:r>
          </a:p>
          <a:p>
            <a:pPr lvl="2"/>
            <a:endParaRPr lang="en-US" dirty="0"/>
          </a:p>
          <a:p>
            <a:r>
              <a:rPr lang="en-US" dirty="0"/>
              <a:t>DDoS protection</a:t>
            </a:r>
          </a:p>
          <a:p>
            <a:pPr lvl="1"/>
            <a:r>
              <a:rPr lang="en-US" dirty="0"/>
              <a:t>SNs support “shut up” messages</a:t>
            </a:r>
          </a:p>
          <a:p>
            <a:pPr lvl="1"/>
            <a:endParaRPr lang="en-US" dirty="0"/>
          </a:p>
          <a:p>
            <a:pPr lvl="4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4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8A8F-AE2C-764C-99DB-69826D64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Architectural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BB4E5-8361-624C-A3A6-B9CF5E34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talk, “architecture” refers to overall arrangement of </a:t>
            </a:r>
            <a:r>
              <a:rPr lang="en-US" dirty="0" err="1"/>
              <a:t>dataplane</a:t>
            </a:r>
            <a:r>
              <a:rPr lang="en-US" dirty="0"/>
              <a:t> functionality</a:t>
            </a:r>
          </a:p>
          <a:p>
            <a:pPr lvl="1"/>
            <a:r>
              <a:rPr lang="en-US" dirty="0"/>
              <a:t>Arch. = Layers and their basic functions</a:t>
            </a:r>
          </a:p>
          <a:p>
            <a:pPr lvl="1"/>
            <a:r>
              <a:rPr lang="en-US" dirty="0"/>
              <a:t>Not specific protocols (e.g. IPv4 vs IPv6)</a:t>
            </a:r>
          </a:p>
          <a:p>
            <a:pPr lvl="1"/>
            <a:r>
              <a:rPr lang="en-US" dirty="0"/>
              <a:t>Not control plane (e.g., SDN,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3"/>
            <a:endParaRPr lang="en-US" dirty="0"/>
          </a:p>
          <a:p>
            <a:r>
              <a:rPr lang="en-US" dirty="0"/>
              <a:t>Decades of architectural research...</a:t>
            </a:r>
          </a:p>
          <a:p>
            <a:pPr lvl="1"/>
            <a:r>
              <a:rPr lang="en-US" dirty="0"/>
              <a:t>...but no discernable architectural impact</a:t>
            </a:r>
          </a:p>
          <a:p>
            <a:pPr lvl="3"/>
            <a:endParaRPr lang="en-US" dirty="0"/>
          </a:p>
          <a:p>
            <a:r>
              <a:rPr lang="en-US" dirty="0"/>
              <a:t>Why not? </a:t>
            </a:r>
          </a:p>
          <a:p>
            <a:pPr lvl="1"/>
            <a:r>
              <a:rPr lang="en-US" dirty="0"/>
              <a:t>Did not identify the key deployment challenge</a:t>
            </a:r>
          </a:p>
          <a:p>
            <a:pPr lvl="1"/>
            <a:r>
              <a:rPr lang="en-US" dirty="0"/>
              <a:t>That challenge arises in L3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1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33B9-268F-1E47-B9EA-DFCDDBB2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this is just the beginning...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ED84-B9E2-554E-8299-BEF171D5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EI is an extensible and evolvable platform</a:t>
            </a:r>
          </a:p>
          <a:p>
            <a:endParaRPr lang="en-US" dirty="0"/>
          </a:p>
          <a:p>
            <a:r>
              <a:rPr lang="en-US" dirty="0"/>
              <a:t>More services will be added as needed...</a:t>
            </a:r>
          </a:p>
        </p:txBody>
      </p:sp>
    </p:spTree>
    <p:extLst>
      <p:ext uri="{BB962C8B-B14F-4D97-AF65-F5344CB8AC3E}">
        <p14:creationId xmlns:p14="http://schemas.microsoft.com/office/powerpoint/2010/main" val="69627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BF809-BD4B-9541-9B4C-E8ADF02B3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Status and </a:t>
            </a:r>
            <a:br>
              <a:rPr lang="en-US" dirty="0"/>
            </a:br>
            <a:r>
              <a:rPr lang="en-US" dirty="0"/>
              <a:t>Future Plans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0927B2A-E904-EE41-95C6-EEA248E74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31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5963-7096-0F4B-90D2-4A0941FC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96BDC-EBE3-314D-96B0-F6F9FF86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infrastructure ready by mid-August</a:t>
            </a:r>
          </a:p>
          <a:p>
            <a:pPr lvl="3"/>
            <a:endParaRPr lang="en-US" dirty="0"/>
          </a:p>
          <a:p>
            <a:r>
              <a:rPr lang="en-US" dirty="0"/>
              <a:t>Will start with deployment on FABRIC</a:t>
            </a:r>
          </a:p>
          <a:p>
            <a:pPr lvl="1"/>
            <a:r>
              <a:rPr lang="en-US" dirty="0"/>
              <a:t>Then other testbeds and clouds (credits)</a:t>
            </a:r>
          </a:p>
          <a:p>
            <a:pPr lvl="4"/>
            <a:endParaRPr lang="en-US" dirty="0"/>
          </a:p>
          <a:p>
            <a:r>
              <a:rPr lang="en-US" dirty="0"/>
              <a:t>Will hold community workshops</a:t>
            </a:r>
          </a:p>
          <a:p>
            <a:pPr lvl="1"/>
            <a:r>
              <a:rPr lang="en-US" dirty="0"/>
              <a:t>On services, apps, infrastructure</a:t>
            </a:r>
          </a:p>
          <a:p>
            <a:pPr lvl="3"/>
            <a:endParaRPr lang="en-US" dirty="0"/>
          </a:p>
          <a:p>
            <a:r>
              <a:rPr lang="en-US" dirty="0"/>
              <a:t>We will need everyone’s help</a:t>
            </a:r>
          </a:p>
          <a:p>
            <a:pPr lvl="1"/>
            <a:r>
              <a:rPr lang="en-US" dirty="0"/>
              <a:t>Financial, intellectual, organizational, code</a:t>
            </a:r>
          </a:p>
          <a:p>
            <a:pPr lvl="1"/>
            <a:r>
              <a:rPr lang="en-US" dirty="0"/>
              <a:t>If interested in helping, please contact me (</a:t>
            </a:r>
            <a:r>
              <a:rPr lang="en-US" dirty="0" err="1"/>
              <a:t>shenker@icsi.berkeley.edu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9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8D6C-2819-C94E-B930-3B097074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This Become Reality?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4C1B-FAC2-7D43-A749-3FF1F84B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Stage 1: EI as Experimental Platform</a:t>
            </a:r>
          </a:p>
          <a:p>
            <a:pPr lvl="1"/>
            <a:r>
              <a:rPr lang="en-US" dirty="0"/>
              <a:t>Deployed on testbeds, clouds (credits)</a:t>
            </a:r>
          </a:p>
          <a:p>
            <a:pPr lvl="1"/>
            <a:r>
              <a:rPr lang="en-US" dirty="0"/>
              <a:t>Research on services, apps, infrastructure</a:t>
            </a:r>
          </a:p>
          <a:p>
            <a:pPr lvl="5"/>
            <a:endParaRPr lang="en-US" dirty="0"/>
          </a:p>
          <a:p>
            <a:r>
              <a:rPr lang="en-US" dirty="0"/>
              <a:t>Stage 2: Critical Transitional Phase</a:t>
            </a:r>
          </a:p>
          <a:p>
            <a:pPr lvl="1"/>
            <a:r>
              <a:rPr lang="en-US" dirty="0"/>
              <a:t>EI reliable enough for some widely-used apps</a:t>
            </a:r>
          </a:p>
          <a:p>
            <a:pPr lvl="1"/>
            <a:r>
              <a:rPr lang="en-US" dirty="0"/>
              <a:t>Ecosystem can see potential benefit</a:t>
            </a:r>
          </a:p>
          <a:p>
            <a:pPr lvl="1"/>
            <a:r>
              <a:rPr lang="en-US" dirty="0"/>
              <a:t>Clouds and others begin serious support</a:t>
            </a:r>
          </a:p>
          <a:p>
            <a:pPr lvl="5"/>
            <a:endParaRPr lang="en-US" dirty="0"/>
          </a:p>
          <a:p>
            <a:r>
              <a:rPr lang="en-US" dirty="0"/>
              <a:t>Stage 3: Carrier Adoption Begins</a:t>
            </a:r>
          </a:p>
          <a:p>
            <a:pPr lvl="1"/>
            <a:r>
              <a:rPr lang="en-US" dirty="0"/>
              <a:t>Carriers see opportunity, and threat</a:t>
            </a:r>
          </a:p>
          <a:p>
            <a:pPr lvl="1"/>
            <a:r>
              <a:rPr lang="en-US" dirty="0"/>
              <a:t>Can deploy without change to rest of infra.</a:t>
            </a:r>
          </a:p>
          <a:p>
            <a:pPr lvl="2"/>
            <a:r>
              <a:rPr lang="en-US" dirty="0"/>
              <a:t>Already tested in production</a:t>
            </a:r>
          </a:p>
          <a:p>
            <a:pPr lvl="2"/>
            <a:r>
              <a:rPr lang="en-US" dirty="0"/>
              <a:t>Can use Edge Computing resources</a:t>
            </a:r>
          </a:p>
        </p:txBody>
      </p:sp>
    </p:spTree>
    <p:extLst>
      <p:ext uri="{BB962C8B-B14F-4D97-AF65-F5344CB8AC3E}">
        <p14:creationId xmlns:p14="http://schemas.microsoft.com/office/powerpoint/2010/main" val="189550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DB93-D001-CF46-9DE3-4359C2F6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EI Based On Simple Conjecture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CF65-79D4-B640-B0A5-1507C430A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 in-network support for applications:</a:t>
            </a:r>
          </a:p>
          <a:p>
            <a:pPr lvl="1"/>
            <a:r>
              <a:rPr lang="en-US" dirty="0"/>
              <a:t>Is important for many current/emerging apps</a:t>
            </a:r>
          </a:p>
          <a:p>
            <a:pPr lvl="1"/>
            <a:r>
              <a:rPr lang="en-US" dirty="0"/>
              <a:t>Can be done at SNs, rather than each router</a:t>
            </a:r>
          </a:p>
          <a:p>
            <a:pPr lvl="1"/>
            <a:r>
              <a:rPr lang="en-US" dirty="0"/>
              <a:t>Can be done in software, not ASICs</a:t>
            </a:r>
          </a:p>
          <a:p>
            <a:pPr lvl="4"/>
            <a:endParaRPr lang="en-US" b="1" dirty="0"/>
          </a:p>
          <a:p>
            <a:r>
              <a:rPr lang="en-US" b="1" dirty="0"/>
              <a:t>Evidence for conjecture: private networks</a:t>
            </a:r>
          </a:p>
          <a:p>
            <a:pPr lvl="1"/>
            <a:r>
              <a:rPr lang="en-US" i="1" dirty="0"/>
              <a:t>EI is merely the architecturally coherent version of these private networks</a:t>
            </a:r>
          </a:p>
          <a:p>
            <a:pPr lvl="4"/>
            <a:endParaRPr lang="en-US" i="1" dirty="0"/>
          </a:p>
          <a:p>
            <a:r>
              <a:rPr lang="en-US" dirty="0"/>
              <a:t>That’s why we think EI might succeed...</a:t>
            </a:r>
          </a:p>
        </p:txBody>
      </p:sp>
    </p:spTree>
    <p:extLst>
      <p:ext uri="{BB962C8B-B14F-4D97-AF65-F5344CB8AC3E}">
        <p14:creationId xmlns:p14="http://schemas.microsoft.com/office/powerpoint/2010/main" val="185969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AEBA4-232D-A443-8C9A-B2FF1F1A4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i="1" dirty="0"/>
              <a:t>Thank You For Your Attention!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054093-5485-C847-BC6B-3CD9EEBF6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5393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8782-451A-4943-AD33-6938D1E0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L3 Has Two Roles in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67E4-4B0C-AE4B-BA57-53F9BC4D9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Allows all L2 networks to interconnect</a:t>
            </a:r>
          </a:p>
          <a:p>
            <a:pPr lvl="1"/>
            <a:r>
              <a:rPr lang="en-US" dirty="0"/>
              <a:t>Must be deployed in every router</a:t>
            </a:r>
          </a:p>
          <a:p>
            <a:pPr lvl="1"/>
            <a:r>
              <a:rPr lang="en-US" dirty="0"/>
              <a:t>Almost impossible to make significant change</a:t>
            </a:r>
          </a:p>
          <a:p>
            <a:pPr lvl="2"/>
            <a:r>
              <a:rPr lang="en-US" dirty="0"/>
              <a:t>Both now, and in the future...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Provides the service model to hosts</a:t>
            </a:r>
          </a:p>
          <a:p>
            <a:pPr lvl="1"/>
            <a:r>
              <a:rPr lang="en-US" dirty="0"/>
              <a:t>i.e., IP’s best effort packet delivery</a:t>
            </a:r>
          </a:p>
          <a:p>
            <a:pPr lvl="1"/>
            <a:r>
              <a:rPr lang="en-US" dirty="0"/>
              <a:t>Must support all application requirements</a:t>
            </a:r>
          </a:p>
          <a:p>
            <a:pPr lvl="2"/>
            <a:r>
              <a:rPr lang="en-US" dirty="0"/>
              <a:t>From content/streaming to AR/VR, gaming, IoT...</a:t>
            </a:r>
          </a:p>
          <a:p>
            <a:pPr lvl="1"/>
            <a:r>
              <a:rPr lang="en-US" dirty="0"/>
              <a:t>Requirements becoming more stringent</a:t>
            </a:r>
          </a:p>
          <a:p>
            <a:pPr lvl="2"/>
            <a:r>
              <a:rPr lang="en-US" dirty="0"/>
              <a:t>Latency, reliability, privacy, security,...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5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DD71-E39C-C74E-BD84-3BA753C9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Fundamental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8BFA-4F08-094E-9E44-40F6EDE5C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4000" i="1" dirty="0"/>
              <a:t>We must redesign the network to meet a wider range of application requirements without changing IP</a:t>
            </a:r>
          </a:p>
          <a:p>
            <a:pPr marL="0" indent="0" algn="ctr">
              <a:buNone/>
            </a:pPr>
            <a:endParaRPr lang="en-US" sz="4000" i="1" dirty="0"/>
          </a:p>
          <a:p>
            <a:pPr marL="0" indent="0" algn="ctr">
              <a:buNone/>
            </a:pPr>
            <a:r>
              <a:rPr lang="en-US" sz="4000" dirty="0"/>
              <a:t>How can we do this?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7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6EF1-1D23-E341-B70B-2F80C022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from CCPs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AE9A-E986-064C-BB78-EC527FD5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Cloud/content providers building private IP-based networks with many </a:t>
            </a:r>
            <a:r>
              <a:rPr lang="en-US" dirty="0" err="1"/>
              <a:t>PoPs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These </a:t>
            </a:r>
            <a:r>
              <a:rPr lang="en-US" dirty="0" err="1"/>
              <a:t>PoPs</a:t>
            </a:r>
            <a:r>
              <a:rPr lang="en-US" dirty="0"/>
              <a:t> apply </a:t>
            </a:r>
            <a:r>
              <a:rPr lang="en-US" b="1" i="1" dirty="0"/>
              <a:t>in-network</a:t>
            </a:r>
            <a:r>
              <a:rPr lang="en-US" dirty="0"/>
              <a:t> services:</a:t>
            </a:r>
          </a:p>
          <a:p>
            <a:pPr lvl="1"/>
            <a:r>
              <a:rPr lang="en-US" dirty="0"/>
              <a:t>Flow termination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/>
              <a:t>Load balancing</a:t>
            </a:r>
          </a:p>
          <a:p>
            <a:pPr lvl="1"/>
            <a:r>
              <a:rPr lang="en-US" dirty="0"/>
              <a:t>...</a:t>
            </a:r>
          </a:p>
          <a:p>
            <a:pPr lvl="2"/>
            <a:endParaRPr lang="en-US" dirty="0"/>
          </a:p>
          <a:p>
            <a:r>
              <a:rPr lang="en-US" dirty="0"/>
              <a:t>Services designed to meet app </a:t>
            </a:r>
            <a:r>
              <a:rPr lang="en-US" dirty="0" err="1"/>
              <a:t>rqmts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5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A48C-7931-3243-9377-E7B420D5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 Apps, Bad for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F2E2D-C4D6-1243-B767-2961689C3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increasingly </a:t>
            </a:r>
            <a:r>
              <a:rPr lang="en-US" i="1" dirty="0"/>
              <a:t>balkanized</a:t>
            </a:r>
          </a:p>
          <a:p>
            <a:pPr lvl="1"/>
            <a:r>
              <a:rPr lang="en-US" dirty="0"/>
              <a:t>Private nets define own in-network services</a:t>
            </a:r>
          </a:p>
          <a:p>
            <a:pPr lvl="1"/>
            <a:r>
              <a:rPr lang="en-US" dirty="0"/>
              <a:t>Public Internet lagging behind</a:t>
            </a:r>
          </a:p>
          <a:p>
            <a:pPr lvl="4"/>
            <a:endParaRPr lang="en-US" dirty="0"/>
          </a:p>
          <a:p>
            <a:r>
              <a:rPr lang="en-US" dirty="0"/>
              <a:t>Rather than these ad hoc and proprietary designs, we need a coherent architecture</a:t>
            </a:r>
          </a:p>
          <a:p>
            <a:pPr lvl="1"/>
            <a:r>
              <a:rPr lang="en-US" dirty="0"/>
              <a:t>Support broader set of in-network services</a:t>
            </a:r>
          </a:p>
          <a:p>
            <a:pPr lvl="1"/>
            <a:r>
              <a:rPr lang="en-US" dirty="0"/>
              <a:t>Become the new Internet service model</a:t>
            </a:r>
          </a:p>
          <a:p>
            <a:pPr lvl="4"/>
            <a:endParaRPr lang="en-US" dirty="0"/>
          </a:p>
          <a:p>
            <a:r>
              <a:rPr lang="en-US" i="1" dirty="0"/>
              <a:t>EI is nothing more than the architecturally coherent form of these private networks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0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BF809-BD4B-9541-9B4C-E8ADF02B3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Extensible Internet (EI)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2ADD61D-B420-B643-BAFB-F2CF5DD95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Design</a:t>
            </a:r>
          </a:p>
          <a:p>
            <a:r>
              <a:rPr lang="en-US" dirty="0"/>
              <a:t>Example Services</a:t>
            </a:r>
          </a:p>
        </p:txBody>
      </p:sp>
    </p:spTree>
    <p:extLst>
      <p:ext uri="{BB962C8B-B14F-4D97-AF65-F5344CB8AC3E}">
        <p14:creationId xmlns:p14="http://schemas.microsoft.com/office/powerpoint/2010/main" val="33893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E073-80A0-1742-8F89-DF1E67B0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Design Is Very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332B-E377-1941-A023-14DACFB5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1070"/>
            <a:ext cx="9224010" cy="5048519"/>
          </a:xfrm>
        </p:spPr>
        <p:txBody>
          <a:bodyPr>
            <a:normAutofit/>
          </a:bodyPr>
          <a:lstStyle/>
          <a:p>
            <a:r>
              <a:rPr lang="en-US" dirty="0"/>
              <a:t>Use current IP protocol/infrastructure</a:t>
            </a:r>
          </a:p>
          <a:p>
            <a:pPr lvl="1"/>
            <a:r>
              <a:rPr lang="en-US" dirty="0"/>
              <a:t>Remains essentially unchanged</a:t>
            </a:r>
          </a:p>
          <a:p>
            <a:pPr lvl="2"/>
            <a:endParaRPr lang="en-US" dirty="0"/>
          </a:p>
          <a:p>
            <a:r>
              <a:rPr lang="en-US" dirty="0"/>
              <a:t>Introduce a new network layer above L3</a:t>
            </a:r>
          </a:p>
          <a:p>
            <a:pPr lvl="1"/>
            <a:r>
              <a:rPr lang="en-US" dirty="0"/>
              <a:t>Service layer (SL) or L3.5</a:t>
            </a:r>
          </a:p>
          <a:p>
            <a:pPr lvl="2"/>
            <a:endParaRPr lang="en-US" dirty="0"/>
          </a:p>
          <a:p>
            <a:r>
              <a:rPr lang="en-US" dirty="0"/>
              <a:t>SL offers new in-network services to hosts</a:t>
            </a:r>
          </a:p>
          <a:p>
            <a:pPr lvl="1"/>
            <a:r>
              <a:rPr lang="en-US" dirty="0"/>
              <a:t>Like the current private nets, but more general</a:t>
            </a:r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6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4B1D-9EC6-8D4F-BF80-E4E2B108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 Decouples L3’s Two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99FC8-46E8-DD4A-8CC8-1FBDE7CE6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L3 is the interface to both</a:t>
            </a:r>
          </a:p>
          <a:p>
            <a:pPr lvl="1"/>
            <a:r>
              <a:rPr lang="en-US" dirty="0"/>
              <a:t>L2 networks: so it must be narrow waist</a:t>
            </a:r>
          </a:p>
          <a:p>
            <a:pPr lvl="1"/>
            <a:r>
              <a:rPr lang="en-US" dirty="0"/>
              <a:t>L4 on hosts: defining Internet’s service model</a:t>
            </a:r>
          </a:p>
          <a:p>
            <a:pPr lvl="4"/>
            <a:endParaRPr lang="en-US" dirty="0"/>
          </a:p>
          <a:p>
            <a:r>
              <a:rPr lang="en-US" dirty="0"/>
              <a:t>In EI</a:t>
            </a:r>
          </a:p>
          <a:p>
            <a:pPr lvl="1"/>
            <a:r>
              <a:rPr lang="en-US" dirty="0"/>
              <a:t>L3 is still the interface to L2 networks</a:t>
            </a:r>
          </a:p>
          <a:p>
            <a:pPr lvl="1"/>
            <a:r>
              <a:rPr lang="en-US" dirty="0"/>
              <a:t>But L3.5 is the interface to L4</a:t>
            </a:r>
          </a:p>
          <a:p>
            <a:pPr lvl="4"/>
            <a:endParaRPr lang="en-US" dirty="0"/>
          </a:p>
          <a:p>
            <a:r>
              <a:rPr lang="en-US" dirty="0"/>
              <a:t>No reason for L3.5 to be “narrow”</a:t>
            </a:r>
          </a:p>
          <a:p>
            <a:pPr lvl="1"/>
            <a:r>
              <a:rPr lang="en-US" dirty="0"/>
              <a:t>So it can meet a wide range of needs</a:t>
            </a:r>
          </a:p>
          <a:p>
            <a:pPr lvl="4"/>
            <a:endParaRPr lang="en-US" dirty="0"/>
          </a:p>
          <a:p>
            <a:r>
              <a:rPr lang="en-US" dirty="0"/>
              <a:t>Nor any reason to be in every router</a:t>
            </a:r>
          </a:p>
          <a:p>
            <a:pPr lvl="1"/>
            <a:r>
              <a:rPr lang="en-US" dirty="0"/>
              <a:t>So it can be more easily deployed/changed</a:t>
            </a:r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111925</TotalTime>
  <Words>1187</Words>
  <Application>Microsoft Office PowerPoint</Application>
  <PresentationFormat>On-screen Show (4:3)</PresentationFormat>
  <Paragraphs>220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Gotham Book</vt:lpstr>
      <vt:lpstr>Black</vt:lpstr>
      <vt:lpstr>The Extensible Internet (EI)</vt:lpstr>
      <vt:lpstr>Enabling Architectural Change?</vt:lpstr>
      <vt:lpstr>L3 Has Two Roles in Architecture</vt:lpstr>
      <vt:lpstr>A Fundamental Paradox</vt:lpstr>
      <vt:lpstr>Lessons from CCPs</vt:lpstr>
      <vt:lpstr>Good for Apps, Bad for Internet</vt:lpstr>
      <vt:lpstr>The Extensible Internet (EI)</vt:lpstr>
      <vt:lpstr>Core Design Is Very Simple</vt:lpstr>
      <vt:lpstr>EI Decouples L3’s Two Roles</vt:lpstr>
      <vt:lpstr>The Service Layer (SL)</vt:lpstr>
      <vt:lpstr>PowerPoint Presentation</vt:lpstr>
      <vt:lpstr>Key: All Services In Software</vt:lpstr>
      <vt:lpstr>Choosing The Services</vt:lpstr>
      <vt:lpstr>Interdomain Routing in SL</vt:lpstr>
      <vt:lpstr>Isn’t EI Just An Overlay?</vt:lpstr>
      <vt:lpstr>Examples of EI Services</vt:lpstr>
      <vt:lpstr>EI: Expanded Packet Delivery</vt:lpstr>
      <vt:lpstr>EI: Supporting Emerging Use Cases</vt:lpstr>
      <vt:lpstr>EI: Security and Privacy</vt:lpstr>
      <vt:lpstr>But this is just the beginning...</vt:lpstr>
      <vt:lpstr>Current Status and  Future Plans</vt:lpstr>
      <vt:lpstr>Development Status</vt:lpstr>
      <vt:lpstr>How Can This Become Reality?</vt:lpstr>
      <vt:lpstr>EI Based On Simple Conjecture</vt:lpstr>
      <vt:lpstr>Thank You For Your Attention!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Scott Shenker</dc:creator>
  <cp:keywords/>
  <dc:description/>
  <cp:lastModifiedBy>Adrian</cp:lastModifiedBy>
  <cp:revision>1149</cp:revision>
  <cp:lastPrinted>2021-04-07T12:32:08Z</cp:lastPrinted>
  <dcterms:created xsi:type="dcterms:W3CDTF">2012-09-29T09:44:50Z</dcterms:created>
  <dcterms:modified xsi:type="dcterms:W3CDTF">2021-07-27T21:54:10Z</dcterms:modified>
  <cp:category/>
</cp:coreProperties>
</file>