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  <p:sldId id="266" r:id="rId6"/>
    <p:sldId id="258" r:id="rId7"/>
    <p:sldId id="263" r:id="rId8"/>
    <p:sldId id="265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rson" id="{3FAF546C-504E-4C9E-A0A4-F5D7BE3672A0}">
          <p14:sldIdLst>
            <p14:sldId id="261"/>
            <p14:sldId id="256"/>
            <p14:sldId id="259"/>
            <p14:sldId id="257"/>
            <p14:sldId id="266"/>
            <p14:sldId id="258"/>
          </p14:sldIdLst>
        </p14:section>
        <p14:section name="Location" id="{4C73F587-F9CD-4489-AFF0-1DD40224A6B6}">
          <p14:sldIdLst>
            <p14:sldId id="263"/>
            <p14:sldId id="265"/>
          </p14:sldIdLst>
        </p14:section>
        <p14:section name="Job" id="{C17D4EF4-3ABC-4A8A-86B8-0B60F95F0131}">
          <p14:sldIdLst>
            <p14:sldId id="260"/>
          </p14:sldIdLst>
        </p14:section>
        <p14:section name="Legislature" id="{8EDF2E82-1EFB-4BD1-A368-F98D4C2B7920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Lim" initials="DL" lastIdx="1" clrIdx="0">
    <p:extLst>
      <p:ext uri="{19B8F6BF-5375-455C-9EA6-DF929625EA0E}">
        <p15:presenceInfo xmlns:p15="http://schemas.microsoft.com/office/powerpoint/2012/main" userId="Daniel L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0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19T02:36:09.633" idx="1">
    <p:pos x="2340" y="2503"/>
    <p:text>This logic is super simplified (and somewhat problematic)because it basically assumes destination selection is solely contingent on economic concerns. This stands in contrast to the determination of happiness which is a function of social and political factors as well.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FED7-0BE3-41C5-B7F9-3F7E1A830FD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8067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Persons</a:t>
            </a:r>
            <a:r>
              <a:rPr lang="en-US" dirty="0" smtClean="0"/>
              <a:t> respond to economic incentives through the actions of…</a:t>
            </a:r>
          </a:p>
          <a:p>
            <a:pPr lvl="1"/>
            <a:r>
              <a:rPr lang="en-US" dirty="0" smtClean="0"/>
              <a:t>Migration</a:t>
            </a:r>
          </a:p>
          <a:p>
            <a:pPr lvl="1"/>
            <a:r>
              <a:rPr lang="en-US" dirty="0" smtClean="0"/>
              <a:t>Voting</a:t>
            </a:r>
          </a:p>
          <a:p>
            <a:pPr lvl="1"/>
            <a:r>
              <a:rPr lang="en-US" dirty="0" smtClean="0"/>
              <a:t>Seeking employment opportunities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and which actions are undertaken is determined by </a:t>
            </a:r>
            <a:r>
              <a:rPr lang="en-US" i="1" dirty="0" smtClean="0"/>
              <a:t>happiness</a:t>
            </a:r>
            <a:r>
              <a:rPr lang="en-US" dirty="0" smtClean="0"/>
              <a:t>, which is a function of utility obtained from…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199" y="4847609"/>
            <a:ext cx="7145215" cy="1254248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Social ties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Political freedom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Income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Job satisfaction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5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Legislator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b="1" i="1" dirty="0" smtClean="0"/>
              <a:t>city</a:t>
            </a:r>
            <a:r>
              <a:rPr lang="en-US" dirty="0" smtClean="0"/>
              <a:t> has a preset pool of X </a:t>
            </a:r>
            <a:r>
              <a:rPr lang="en-US" b="1" i="1" dirty="0" smtClean="0"/>
              <a:t>legislators </a:t>
            </a:r>
            <a:r>
              <a:rPr lang="en-US" dirty="0" smtClean="0"/>
              <a:t>and Y seats in the </a:t>
            </a:r>
            <a:r>
              <a:rPr lang="en-US" b="1" i="1" dirty="0" smtClean="0"/>
              <a:t>legislature</a:t>
            </a:r>
            <a:r>
              <a:rPr lang="en-US" dirty="0" smtClean="0"/>
              <a:t>, where Y &lt; X. All X legislators compete for all Y seats at every election.</a:t>
            </a:r>
          </a:p>
          <a:p>
            <a:r>
              <a:rPr lang="en-US" dirty="0" smtClean="0"/>
              <a:t>Elections are held at a fixed interval, and are decided by SNTV </a:t>
            </a:r>
            <a:r>
              <a:rPr lang="en-US" smtClean="0"/>
              <a:t>(because it is simple </a:t>
            </a:r>
            <a:r>
              <a:rPr lang="en-US" dirty="0" smtClean="0"/>
              <a:t>to implement).</a:t>
            </a:r>
          </a:p>
          <a:p>
            <a:r>
              <a:rPr lang="en-US" dirty="0"/>
              <a:t>All legislators </a:t>
            </a:r>
            <a:r>
              <a:rPr lang="en-US" dirty="0" smtClean="0"/>
              <a:t>vote on the single </a:t>
            </a:r>
            <a:r>
              <a:rPr lang="en-US" dirty="0"/>
              <a:t>issue </a:t>
            </a:r>
            <a:r>
              <a:rPr lang="en-US" dirty="0" smtClean="0"/>
              <a:t>dimension of </a:t>
            </a:r>
            <a:r>
              <a:rPr lang="en-US" dirty="0"/>
              <a:t>immigration</a:t>
            </a:r>
          </a:p>
          <a:p>
            <a:r>
              <a:rPr lang="en-US" dirty="0"/>
              <a:t>All legislators vote sincerely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Legislature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country has a unicameral </a:t>
            </a:r>
            <a:r>
              <a:rPr lang="en-US" b="1" i="1" dirty="0" smtClean="0"/>
              <a:t>legislature</a:t>
            </a:r>
            <a:r>
              <a:rPr lang="en-US" dirty="0" smtClean="0"/>
              <a:t> comprised of a multiplicity of </a:t>
            </a:r>
            <a:r>
              <a:rPr lang="en-US" b="1" i="1" dirty="0" smtClean="0"/>
              <a:t>legislators</a:t>
            </a:r>
          </a:p>
          <a:p>
            <a:r>
              <a:rPr lang="en-US" dirty="0" smtClean="0"/>
              <a:t>A legislature’s chamber median determines immigration policy for its respective country.</a:t>
            </a:r>
          </a:p>
          <a:p>
            <a:r>
              <a:rPr lang="en-US" dirty="0" smtClean="0"/>
              <a:t>The chamber median is calculated on or after each election for legislators.</a:t>
            </a:r>
          </a:p>
        </p:txBody>
      </p:sp>
    </p:spTree>
    <p:extLst>
      <p:ext uri="{BB962C8B-B14F-4D97-AF65-F5344CB8AC3E}">
        <p14:creationId xmlns:p14="http://schemas.microsoft.com/office/powerpoint/2010/main" val="17928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70218" y="1946449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081733" y="4321154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Person</a:t>
            </a:r>
            <a:endParaRPr lang="en-US" sz="3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654825" y="4146706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Migration and Employment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27917" y="4146706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Voting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27917" y="1772000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Happiness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9" name="Down Arrow 38"/>
          <p:cNvSpPr/>
          <p:nvPr/>
        </p:nvSpPr>
        <p:spPr>
          <a:xfrm rot="16200000">
            <a:off x="2187295" y="1911603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2700000">
            <a:off x="5632188" y="3130419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6200000">
            <a:off x="5619507" y="4286308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9046415" y="4286307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54825" y="1772000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Form </a:t>
            </a:r>
            <a:r>
              <a:rPr lang="en-US" smtClean="0">
                <a:latin typeface="Cambria" panose="02040503050406030204" pitchFamily="18" charset="0"/>
              </a:rPr>
              <a:t>social ties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5619507" y="1870405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 rot="5400000">
            <a:off x="4637571" y="-696429"/>
            <a:ext cx="6872748" cy="8236110"/>
          </a:xfrm>
          <a:custGeom>
            <a:avLst/>
            <a:gdLst>
              <a:gd name="connsiteX0" fmla="*/ 0 w 6872748"/>
              <a:gd name="connsiteY0" fmla="*/ 7620000 h 8236110"/>
              <a:gd name="connsiteX1" fmla="*/ 0 w 6872748"/>
              <a:gd name="connsiteY1" fmla="*/ 0 h 8236110"/>
              <a:gd name="connsiteX2" fmla="*/ 6872748 w 6872748"/>
              <a:gd name="connsiteY2" fmla="*/ 0 h 8236110"/>
              <a:gd name="connsiteX3" fmla="*/ 6872748 w 6872748"/>
              <a:gd name="connsiteY3" fmla="*/ 7620000 h 8236110"/>
              <a:gd name="connsiteX4" fmla="*/ 4071292 w 6872748"/>
              <a:gd name="connsiteY4" fmla="*/ 7620000 h 8236110"/>
              <a:gd name="connsiteX5" fmla="*/ 4071292 w 6872748"/>
              <a:gd name="connsiteY5" fmla="*/ 7817010 h 8236110"/>
              <a:gd name="connsiteX6" fmla="*/ 4284017 w 6872748"/>
              <a:gd name="connsiteY6" fmla="*/ 7817010 h 8236110"/>
              <a:gd name="connsiteX7" fmla="*/ 3858567 w 6872748"/>
              <a:gd name="connsiteY7" fmla="*/ 8236110 h 8236110"/>
              <a:gd name="connsiteX8" fmla="*/ 3433117 w 6872748"/>
              <a:gd name="connsiteY8" fmla="*/ 7817010 h 8236110"/>
              <a:gd name="connsiteX9" fmla="*/ 3645842 w 6872748"/>
              <a:gd name="connsiteY9" fmla="*/ 7817010 h 8236110"/>
              <a:gd name="connsiteX10" fmla="*/ 3645842 w 6872748"/>
              <a:gd name="connsiteY10" fmla="*/ 7620000 h 823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72748" h="8236110">
                <a:moveTo>
                  <a:pt x="0" y="7620000"/>
                </a:moveTo>
                <a:lnTo>
                  <a:pt x="0" y="0"/>
                </a:lnTo>
                <a:lnTo>
                  <a:pt x="6872748" y="0"/>
                </a:lnTo>
                <a:lnTo>
                  <a:pt x="6872748" y="7620000"/>
                </a:lnTo>
                <a:lnTo>
                  <a:pt x="4071292" y="7620000"/>
                </a:lnTo>
                <a:lnTo>
                  <a:pt x="4071292" y="7817010"/>
                </a:lnTo>
                <a:lnTo>
                  <a:pt x="4284017" y="7817010"/>
                </a:lnTo>
                <a:lnTo>
                  <a:pt x="3858567" y="8236110"/>
                </a:lnTo>
                <a:lnTo>
                  <a:pt x="3433117" y="7817010"/>
                </a:lnTo>
                <a:lnTo>
                  <a:pt x="3645842" y="7817010"/>
                </a:lnTo>
                <a:lnTo>
                  <a:pt x="3645842" y="762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936572" y="4348934"/>
            <a:ext cx="4048849" cy="2284503"/>
            <a:chOff x="1097280" y="1252023"/>
            <a:chExt cx="3756074" cy="2284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97280" y="1755176"/>
                  <a:ext cx="3756074" cy="178135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If unemployed</a:t>
                  </a:r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 </a:t>
                  </a:r>
                </a:p>
                <a:p>
                  <a:pPr marL="457200"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𝑗𝑜𝑏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Else</a:t>
                  </a:r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</a:p>
                <a:p>
                  <a:pPr marL="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𝑗𝑜𝑏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𝑝𝑒𝑟𝑠𝑜𝑛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𝑗𝑜𝑏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𝑒𝑑𝑢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den>
                        </m:f>
                      </m:oMath>
                    </m:oMathPara>
                  </a14:m>
                  <a:endParaRPr lang="en-US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6"/>
                  <a:ext cx="3756074" cy="17813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job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49592" y="4341943"/>
            <a:ext cx="3029929" cy="1427267"/>
            <a:chOff x="1097280" y="1252023"/>
            <a:chExt cx="3756074" cy="1427267"/>
          </a:xfrm>
        </p:grpSpPr>
        <p:sp>
          <p:nvSpPr>
            <p:cNvPr id="11" name="Rectangle 10"/>
            <p:cNvSpPr/>
            <p:nvPr/>
          </p:nvSpPr>
          <p:spPr>
            <a:xfrm>
              <a:off x="1097280" y="1755175"/>
              <a:ext cx="3756074" cy="924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Normalized democracy score of country of residence</a:t>
              </a:r>
              <a:endParaRPr lang="en-US" b="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political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36572" y="197853"/>
            <a:ext cx="4048849" cy="3972956"/>
            <a:chOff x="1097280" y="1252023"/>
            <a:chExt cx="3756074" cy="39729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097280" y="1755175"/>
                  <a:ext cx="3756074" cy="34698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≡ income of </a:t>
                  </a:r>
                  <a:r>
                    <a:rPr lang="en-US" b="0" dirty="0" err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j</a:t>
                  </a:r>
                  <a:r>
                    <a:rPr lang="en-US" b="0" baseline="30000" dirty="0" err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th</a:t>
                  </a:r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person,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≡ mean </a:t>
                  </a:r>
                  <a:r>
                    <a:rPr lang="en-US" b="0" dirty="0" err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inc.</a:t>
                  </a:r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≡ 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cost of living in city of residence</a:t>
                  </a:r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 </a:t>
                  </a:r>
                </a:p>
                <a:p>
                  <a:pPr marL="46355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Else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</a:p>
                <a:p>
                  <a:pPr marL="457200"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Else</a:t>
                  </a:r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</a:p>
                <a:p>
                  <a:pPr marL="457200"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5"/>
                  <a:ext cx="3756074" cy="34698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1" r="-6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income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123510" y="1234294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123510" y="5758055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Happiness</a:t>
            </a:r>
            <a:endParaRPr lang="en-US" sz="3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6540" y="3166794"/>
            <a:ext cx="3662299" cy="1427267"/>
            <a:chOff x="1097280" y="1252023"/>
            <a:chExt cx="3756074" cy="1427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097280" y="1755175"/>
                  <a:ext cx="3756074" cy="9241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𝑗𝑜𝑏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𝑝𝑜𝑙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𝑠𝑜𝑐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5"/>
                  <a:ext cx="3756074" cy="9241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Happiness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9592" y="981628"/>
            <a:ext cx="3029929" cy="3226922"/>
            <a:chOff x="1097280" y="1252023"/>
            <a:chExt cx="3756074" cy="3226922"/>
          </a:xfrm>
        </p:grpSpPr>
        <p:sp>
          <p:nvSpPr>
            <p:cNvPr id="27" name="Rectangle 26"/>
            <p:cNvSpPr/>
            <p:nvPr/>
          </p:nvSpPr>
          <p:spPr>
            <a:xfrm>
              <a:off x="1097280" y="1755175"/>
              <a:ext cx="3756074" cy="2723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Function of # of friend and family nodes (FFN) in same city. All persons start with &gt;0 FFN in city of origin. Every tick, each person may probabilistically add a FFN in the city of residence.</a:t>
              </a:r>
              <a:endParaRPr lang="en-US" b="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social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>
            <a:off x="1361737" y="4756958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358580" y="2165697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087081" y="1242593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388191" y="4215313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Voting</a:t>
            </a:r>
            <a:endParaRPr lang="en-US" sz="3000" b="1" dirty="0"/>
          </a:p>
        </p:txBody>
      </p:sp>
      <p:sp>
        <p:nvSpPr>
          <p:cNvPr id="30" name="Down Arrow 29"/>
          <p:cNvSpPr/>
          <p:nvPr/>
        </p:nvSpPr>
        <p:spPr>
          <a:xfrm>
            <a:off x="1325308" y="2331351"/>
            <a:ext cx="850900" cy="5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005743" y="2263205"/>
            <a:ext cx="4007628" cy="1591675"/>
            <a:chOff x="1097280" y="1252023"/>
            <a:chExt cx="3756074" cy="1591675"/>
          </a:xfrm>
        </p:grpSpPr>
        <p:sp>
          <p:nvSpPr>
            <p:cNvPr id="32" name="Rectangle 31"/>
            <p:cNvSpPr/>
            <p:nvPr/>
          </p:nvSpPr>
          <p:spPr>
            <a:xfrm>
              <a:off x="1097280" y="1755176"/>
              <a:ext cx="3756074" cy="1088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Vote…</a:t>
              </a:r>
            </a:p>
            <a:p>
              <a:pPr lvl="1"/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Incumbent w/ </a:t>
              </a:r>
              <a:r>
                <a:rPr lang="en-US" b="0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Pr</a:t>
              </a: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(H),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C</a:t>
              </a: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hallenger w/ </a:t>
              </a:r>
              <a:r>
                <a:rPr lang="en-US" b="0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Pr</a:t>
              </a: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(1-H)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Simple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05743" y="4249408"/>
            <a:ext cx="4007628" cy="2311050"/>
            <a:chOff x="1097280" y="1252023"/>
            <a:chExt cx="3756074" cy="2311050"/>
          </a:xfrm>
        </p:grpSpPr>
        <p:sp>
          <p:nvSpPr>
            <p:cNvPr id="36" name="Rectangle 35"/>
            <p:cNvSpPr/>
            <p:nvPr/>
          </p:nvSpPr>
          <p:spPr>
            <a:xfrm>
              <a:off x="1097280" y="1755175"/>
              <a:ext cx="3756074" cy="18078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Evaluate…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own position on immigration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each candidate’s position</a:t>
              </a:r>
            </a:p>
            <a:p>
              <a:endParaRPr lang="en-US" b="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Vote candidate w/ closest position</a:t>
              </a:r>
              <a:endParaRPr lang="en-US" b="0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Realistic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>
            <a:off x="1325308" y="4510660"/>
            <a:ext cx="850900" cy="5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6200000">
            <a:off x="2450417" y="3935513"/>
            <a:ext cx="3242123" cy="1329195"/>
          </a:xfrm>
          <a:custGeom>
            <a:avLst/>
            <a:gdLst>
              <a:gd name="connsiteX0" fmla="*/ 3242123 w 3242123"/>
              <a:gd name="connsiteY0" fmla="*/ 903745 h 1329195"/>
              <a:gd name="connsiteX1" fmla="*/ 2816673 w 3242123"/>
              <a:gd name="connsiteY1" fmla="*/ 1329195 h 1329195"/>
              <a:gd name="connsiteX2" fmla="*/ 2391223 w 3242123"/>
              <a:gd name="connsiteY2" fmla="*/ 903745 h 1329195"/>
              <a:gd name="connsiteX3" fmla="*/ 2603948 w 3242123"/>
              <a:gd name="connsiteY3" fmla="*/ 903745 h 1329195"/>
              <a:gd name="connsiteX4" fmla="*/ 2603948 w 3242123"/>
              <a:gd name="connsiteY4" fmla="*/ 716908 h 1329195"/>
              <a:gd name="connsiteX5" fmla="*/ 638175 w 3242123"/>
              <a:gd name="connsiteY5" fmla="*/ 716908 h 1329195"/>
              <a:gd name="connsiteX6" fmla="*/ 638175 w 3242123"/>
              <a:gd name="connsiteY6" fmla="*/ 864743 h 1329195"/>
              <a:gd name="connsiteX7" fmla="*/ 850900 w 3242123"/>
              <a:gd name="connsiteY7" fmla="*/ 864743 h 1329195"/>
              <a:gd name="connsiteX8" fmla="*/ 425450 w 3242123"/>
              <a:gd name="connsiteY8" fmla="*/ 1290193 h 1329195"/>
              <a:gd name="connsiteX9" fmla="*/ 0 w 3242123"/>
              <a:gd name="connsiteY9" fmla="*/ 864743 h 1329195"/>
              <a:gd name="connsiteX10" fmla="*/ 212725 w 3242123"/>
              <a:gd name="connsiteY10" fmla="*/ 864743 h 1329195"/>
              <a:gd name="connsiteX11" fmla="*/ 212725 w 3242123"/>
              <a:gd name="connsiteY11" fmla="*/ 0 h 1329195"/>
              <a:gd name="connsiteX12" fmla="*/ 638175 w 3242123"/>
              <a:gd name="connsiteY12" fmla="*/ 0 h 1329195"/>
              <a:gd name="connsiteX13" fmla="*/ 638175 w 3242123"/>
              <a:gd name="connsiteY13" fmla="*/ 295993 h 1329195"/>
              <a:gd name="connsiteX14" fmla="*/ 2947107 w 3242123"/>
              <a:gd name="connsiteY14" fmla="*/ 295993 h 1329195"/>
              <a:gd name="connsiteX15" fmla="*/ 2947107 w 3242123"/>
              <a:gd name="connsiteY15" fmla="*/ 295994 h 1329195"/>
              <a:gd name="connsiteX16" fmla="*/ 3029398 w 3242123"/>
              <a:gd name="connsiteY16" fmla="*/ 295994 h 1329195"/>
              <a:gd name="connsiteX17" fmla="*/ 3029398 w 3242123"/>
              <a:gd name="connsiteY17" fmla="*/ 903745 h 132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42123" h="1329195">
                <a:moveTo>
                  <a:pt x="3242123" y="903745"/>
                </a:moveTo>
                <a:lnTo>
                  <a:pt x="2816673" y="1329195"/>
                </a:lnTo>
                <a:lnTo>
                  <a:pt x="2391223" y="903745"/>
                </a:lnTo>
                <a:lnTo>
                  <a:pt x="2603948" y="903745"/>
                </a:lnTo>
                <a:lnTo>
                  <a:pt x="2603948" y="716908"/>
                </a:lnTo>
                <a:lnTo>
                  <a:pt x="638175" y="716908"/>
                </a:lnTo>
                <a:lnTo>
                  <a:pt x="638175" y="864743"/>
                </a:lnTo>
                <a:lnTo>
                  <a:pt x="850900" y="864743"/>
                </a:lnTo>
                <a:lnTo>
                  <a:pt x="425450" y="1290193"/>
                </a:lnTo>
                <a:lnTo>
                  <a:pt x="0" y="864743"/>
                </a:lnTo>
                <a:lnTo>
                  <a:pt x="212725" y="864743"/>
                </a:lnTo>
                <a:lnTo>
                  <a:pt x="212725" y="0"/>
                </a:lnTo>
                <a:lnTo>
                  <a:pt x="638175" y="0"/>
                </a:lnTo>
                <a:lnTo>
                  <a:pt x="638175" y="295993"/>
                </a:lnTo>
                <a:lnTo>
                  <a:pt x="2947107" y="295993"/>
                </a:lnTo>
                <a:lnTo>
                  <a:pt x="2947107" y="295994"/>
                </a:lnTo>
                <a:lnTo>
                  <a:pt x="3029398" y="295994"/>
                </a:lnTo>
                <a:lnTo>
                  <a:pt x="3029398" y="90374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4400000">
            <a:off x="9275331" y="4985954"/>
            <a:ext cx="850900" cy="1033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8000000">
            <a:off x="9320765" y="3135693"/>
            <a:ext cx="850900" cy="1033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8900000">
            <a:off x="4221999" y="-883155"/>
            <a:ext cx="6758698" cy="6754505"/>
          </a:xfrm>
          <a:custGeom>
            <a:avLst/>
            <a:gdLst>
              <a:gd name="connsiteX0" fmla="*/ 6942793 w 7243632"/>
              <a:gd name="connsiteY0" fmla="*/ 4858051 h 6754505"/>
              <a:gd name="connsiteX1" fmla="*/ 7243632 w 7243632"/>
              <a:gd name="connsiteY1" fmla="*/ 5158889 h 6754505"/>
              <a:gd name="connsiteX2" fmla="*/ 7240564 w 7243632"/>
              <a:gd name="connsiteY2" fmla="*/ 5161957 h 6754505"/>
              <a:gd name="connsiteX3" fmla="*/ 7240971 w 7243632"/>
              <a:gd name="connsiteY3" fmla="*/ 5162364 h 6754505"/>
              <a:gd name="connsiteX4" fmla="*/ 6943340 w 7243632"/>
              <a:gd name="connsiteY4" fmla="*/ 5459995 h 6754505"/>
              <a:gd name="connsiteX5" fmla="*/ 6942933 w 7243632"/>
              <a:gd name="connsiteY5" fmla="*/ 5459588 h 6754505"/>
              <a:gd name="connsiteX6" fmla="*/ 5798436 w 7243632"/>
              <a:gd name="connsiteY6" fmla="*/ 6604086 h 6754505"/>
              <a:gd name="connsiteX7" fmla="*/ 5948855 w 7243632"/>
              <a:gd name="connsiteY7" fmla="*/ 6754505 h 6754505"/>
              <a:gd name="connsiteX8" fmla="*/ 5347178 w 7243632"/>
              <a:gd name="connsiteY8" fmla="*/ 6754505 h 6754505"/>
              <a:gd name="connsiteX9" fmla="*/ 5347178 w 7243632"/>
              <a:gd name="connsiteY9" fmla="*/ 6152828 h 6754505"/>
              <a:gd name="connsiteX10" fmla="*/ 5497597 w 7243632"/>
              <a:gd name="connsiteY10" fmla="*/ 6303247 h 6754505"/>
              <a:gd name="connsiteX11" fmla="*/ 6642095 w 7243632"/>
              <a:gd name="connsiteY11" fmla="*/ 5158749 h 6754505"/>
              <a:gd name="connsiteX12" fmla="*/ 1914622 w 7243632"/>
              <a:gd name="connsiteY12" fmla="*/ 431277 h 6754505"/>
              <a:gd name="connsiteX13" fmla="*/ 0 w 7243632"/>
              <a:gd name="connsiteY13" fmla="*/ 431277 h 6754505"/>
              <a:gd name="connsiteX14" fmla="*/ 0 w 7243632"/>
              <a:gd name="connsiteY14" fmla="*/ 10363 h 6754505"/>
              <a:gd name="connsiteX15" fmla="*/ 2068244 w 7243632"/>
              <a:gd name="connsiteY15" fmla="*/ 10363 h 6754505"/>
              <a:gd name="connsiteX16" fmla="*/ 2078607 w 7243632"/>
              <a:gd name="connsiteY16" fmla="*/ 0 h 6754505"/>
              <a:gd name="connsiteX17" fmla="*/ 6939726 w 7243632"/>
              <a:gd name="connsiteY17" fmla="*/ 4861118 h 6754505"/>
              <a:gd name="connsiteX0" fmla="*/ 6942793 w 7243632"/>
              <a:gd name="connsiteY0" fmla="*/ 4858051 h 6754505"/>
              <a:gd name="connsiteX1" fmla="*/ 7243632 w 7243632"/>
              <a:gd name="connsiteY1" fmla="*/ 5158889 h 6754505"/>
              <a:gd name="connsiteX2" fmla="*/ 7240564 w 7243632"/>
              <a:gd name="connsiteY2" fmla="*/ 5161957 h 6754505"/>
              <a:gd name="connsiteX3" fmla="*/ 7240971 w 7243632"/>
              <a:gd name="connsiteY3" fmla="*/ 5162364 h 6754505"/>
              <a:gd name="connsiteX4" fmla="*/ 6943340 w 7243632"/>
              <a:gd name="connsiteY4" fmla="*/ 5459995 h 6754505"/>
              <a:gd name="connsiteX5" fmla="*/ 6942933 w 7243632"/>
              <a:gd name="connsiteY5" fmla="*/ 5459588 h 6754505"/>
              <a:gd name="connsiteX6" fmla="*/ 5798436 w 7243632"/>
              <a:gd name="connsiteY6" fmla="*/ 6604086 h 6754505"/>
              <a:gd name="connsiteX7" fmla="*/ 5948855 w 7243632"/>
              <a:gd name="connsiteY7" fmla="*/ 6754505 h 6754505"/>
              <a:gd name="connsiteX8" fmla="*/ 5347178 w 7243632"/>
              <a:gd name="connsiteY8" fmla="*/ 6754505 h 6754505"/>
              <a:gd name="connsiteX9" fmla="*/ 5347178 w 7243632"/>
              <a:gd name="connsiteY9" fmla="*/ 6152828 h 6754505"/>
              <a:gd name="connsiteX10" fmla="*/ 5497597 w 7243632"/>
              <a:gd name="connsiteY10" fmla="*/ 6303247 h 6754505"/>
              <a:gd name="connsiteX11" fmla="*/ 6642095 w 7243632"/>
              <a:gd name="connsiteY11" fmla="*/ 5158749 h 6754505"/>
              <a:gd name="connsiteX12" fmla="*/ 1914622 w 7243632"/>
              <a:gd name="connsiteY12" fmla="*/ 431277 h 6754505"/>
              <a:gd name="connsiteX13" fmla="*/ 0 w 7243632"/>
              <a:gd name="connsiteY13" fmla="*/ 431277 h 6754505"/>
              <a:gd name="connsiteX14" fmla="*/ 491669 w 7243632"/>
              <a:gd name="connsiteY14" fmla="*/ 17098 h 6754505"/>
              <a:gd name="connsiteX15" fmla="*/ 2068244 w 7243632"/>
              <a:gd name="connsiteY15" fmla="*/ 10363 h 6754505"/>
              <a:gd name="connsiteX16" fmla="*/ 2078607 w 7243632"/>
              <a:gd name="connsiteY16" fmla="*/ 0 h 6754505"/>
              <a:gd name="connsiteX17" fmla="*/ 6939726 w 7243632"/>
              <a:gd name="connsiteY17" fmla="*/ 4861118 h 6754505"/>
              <a:gd name="connsiteX18" fmla="*/ 6942793 w 7243632"/>
              <a:gd name="connsiteY18" fmla="*/ 4858051 h 6754505"/>
              <a:gd name="connsiteX0" fmla="*/ 6451124 w 6751963"/>
              <a:gd name="connsiteY0" fmla="*/ 4858051 h 6754505"/>
              <a:gd name="connsiteX1" fmla="*/ 6751963 w 6751963"/>
              <a:gd name="connsiteY1" fmla="*/ 5158889 h 6754505"/>
              <a:gd name="connsiteX2" fmla="*/ 6748895 w 6751963"/>
              <a:gd name="connsiteY2" fmla="*/ 5161957 h 6754505"/>
              <a:gd name="connsiteX3" fmla="*/ 6749302 w 6751963"/>
              <a:gd name="connsiteY3" fmla="*/ 5162364 h 6754505"/>
              <a:gd name="connsiteX4" fmla="*/ 6451671 w 6751963"/>
              <a:gd name="connsiteY4" fmla="*/ 5459995 h 6754505"/>
              <a:gd name="connsiteX5" fmla="*/ 6451264 w 6751963"/>
              <a:gd name="connsiteY5" fmla="*/ 5459588 h 6754505"/>
              <a:gd name="connsiteX6" fmla="*/ 5306767 w 6751963"/>
              <a:gd name="connsiteY6" fmla="*/ 6604086 h 6754505"/>
              <a:gd name="connsiteX7" fmla="*/ 5457186 w 6751963"/>
              <a:gd name="connsiteY7" fmla="*/ 6754505 h 6754505"/>
              <a:gd name="connsiteX8" fmla="*/ 4855509 w 6751963"/>
              <a:gd name="connsiteY8" fmla="*/ 6754505 h 6754505"/>
              <a:gd name="connsiteX9" fmla="*/ 4855509 w 6751963"/>
              <a:gd name="connsiteY9" fmla="*/ 6152828 h 6754505"/>
              <a:gd name="connsiteX10" fmla="*/ 5005928 w 6751963"/>
              <a:gd name="connsiteY10" fmla="*/ 6303247 h 6754505"/>
              <a:gd name="connsiteX11" fmla="*/ 6150426 w 6751963"/>
              <a:gd name="connsiteY11" fmla="*/ 5158749 h 6754505"/>
              <a:gd name="connsiteX12" fmla="*/ 1422953 w 6751963"/>
              <a:gd name="connsiteY12" fmla="*/ 431277 h 6754505"/>
              <a:gd name="connsiteX13" fmla="*/ 47146 w 6751963"/>
              <a:gd name="connsiteY13" fmla="*/ 458218 h 6754505"/>
              <a:gd name="connsiteX14" fmla="*/ 0 w 6751963"/>
              <a:gd name="connsiteY14" fmla="*/ 17098 h 6754505"/>
              <a:gd name="connsiteX15" fmla="*/ 1576575 w 6751963"/>
              <a:gd name="connsiteY15" fmla="*/ 10363 h 6754505"/>
              <a:gd name="connsiteX16" fmla="*/ 1586938 w 6751963"/>
              <a:gd name="connsiteY16" fmla="*/ 0 h 6754505"/>
              <a:gd name="connsiteX17" fmla="*/ 6448057 w 6751963"/>
              <a:gd name="connsiteY17" fmla="*/ 4861118 h 6754505"/>
              <a:gd name="connsiteX18" fmla="*/ 6451124 w 6751963"/>
              <a:gd name="connsiteY18" fmla="*/ 4858051 h 6754505"/>
              <a:gd name="connsiteX0" fmla="*/ 6457859 w 6758698"/>
              <a:gd name="connsiteY0" fmla="*/ 4858051 h 6754505"/>
              <a:gd name="connsiteX1" fmla="*/ 6758698 w 6758698"/>
              <a:gd name="connsiteY1" fmla="*/ 5158889 h 6754505"/>
              <a:gd name="connsiteX2" fmla="*/ 6755630 w 6758698"/>
              <a:gd name="connsiteY2" fmla="*/ 5161957 h 6754505"/>
              <a:gd name="connsiteX3" fmla="*/ 6756037 w 6758698"/>
              <a:gd name="connsiteY3" fmla="*/ 5162364 h 6754505"/>
              <a:gd name="connsiteX4" fmla="*/ 6458406 w 6758698"/>
              <a:gd name="connsiteY4" fmla="*/ 5459995 h 6754505"/>
              <a:gd name="connsiteX5" fmla="*/ 6457999 w 6758698"/>
              <a:gd name="connsiteY5" fmla="*/ 5459588 h 6754505"/>
              <a:gd name="connsiteX6" fmla="*/ 5313502 w 6758698"/>
              <a:gd name="connsiteY6" fmla="*/ 6604086 h 6754505"/>
              <a:gd name="connsiteX7" fmla="*/ 5463921 w 6758698"/>
              <a:gd name="connsiteY7" fmla="*/ 6754505 h 6754505"/>
              <a:gd name="connsiteX8" fmla="*/ 4862244 w 6758698"/>
              <a:gd name="connsiteY8" fmla="*/ 6754505 h 6754505"/>
              <a:gd name="connsiteX9" fmla="*/ 4862244 w 6758698"/>
              <a:gd name="connsiteY9" fmla="*/ 6152828 h 6754505"/>
              <a:gd name="connsiteX10" fmla="*/ 5012663 w 6758698"/>
              <a:gd name="connsiteY10" fmla="*/ 6303247 h 6754505"/>
              <a:gd name="connsiteX11" fmla="*/ 6157161 w 6758698"/>
              <a:gd name="connsiteY11" fmla="*/ 5158749 h 6754505"/>
              <a:gd name="connsiteX12" fmla="*/ 1429688 w 6758698"/>
              <a:gd name="connsiteY12" fmla="*/ 431277 h 6754505"/>
              <a:gd name="connsiteX13" fmla="*/ 0 w 6758698"/>
              <a:gd name="connsiteY13" fmla="*/ 458218 h 6754505"/>
              <a:gd name="connsiteX14" fmla="*/ 6735 w 6758698"/>
              <a:gd name="connsiteY14" fmla="*/ 17098 h 6754505"/>
              <a:gd name="connsiteX15" fmla="*/ 1583310 w 6758698"/>
              <a:gd name="connsiteY15" fmla="*/ 10363 h 6754505"/>
              <a:gd name="connsiteX16" fmla="*/ 1593673 w 6758698"/>
              <a:gd name="connsiteY16" fmla="*/ 0 h 6754505"/>
              <a:gd name="connsiteX17" fmla="*/ 6454792 w 6758698"/>
              <a:gd name="connsiteY17" fmla="*/ 4861118 h 6754505"/>
              <a:gd name="connsiteX18" fmla="*/ 6457859 w 6758698"/>
              <a:gd name="connsiteY18" fmla="*/ 4858051 h 6754505"/>
              <a:gd name="connsiteX0" fmla="*/ 6457859 w 6758698"/>
              <a:gd name="connsiteY0" fmla="*/ 4933000 h 6829454"/>
              <a:gd name="connsiteX1" fmla="*/ 6758698 w 6758698"/>
              <a:gd name="connsiteY1" fmla="*/ 5233838 h 6829454"/>
              <a:gd name="connsiteX2" fmla="*/ 6755630 w 6758698"/>
              <a:gd name="connsiteY2" fmla="*/ 5236906 h 6829454"/>
              <a:gd name="connsiteX3" fmla="*/ 6756037 w 6758698"/>
              <a:gd name="connsiteY3" fmla="*/ 5237313 h 6829454"/>
              <a:gd name="connsiteX4" fmla="*/ 6458406 w 6758698"/>
              <a:gd name="connsiteY4" fmla="*/ 5534944 h 6829454"/>
              <a:gd name="connsiteX5" fmla="*/ 6457999 w 6758698"/>
              <a:gd name="connsiteY5" fmla="*/ 5534537 h 6829454"/>
              <a:gd name="connsiteX6" fmla="*/ 5313502 w 6758698"/>
              <a:gd name="connsiteY6" fmla="*/ 6679035 h 6829454"/>
              <a:gd name="connsiteX7" fmla="*/ 5463921 w 6758698"/>
              <a:gd name="connsiteY7" fmla="*/ 6829454 h 6829454"/>
              <a:gd name="connsiteX8" fmla="*/ 4862244 w 6758698"/>
              <a:gd name="connsiteY8" fmla="*/ 6829454 h 6829454"/>
              <a:gd name="connsiteX9" fmla="*/ 4862244 w 6758698"/>
              <a:gd name="connsiteY9" fmla="*/ 6227777 h 6829454"/>
              <a:gd name="connsiteX10" fmla="*/ 5012663 w 6758698"/>
              <a:gd name="connsiteY10" fmla="*/ 6378196 h 6829454"/>
              <a:gd name="connsiteX11" fmla="*/ 6157161 w 6758698"/>
              <a:gd name="connsiteY11" fmla="*/ 5233698 h 6829454"/>
              <a:gd name="connsiteX12" fmla="*/ 1429688 w 6758698"/>
              <a:gd name="connsiteY12" fmla="*/ 506226 h 6829454"/>
              <a:gd name="connsiteX13" fmla="*/ 0 w 6758698"/>
              <a:gd name="connsiteY13" fmla="*/ 533167 h 6829454"/>
              <a:gd name="connsiteX14" fmla="*/ 6735 w 6758698"/>
              <a:gd name="connsiteY14" fmla="*/ 92047 h 6829454"/>
              <a:gd name="connsiteX15" fmla="*/ 1480037 w 6758698"/>
              <a:gd name="connsiteY15" fmla="*/ 0 h 6829454"/>
              <a:gd name="connsiteX16" fmla="*/ 1593673 w 6758698"/>
              <a:gd name="connsiteY16" fmla="*/ 74949 h 6829454"/>
              <a:gd name="connsiteX17" fmla="*/ 6454792 w 6758698"/>
              <a:gd name="connsiteY17" fmla="*/ 4936067 h 6829454"/>
              <a:gd name="connsiteX18" fmla="*/ 6457859 w 6758698"/>
              <a:gd name="connsiteY18" fmla="*/ 4933000 h 6829454"/>
              <a:gd name="connsiteX0" fmla="*/ 6457859 w 6758698"/>
              <a:gd name="connsiteY0" fmla="*/ 4858051 h 6754505"/>
              <a:gd name="connsiteX1" fmla="*/ 6758698 w 6758698"/>
              <a:gd name="connsiteY1" fmla="*/ 5158889 h 6754505"/>
              <a:gd name="connsiteX2" fmla="*/ 6755630 w 6758698"/>
              <a:gd name="connsiteY2" fmla="*/ 5161957 h 6754505"/>
              <a:gd name="connsiteX3" fmla="*/ 6756037 w 6758698"/>
              <a:gd name="connsiteY3" fmla="*/ 5162364 h 6754505"/>
              <a:gd name="connsiteX4" fmla="*/ 6458406 w 6758698"/>
              <a:gd name="connsiteY4" fmla="*/ 5459995 h 6754505"/>
              <a:gd name="connsiteX5" fmla="*/ 6457999 w 6758698"/>
              <a:gd name="connsiteY5" fmla="*/ 5459588 h 6754505"/>
              <a:gd name="connsiteX6" fmla="*/ 5313502 w 6758698"/>
              <a:gd name="connsiteY6" fmla="*/ 6604086 h 6754505"/>
              <a:gd name="connsiteX7" fmla="*/ 5463921 w 6758698"/>
              <a:gd name="connsiteY7" fmla="*/ 6754505 h 6754505"/>
              <a:gd name="connsiteX8" fmla="*/ 4862244 w 6758698"/>
              <a:gd name="connsiteY8" fmla="*/ 6754505 h 6754505"/>
              <a:gd name="connsiteX9" fmla="*/ 4862244 w 6758698"/>
              <a:gd name="connsiteY9" fmla="*/ 6152828 h 6754505"/>
              <a:gd name="connsiteX10" fmla="*/ 5012663 w 6758698"/>
              <a:gd name="connsiteY10" fmla="*/ 6303247 h 6754505"/>
              <a:gd name="connsiteX11" fmla="*/ 6157161 w 6758698"/>
              <a:gd name="connsiteY11" fmla="*/ 5158749 h 6754505"/>
              <a:gd name="connsiteX12" fmla="*/ 1429688 w 6758698"/>
              <a:gd name="connsiteY12" fmla="*/ 431277 h 6754505"/>
              <a:gd name="connsiteX13" fmla="*/ 0 w 6758698"/>
              <a:gd name="connsiteY13" fmla="*/ 458218 h 6754505"/>
              <a:gd name="connsiteX14" fmla="*/ 6735 w 6758698"/>
              <a:gd name="connsiteY14" fmla="*/ 17098 h 6754505"/>
              <a:gd name="connsiteX15" fmla="*/ 1593673 w 6758698"/>
              <a:gd name="connsiteY15" fmla="*/ 0 h 6754505"/>
              <a:gd name="connsiteX16" fmla="*/ 6454792 w 6758698"/>
              <a:gd name="connsiteY16" fmla="*/ 4861118 h 6754505"/>
              <a:gd name="connsiteX17" fmla="*/ 6457859 w 6758698"/>
              <a:gd name="connsiteY17" fmla="*/ 4858051 h 675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58698" h="6754505">
                <a:moveTo>
                  <a:pt x="6457859" y="4858051"/>
                </a:moveTo>
                <a:lnTo>
                  <a:pt x="6758698" y="5158889"/>
                </a:lnTo>
                <a:lnTo>
                  <a:pt x="6755630" y="5161957"/>
                </a:lnTo>
                <a:lnTo>
                  <a:pt x="6756037" y="5162364"/>
                </a:lnTo>
                <a:lnTo>
                  <a:pt x="6458406" y="5459995"/>
                </a:lnTo>
                <a:lnTo>
                  <a:pt x="6457999" y="5459588"/>
                </a:lnTo>
                <a:lnTo>
                  <a:pt x="5313502" y="6604086"/>
                </a:lnTo>
                <a:lnTo>
                  <a:pt x="5463921" y="6754505"/>
                </a:lnTo>
                <a:lnTo>
                  <a:pt x="4862244" y="6754505"/>
                </a:lnTo>
                <a:lnTo>
                  <a:pt x="4862244" y="6152828"/>
                </a:lnTo>
                <a:lnTo>
                  <a:pt x="5012663" y="6303247"/>
                </a:lnTo>
                <a:lnTo>
                  <a:pt x="6157161" y="5158749"/>
                </a:lnTo>
                <a:lnTo>
                  <a:pt x="1429688" y="431277"/>
                </a:lnTo>
                <a:lnTo>
                  <a:pt x="0" y="458218"/>
                </a:lnTo>
                <a:lnTo>
                  <a:pt x="6735" y="17098"/>
                </a:lnTo>
                <a:lnTo>
                  <a:pt x="1593673" y="0"/>
                </a:lnTo>
                <a:lnTo>
                  <a:pt x="6454792" y="4861118"/>
                </a:lnTo>
                <a:lnTo>
                  <a:pt x="6457859" y="48580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47172" y="3087730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Citizen of country of residence?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9891" y="5265393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Selection Rule</a:t>
            </a:r>
          </a:p>
        </p:txBody>
      </p:sp>
    </p:spTree>
    <p:extLst>
      <p:ext uri="{BB962C8B-B14F-4D97-AF65-F5344CB8AC3E}">
        <p14:creationId xmlns:p14="http://schemas.microsoft.com/office/powerpoint/2010/main" val="21994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087081" y="1242593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388191" y="4215313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Policy Preference</a:t>
            </a:r>
            <a:endParaRPr lang="en-US" sz="3000" b="1" dirty="0"/>
          </a:p>
        </p:txBody>
      </p:sp>
      <p:sp>
        <p:nvSpPr>
          <p:cNvPr id="30" name="Down Arrow 29"/>
          <p:cNvSpPr/>
          <p:nvPr/>
        </p:nvSpPr>
        <p:spPr>
          <a:xfrm>
            <a:off x="1325308" y="2331351"/>
            <a:ext cx="850900" cy="5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357082" y="896689"/>
            <a:ext cx="4007628" cy="2311050"/>
            <a:chOff x="1097280" y="1252023"/>
            <a:chExt cx="3756074" cy="2311050"/>
          </a:xfrm>
        </p:grpSpPr>
        <p:sp>
          <p:nvSpPr>
            <p:cNvPr id="36" name="Rectangle 35"/>
            <p:cNvSpPr/>
            <p:nvPr/>
          </p:nvSpPr>
          <p:spPr>
            <a:xfrm>
              <a:off x="1097280" y="1755175"/>
              <a:ext cx="3756074" cy="18078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Evaluate…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own position on immigration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each candidate’s position</a:t>
              </a:r>
            </a:p>
            <a:p>
              <a:endParaRPr lang="en-US" b="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Vote candidate w/ closest position</a:t>
              </a:r>
              <a:endParaRPr lang="en-US" b="0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Realistic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>
            <a:off x="1325308" y="4510660"/>
            <a:ext cx="850900" cy="5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4400000">
            <a:off x="9275331" y="4985954"/>
            <a:ext cx="850900" cy="1033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8000000">
            <a:off x="9320765" y="3135693"/>
            <a:ext cx="850900" cy="1033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47172" y="3087730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Citizen of country of residence?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9891" y="5265393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Selection Rule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75000" y="2017968"/>
            <a:ext cx="460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Everyone has exogenously set preference to begin N~(50, 10). If move to foreign country, redraw N~(75,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69569" y="1556143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48963" y="4402218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9" y="-14748"/>
            <a:ext cx="5020491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Migration and Employment</a:t>
            </a:r>
            <a:endParaRPr lang="en-US" sz="3000" b="1" dirty="0"/>
          </a:p>
        </p:txBody>
      </p:sp>
      <p:sp>
        <p:nvSpPr>
          <p:cNvPr id="30" name="Down Arrow 29"/>
          <p:cNvSpPr/>
          <p:nvPr/>
        </p:nvSpPr>
        <p:spPr>
          <a:xfrm rot="16200000">
            <a:off x="2012263" y="1678891"/>
            <a:ext cx="850900" cy="5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420236" y="478975"/>
            <a:ext cx="4007628" cy="3058435"/>
            <a:chOff x="1097280" y="1252023"/>
            <a:chExt cx="3756074" cy="3058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097280" y="1755175"/>
                  <a:ext cx="3756074" cy="255528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b="0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Get candidate cities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Estimate expected value of each</a:t>
                  </a: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𝑐𝑖𝑡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𝑑𝑒𝑝𝑜𝑟𝑡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𝑚𝑜𝑣𝑒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𝑤𝑎𝑔𝑒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Quit current job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b="0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Remove pending applications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Move to new city</a:t>
                  </a:r>
                  <a:endParaRPr lang="en-US" b="0" dirty="0" smtClean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5"/>
                  <a:ext cx="3756074" cy="25552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Migrate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20236" y="3929253"/>
            <a:ext cx="4007628" cy="1959629"/>
            <a:chOff x="1097280" y="1252023"/>
            <a:chExt cx="3756074" cy="1959629"/>
          </a:xfrm>
        </p:grpSpPr>
        <p:sp>
          <p:nvSpPr>
            <p:cNvPr id="36" name="Rectangle 35"/>
            <p:cNvSpPr/>
            <p:nvPr/>
          </p:nvSpPr>
          <p:spPr>
            <a:xfrm>
              <a:off x="1097280" y="1755175"/>
              <a:ext cx="3756074" cy="14564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Apply to all job openings with required education </a:t>
              </a:r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l</a:t>
              </a: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evel in proximity to own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Apply Jobs Locally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>
            <a:off x="3701665" y="2790156"/>
            <a:ext cx="850900" cy="113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23529" y="1381692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Undertake condition change with </a:t>
            </a:r>
            <a:r>
              <a:rPr lang="en-US" dirty="0" err="1">
                <a:latin typeface="Cambria" panose="02040503050406030204" pitchFamily="18" charset="0"/>
              </a:rPr>
              <a:t>Pr</a:t>
            </a:r>
            <a:r>
              <a:rPr lang="en-US" dirty="0">
                <a:latin typeface="Cambria" panose="02040503050406030204" pitchFamily="18" charset="0"/>
              </a:rPr>
              <a:t>(H)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986593" y="4175855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Not migrated lately AND unemployed for some time</a:t>
            </a:r>
          </a:p>
        </p:txBody>
      </p:sp>
      <p:sp>
        <p:nvSpPr>
          <p:cNvPr id="22" name="Down Arrow 21"/>
          <p:cNvSpPr/>
          <p:nvPr/>
        </p:nvSpPr>
        <p:spPr>
          <a:xfrm rot="1800000">
            <a:off x="2070046" y="2645935"/>
            <a:ext cx="850900" cy="168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3500000">
            <a:off x="5314680" y="2949294"/>
            <a:ext cx="850900" cy="124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5394271" y="4299124"/>
            <a:ext cx="850900" cy="91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75467" y="1782623"/>
            <a:ext cx="10601831" cy="4856347"/>
          </a:xfrm>
          <a:custGeom>
            <a:avLst/>
            <a:gdLst>
              <a:gd name="connsiteX0" fmla="*/ 9697233 w 10601831"/>
              <a:gd name="connsiteY0" fmla="*/ 0 h 4856347"/>
              <a:gd name="connsiteX1" fmla="*/ 10601831 w 10601831"/>
              <a:gd name="connsiteY1" fmla="*/ 0 h 4856347"/>
              <a:gd name="connsiteX2" fmla="*/ 10601831 w 10601831"/>
              <a:gd name="connsiteY2" fmla="*/ 427687 h 4856347"/>
              <a:gd name="connsiteX3" fmla="*/ 10601830 w 10601831"/>
              <a:gd name="connsiteY3" fmla="*/ 427687 h 4856347"/>
              <a:gd name="connsiteX4" fmla="*/ 10601830 w 10601831"/>
              <a:gd name="connsiteY4" fmla="*/ 2836041 h 4856347"/>
              <a:gd name="connsiteX5" fmla="*/ 10601831 w 10601831"/>
              <a:gd name="connsiteY5" fmla="*/ 2836041 h 4856347"/>
              <a:gd name="connsiteX6" fmla="*/ 10601831 w 10601831"/>
              <a:gd name="connsiteY6" fmla="*/ 3263728 h 4856347"/>
              <a:gd name="connsiteX7" fmla="*/ 10601830 w 10601831"/>
              <a:gd name="connsiteY7" fmla="*/ 3263728 h 4856347"/>
              <a:gd name="connsiteX8" fmla="*/ 10601830 w 10601831"/>
              <a:gd name="connsiteY8" fmla="*/ 4856347 h 4856347"/>
              <a:gd name="connsiteX9" fmla="*/ 10594210 w 10601831"/>
              <a:gd name="connsiteY9" fmla="*/ 4856347 h 4856347"/>
              <a:gd name="connsiteX10" fmla="*/ 10174143 w 10601831"/>
              <a:gd name="connsiteY10" fmla="*/ 4856347 h 4856347"/>
              <a:gd name="connsiteX11" fmla="*/ 212101 w 10601831"/>
              <a:gd name="connsiteY11" fmla="*/ 4856347 h 4856347"/>
              <a:gd name="connsiteX12" fmla="*/ 212101 w 10601831"/>
              <a:gd name="connsiteY12" fmla="*/ 4428660 h 4856347"/>
              <a:gd name="connsiteX13" fmla="*/ 212725 w 10601831"/>
              <a:gd name="connsiteY13" fmla="*/ 4428660 h 4856347"/>
              <a:gd name="connsiteX14" fmla="*/ 212725 w 10601831"/>
              <a:gd name="connsiteY14" fmla="*/ 3993253 h 4856347"/>
              <a:gd name="connsiteX15" fmla="*/ 0 w 10601831"/>
              <a:gd name="connsiteY15" fmla="*/ 3993253 h 4856347"/>
              <a:gd name="connsiteX16" fmla="*/ 425450 w 10601831"/>
              <a:gd name="connsiteY16" fmla="*/ 3567803 h 4856347"/>
              <a:gd name="connsiteX17" fmla="*/ 850900 w 10601831"/>
              <a:gd name="connsiteY17" fmla="*/ 3993253 h 4856347"/>
              <a:gd name="connsiteX18" fmla="*/ 638175 w 10601831"/>
              <a:gd name="connsiteY18" fmla="*/ 3993253 h 4856347"/>
              <a:gd name="connsiteX19" fmla="*/ 638175 w 10601831"/>
              <a:gd name="connsiteY19" fmla="*/ 4428660 h 4856347"/>
              <a:gd name="connsiteX20" fmla="*/ 10174143 w 10601831"/>
              <a:gd name="connsiteY20" fmla="*/ 4428660 h 4856347"/>
              <a:gd name="connsiteX21" fmla="*/ 10174143 w 10601831"/>
              <a:gd name="connsiteY21" fmla="*/ 3263728 h 4856347"/>
              <a:gd name="connsiteX22" fmla="*/ 9697233 w 10601831"/>
              <a:gd name="connsiteY22" fmla="*/ 3263728 h 4856347"/>
              <a:gd name="connsiteX23" fmla="*/ 9697233 w 10601831"/>
              <a:gd name="connsiteY23" fmla="*/ 2836041 h 4856347"/>
              <a:gd name="connsiteX24" fmla="*/ 10174143 w 10601831"/>
              <a:gd name="connsiteY24" fmla="*/ 2836041 h 4856347"/>
              <a:gd name="connsiteX25" fmla="*/ 10174143 w 10601831"/>
              <a:gd name="connsiteY25" fmla="*/ 427687 h 4856347"/>
              <a:gd name="connsiteX26" fmla="*/ 9697233 w 10601831"/>
              <a:gd name="connsiteY26" fmla="*/ 427687 h 48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601831" h="4856347">
                <a:moveTo>
                  <a:pt x="9697233" y="0"/>
                </a:moveTo>
                <a:lnTo>
                  <a:pt x="10601831" y="0"/>
                </a:lnTo>
                <a:lnTo>
                  <a:pt x="10601831" y="427687"/>
                </a:lnTo>
                <a:lnTo>
                  <a:pt x="10601830" y="427687"/>
                </a:lnTo>
                <a:lnTo>
                  <a:pt x="10601830" y="2836041"/>
                </a:lnTo>
                <a:lnTo>
                  <a:pt x="10601831" y="2836041"/>
                </a:lnTo>
                <a:lnTo>
                  <a:pt x="10601831" y="3263728"/>
                </a:lnTo>
                <a:lnTo>
                  <a:pt x="10601830" y="3263728"/>
                </a:lnTo>
                <a:lnTo>
                  <a:pt x="10601830" y="4856347"/>
                </a:lnTo>
                <a:lnTo>
                  <a:pt x="10594210" y="4856347"/>
                </a:lnTo>
                <a:lnTo>
                  <a:pt x="10174143" y="4856347"/>
                </a:lnTo>
                <a:lnTo>
                  <a:pt x="212101" y="4856347"/>
                </a:lnTo>
                <a:lnTo>
                  <a:pt x="212101" y="4428660"/>
                </a:lnTo>
                <a:lnTo>
                  <a:pt x="212725" y="4428660"/>
                </a:lnTo>
                <a:lnTo>
                  <a:pt x="212725" y="3993253"/>
                </a:lnTo>
                <a:lnTo>
                  <a:pt x="0" y="3993253"/>
                </a:lnTo>
                <a:lnTo>
                  <a:pt x="425450" y="3567803"/>
                </a:lnTo>
                <a:lnTo>
                  <a:pt x="850900" y="3993253"/>
                </a:lnTo>
                <a:lnTo>
                  <a:pt x="638175" y="3993253"/>
                </a:lnTo>
                <a:lnTo>
                  <a:pt x="638175" y="4428660"/>
                </a:lnTo>
                <a:lnTo>
                  <a:pt x="10174143" y="4428660"/>
                </a:lnTo>
                <a:lnTo>
                  <a:pt x="10174143" y="3263728"/>
                </a:lnTo>
                <a:lnTo>
                  <a:pt x="9697233" y="3263728"/>
                </a:lnTo>
                <a:lnTo>
                  <a:pt x="9697233" y="2836041"/>
                </a:lnTo>
                <a:lnTo>
                  <a:pt x="10174143" y="2836041"/>
                </a:lnTo>
                <a:lnTo>
                  <a:pt x="10174143" y="427687"/>
                </a:lnTo>
                <a:lnTo>
                  <a:pt x="9697233" y="4276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3836" y="3459321"/>
            <a:ext cx="54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65962" y="4588505"/>
            <a:ext cx="54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5472" y="2887719"/>
            <a:ext cx="131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NEED CHANGE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0445" y="3158552"/>
            <a:ext cx="131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 QUO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city</a:t>
            </a:r>
            <a:r>
              <a:rPr lang="en-US" dirty="0" smtClean="0"/>
              <a:t> is primarily an aggregation of </a:t>
            </a:r>
            <a:r>
              <a:rPr lang="en-US" b="1" i="1" dirty="0" smtClean="0"/>
              <a:t>persons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city </a:t>
            </a:r>
            <a:r>
              <a:rPr lang="en-US" dirty="0" smtClean="0"/>
              <a:t>has… </a:t>
            </a:r>
          </a:p>
          <a:p>
            <a:r>
              <a:rPr lang="en-US" dirty="0" smtClean="0"/>
              <a:t>…an </a:t>
            </a:r>
            <a:r>
              <a:rPr lang="en-US" dirty="0"/>
              <a:t>associated </a:t>
            </a:r>
            <a:r>
              <a:rPr lang="en-US" b="1" i="1" dirty="0"/>
              <a:t>economy</a:t>
            </a:r>
          </a:p>
          <a:p>
            <a:r>
              <a:rPr lang="en-US" dirty="0" smtClean="0"/>
              <a:t>…a discrete location, enabling calculation of distance to other cities</a:t>
            </a:r>
          </a:p>
          <a:p>
            <a:r>
              <a:rPr lang="en-US" dirty="0" smtClean="0"/>
              <a:t>…a cost of living which impacts residents’ happiness and therefore sustainment in the city</a:t>
            </a:r>
          </a:p>
          <a:p>
            <a:r>
              <a:rPr lang="en-US" dirty="0" smtClean="0"/>
              <a:t>…a pool of legislators, both in and out of office, and seats in the legislature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country</a:t>
            </a:r>
            <a:r>
              <a:rPr lang="en-US" dirty="0" smtClean="0"/>
              <a:t> is primarily an aggregation of </a:t>
            </a:r>
            <a:r>
              <a:rPr lang="en-US" b="1" i="1" dirty="0" smtClean="0"/>
              <a:t>cities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country has…</a:t>
            </a:r>
          </a:p>
          <a:p>
            <a:r>
              <a:rPr lang="en-US" dirty="0" smtClean="0"/>
              <a:t>…an </a:t>
            </a:r>
            <a:r>
              <a:rPr lang="en-US" dirty="0"/>
              <a:t>associated </a:t>
            </a:r>
            <a:r>
              <a:rPr lang="en-US" b="1" i="1" dirty="0" smtClean="0"/>
              <a:t>economy</a:t>
            </a:r>
            <a:r>
              <a:rPr lang="en-US" dirty="0" smtClean="0"/>
              <a:t>, which is a wrapper for the economies of its constituent cities.</a:t>
            </a:r>
            <a:endParaRPr lang="en-US" dirty="0"/>
          </a:p>
          <a:p>
            <a:r>
              <a:rPr lang="en-US" dirty="0" smtClean="0"/>
              <a:t>…a legislature comprised of legislators from member cities.</a:t>
            </a:r>
          </a:p>
          <a:p>
            <a:r>
              <a:rPr lang="en-US" dirty="0" smtClean="0"/>
              <a:t>…an immigration </a:t>
            </a:r>
            <a:r>
              <a:rPr lang="en-US" dirty="0"/>
              <a:t>policy </a:t>
            </a:r>
            <a:r>
              <a:rPr lang="en-US" dirty="0" smtClean="0"/>
              <a:t>comprised </a:t>
            </a:r>
            <a:r>
              <a:rPr lang="en-US" dirty="0"/>
              <a:t>of:</a:t>
            </a:r>
          </a:p>
          <a:p>
            <a:pPr lvl="1"/>
            <a:r>
              <a:rPr lang="en-US" i="1" dirty="0" smtClean="0"/>
              <a:t>probability </a:t>
            </a:r>
            <a:r>
              <a:rPr lang="en-US" i="1" dirty="0"/>
              <a:t>of </a:t>
            </a:r>
            <a:r>
              <a:rPr lang="en-US" i="1" dirty="0" smtClean="0"/>
              <a:t>deportation</a:t>
            </a:r>
            <a:r>
              <a:rPr lang="en-US" dirty="0" smtClean="0"/>
              <a:t>: probability that a migrant from a foreign country will be involuntarily returned to the country of origin</a:t>
            </a:r>
            <a:endParaRPr lang="en-US" i="1" dirty="0"/>
          </a:p>
          <a:p>
            <a:pPr lvl="1"/>
            <a:r>
              <a:rPr lang="en-US" i="1" dirty="0" smtClean="0"/>
              <a:t>cost of entry</a:t>
            </a:r>
            <a:r>
              <a:rPr lang="en-US" dirty="0" smtClean="0"/>
              <a:t>: amount added to a person’s cost of moving when migrating in from a city in a different country</a:t>
            </a:r>
          </a:p>
        </p:txBody>
      </p:sp>
    </p:spTree>
    <p:extLst>
      <p:ext uri="{BB962C8B-B14F-4D97-AF65-F5344CB8AC3E}">
        <p14:creationId xmlns:p14="http://schemas.microsoft.com/office/powerpoint/2010/main" val="18651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3514" y="1507842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375879" y="3546613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Job</a:t>
            </a:r>
            <a:endParaRPr lang="en-US" sz="3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546931" y="1246824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Has applicants?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967994" y="1292194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Filled?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60008" y="5079832"/>
            <a:ext cx="3444082" cy="1172695"/>
            <a:chOff x="1097280" y="1252023"/>
            <a:chExt cx="3756074" cy="1172695"/>
          </a:xfrm>
        </p:grpSpPr>
        <p:sp>
          <p:nvSpPr>
            <p:cNvPr id="10" name="Rectangle 9"/>
            <p:cNvSpPr/>
            <p:nvPr/>
          </p:nvSpPr>
          <p:spPr>
            <a:xfrm>
              <a:off x="1097280" y="1755176"/>
              <a:ext cx="3756074" cy="669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Terminate with </a:t>
              </a:r>
              <a:r>
                <a:rPr lang="en-US" b="0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Pr</a:t>
              </a: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( 1 - J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Terminate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5909" y="4122362"/>
            <a:ext cx="3444082" cy="2200505"/>
            <a:chOff x="1097280" y="1252023"/>
            <a:chExt cx="3756074" cy="2200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97280" y="1755176"/>
                  <a:ext cx="3756074" cy="16973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𝑗𝑜𝑏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marL="457200"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Else</a:t>
                  </a:r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</a:p>
                <a:p>
                  <a:pPr marL="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𝑒𝑑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𝑗𝑜𝑏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𝑒𝑑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𝑒𝑑𝑢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den>
                        </m:f>
                      </m:oMath>
                    </m:oMathPara>
                  </a14:m>
                  <a:endParaRPr lang="en-US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6"/>
                  <a:ext cx="3756074" cy="169735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Job </a:t>
              </a:r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Performance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28476" y="3381129"/>
            <a:ext cx="3444082" cy="1172695"/>
            <a:chOff x="1097280" y="1252023"/>
            <a:chExt cx="3756074" cy="1172695"/>
          </a:xfrm>
        </p:grpSpPr>
        <p:sp>
          <p:nvSpPr>
            <p:cNvPr id="19" name="Rectangle 18"/>
            <p:cNvSpPr/>
            <p:nvPr/>
          </p:nvSpPr>
          <p:spPr>
            <a:xfrm>
              <a:off x="1097280" y="1755176"/>
              <a:ext cx="3756074" cy="669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Hire an applicant at random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Hire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6200000">
            <a:off x="1865144" y="1461035"/>
            <a:ext cx="850900" cy="779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225067" y="2593771"/>
            <a:ext cx="850900" cy="514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9467072" y="3677068"/>
            <a:ext cx="850900" cy="514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9042319" y="1591683"/>
            <a:ext cx="2426943" cy="1498651"/>
          </a:xfrm>
          <a:custGeom>
            <a:avLst/>
            <a:gdLst>
              <a:gd name="connsiteX0" fmla="*/ 0 w 2426943"/>
              <a:gd name="connsiteY0" fmla="*/ 0 h 1498651"/>
              <a:gd name="connsiteX1" fmla="*/ 2214262 w 2426943"/>
              <a:gd name="connsiteY1" fmla="*/ 0 h 1498651"/>
              <a:gd name="connsiteX2" fmla="*/ 2214262 w 2426943"/>
              <a:gd name="connsiteY2" fmla="*/ 427687 h 1498651"/>
              <a:gd name="connsiteX3" fmla="*/ 2214218 w 2426943"/>
              <a:gd name="connsiteY3" fmla="*/ 427687 h 1498651"/>
              <a:gd name="connsiteX4" fmla="*/ 2214218 w 2426943"/>
              <a:gd name="connsiteY4" fmla="*/ 1073201 h 1498651"/>
              <a:gd name="connsiteX5" fmla="*/ 2426943 w 2426943"/>
              <a:gd name="connsiteY5" fmla="*/ 1073201 h 1498651"/>
              <a:gd name="connsiteX6" fmla="*/ 2001493 w 2426943"/>
              <a:gd name="connsiteY6" fmla="*/ 1498651 h 1498651"/>
              <a:gd name="connsiteX7" fmla="*/ 1576043 w 2426943"/>
              <a:gd name="connsiteY7" fmla="*/ 1073201 h 1498651"/>
              <a:gd name="connsiteX8" fmla="*/ 1788768 w 2426943"/>
              <a:gd name="connsiteY8" fmla="*/ 1073201 h 1498651"/>
              <a:gd name="connsiteX9" fmla="*/ 1788768 w 2426943"/>
              <a:gd name="connsiteY9" fmla="*/ 427687 h 1498651"/>
              <a:gd name="connsiteX10" fmla="*/ 0 w 2426943"/>
              <a:gd name="connsiteY10" fmla="*/ 427687 h 14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6943" h="1498651">
                <a:moveTo>
                  <a:pt x="0" y="0"/>
                </a:moveTo>
                <a:lnTo>
                  <a:pt x="2214262" y="0"/>
                </a:lnTo>
                <a:lnTo>
                  <a:pt x="2214262" y="427687"/>
                </a:lnTo>
                <a:lnTo>
                  <a:pt x="2214218" y="427687"/>
                </a:lnTo>
                <a:lnTo>
                  <a:pt x="2214218" y="1073201"/>
                </a:lnTo>
                <a:lnTo>
                  <a:pt x="2426943" y="1073201"/>
                </a:lnTo>
                <a:lnTo>
                  <a:pt x="2001493" y="1498651"/>
                </a:lnTo>
                <a:lnTo>
                  <a:pt x="1576043" y="1073201"/>
                </a:lnTo>
                <a:lnTo>
                  <a:pt x="1788768" y="1073201"/>
                </a:lnTo>
                <a:lnTo>
                  <a:pt x="1788768" y="427687"/>
                </a:lnTo>
                <a:lnTo>
                  <a:pt x="0" y="4276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 rot="10800000">
            <a:off x="9931751" y="4771397"/>
            <a:ext cx="1533256" cy="1305436"/>
          </a:xfrm>
          <a:custGeom>
            <a:avLst/>
            <a:gdLst>
              <a:gd name="connsiteX0" fmla="*/ 425450 w 1533256"/>
              <a:gd name="connsiteY0" fmla="*/ 1305436 h 1305436"/>
              <a:gd name="connsiteX1" fmla="*/ 0 w 1533256"/>
              <a:gd name="connsiteY1" fmla="*/ 879986 h 1305436"/>
              <a:gd name="connsiteX2" fmla="*/ 212725 w 1533256"/>
              <a:gd name="connsiteY2" fmla="*/ 879986 h 1305436"/>
              <a:gd name="connsiteX3" fmla="*/ 212725 w 1533256"/>
              <a:gd name="connsiteY3" fmla="*/ 427687 h 1305436"/>
              <a:gd name="connsiteX4" fmla="*/ 208953 w 1533256"/>
              <a:gd name="connsiteY4" fmla="*/ 427687 h 1305436"/>
              <a:gd name="connsiteX5" fmla="*/ 208953 w 1533256"/>
              <a:gd name="connsiteY5" fmla="*/ 0 h 1305436"/>
              <a:gd name="connsiteX6" fmla="*/ 1533256 w 1533256"/>
              <a:gd name="connsiteY6" fmla="*/ 0 h 1305436"/>
              <a:gd name="connsiteX7" fmla="*/ 1533256 w 1533256"/>
              <a:gd name="connsiteY7" fmla="*/ 427687 h 1305436"/>
              <a:gd name="connsiteX8" fmla="*/ 638175 w 1533256"/>
              <a:gd name="connsiteY8" fmla="*/ 427687 h 1305436"/>
              <a:gd name="connsiteX9" fmla="*/ 638175 w 1533256"/>
              <a:gd name="connsiteY9" fmla="*/ 879986 h 1305436"/>
              <a:gd name="connsiteX10" fmla="*/ 850900 w 1533256"/>
              <a:gd name="connsiteY10" fmla="*/ 879986 h 13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3256" h="1305436">
                <a:moveTo>
                  <a:pt x="425450" y="1305436"/>
                </a:moveTo>
                <a:lnTo>
                  <a:pt x="0" y="879986"/>
                </a:lnTo>
                <a:lnTo>
                  <a:pt x="212725" y="879986"/>
                </a:lnTo>
                <a:lnTo>
                  <a:pt x="212725" y="427687"/>
                </a:lnTo>
                <a:lnTo>
                  <a:pt x="208953" y="427687"/>
                </a:lnTo>
                <a:lnTo>
                  <a:pt x="208953" y="0"/>
                </a:lnTo>
                <a:lnTo>
                  <a:pt x="1533256" y="0"/>
                </a:lnTo>
                <a:lnTo>
                  <a:pt x="1533256" y="427687"/>
                </a:lnTo>
                <a:lnTo>
                  <a:pt x="638175" y="427687"/>
                </a:lnTo>
                <a:lnTo>
                  <a:pt x="638175" y="879986"/>
                </a:lnTo>
                <a:lnTo>
                  <a:pt x="850900" y="8799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57892" y="2650641"/>
            <a:ext cx="850900" cy="123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6200000">
            <a:off x="4969563" y="5272816"/>
            <a:ext cx="850900" cy="777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6200000">
            <a:off x="5456812" y="1461035"/>
            <a:ext cx="850900" cy="779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559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Verdana</vt:lpstr>
      <vt:lpstr>Office Theme</vt:lpstr>
      <vt:lpstr>Person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City</vt:lpstr>
      <vt:lpstr>Country</vt:lpstr>
      <vt:lpstr>PowerPoint Presentation</vt:lpstr>
      <vt:lpstr>Legislator</vt:lpstr>
      <vt:lpstr>Legislature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Lim</dc:creator>
  <cp:lastModifiedBy>Daniel Lim</cp:lastModifiedBy>
  <cp:revision>74</cp:revision>
  <dcterms:created xsi:type="dcterms:W3CDTF">2015-06-15T16:26:42Z</dcterms:created>
  <dcterms:modified xsi:type="dcterms:W3CDTF">2015-08-31T01:09:05Z</dcterms:modified>
</cp:coreProperties>
</file>