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webp"/>
  <Default Extension="rels" ContentType="application/vnd.openxmlformats-package.relationships+xml"/>
  <Default Extension="xml" ContentType="application/xml"/>
  <Default Extension="mp4" ContentType="video/mp4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6" r:id="rId3"/>
    <p:sldId id="258" r:id="rId4"/>
    <p:sldId id="259" r:id="rId5"/>
    <p:sldId id="279" r:id="rId6"/>
    <p:sldId id="264" r:id="rId7"/>
    <p:sldId id="280" r:id="rId8"/>
    <p:sldId id="281" r:id="rId9"/>
    <p:sldId id="282" r:id="rId10"/>
    <p:sldId id="261" r:id="rId11"/>
    <p:sldId id="262" r:id="rId12"/>
    <p:sldId id="267" r:id="rId13"/>
    <p:sldId id="265" r:id="rId14"/>
    <p:sldId id="269" r:id="rId15"/>
    <p:sldId id="284" r:id="rId16"/>
    <p:sldId id="285" r:id="rId17"/>
    <p:sldId id="286" r:id="rId18"/>
    <p:sldId id="270" r:id="rId19"/>
    <p:sldId id="272" r:id="rId20"/>
    <p:sldId id="274" r:id="rId21"/>
    <p:sldId id="271" r:id="rId22"/>
    <p:sldId id="266" r:id="rId23"/>
    <p:sldId id="275" r:id="rId24"/>
    <p:sldId id="277" r:id="rId25"/>
    <p:sldId id="276" r:id="rId26"/>
    <p:sldId id="278" r:id="rId27"/>
    <p:sldId id="283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3366-9626-4F9B-A8F6-DDBC4C2073DD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673A2-73EE-4513-91AA-8197A5D16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30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Downtime = Ausfallzeit, Stillstandzeit der Systeme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73A2-73EE-4513-91AA-8197A5D166F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88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BB8B8EC-E7DD-43A6-BCC4-7AF1CF464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DF6901A6-0EED-37BA-99DA-6CA2301595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788C7C3A-DD2E-50FA-65DA-A5B1E2290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Downtime = Ausfallzeit, Stillstandzeit der Systeme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A65C589-B346-F964-0634-08B4A24F4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73A2-73EE-4513-91AA-8197A5D166F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70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1F939EE-6ED6-9CF6-E463-3226A3271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B710429E-AE7F-FC12-B80D-1ECCFAB1D9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97E87B26-C802-41A7-EBD6-734B4F51A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Downtime = Ausfallzeit, Stillstandzeit der Systeme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596C957-4681-A8A3-4176-DDECF392D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73A2-73EE-4513-91AA-8197A5D166F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86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74D9F7-ECF2-E4E7-426A-F7F1BE42F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E6A704A9-D5A9-C8BF-13AF-535DEDCBE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A1C15A3-0130-53EF-87C3-C4A17076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CDAC-0FEB-4643-AB20-9E9A1717BBFD}" type="datetime1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D243E4D-7AAB-837F-A122-87C1A7FA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0AFF850-90A4-4178-0726-EE9B565F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08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E9CBFE6-A49C-C561-CA5D-8378442B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3D0DCBB-038D-48D8-73CC-F2DCC85D9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1070551-0506-B698-7FFF-DAC7BA39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1D46-FC25-449D-B3DC-8CCD5E5DE3F9}" type="datetime1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775617B-44F4-051D-1C05-97995EA6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6F1EDC2-E1F5-722A-F115-B92DD4FB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12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9C43AEDF-CD0B-1227-281B-C2F4069FF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7F11D89E-1D14-818B-3A6E-B6BAB4007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70B1861-0CEE-06ED-C18C-690AC762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179E-BA58-46C5-88E5-F51D60C6E795}" type="datetime1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D18E34E-586B-DFD5-9287-265F4170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F37FD5B-D266-1ABC-8DD9-B37D873B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0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6CADA6-86E4-FCAE-2E01-0CB4B48A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CBFB366-E22D-53FA-54FD-E7865A591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6CF4BB2-0F61-77CB-B3AB-820BBF58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58C-BD09-414F-A9A3-4E35868A5FA9}" type="datetime1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5BFC093-2BB5-645A-96AF-18300A9E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3A07791-0C08-103B-764A-E4D2F0A5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3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D4FDBF-0282-2D4A-A43C-36E859B2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FC361916-46AD-0BBA-D344-827C6C3EC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A7F27C9-C333-219F-61F5-3890BE4A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A036-D21E-479B-AF59-45363EA55593}" type="datetime1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A8C7326-1F49-886D-75EC-A878016F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9C4DFAD-6DFD-D708-478B-6A36E2AB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15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157F51-FD9C-CA5D-21A4-55082249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A1B1C0C-05F0-26F7-1CEC-DFE5DBFFB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7736496-4E94-E3B1-3BDB-1CCB5CDF6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B80C431-105F-C801-0301-33F9CB98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1B0F-1FA5-4E8B-8CFB-02CBB4BDE0F9}" type="datetime1">
              <a:rPr lang="de-DE" smtClean="0"/>
              <a:t>24.02.2025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55D8C3C-1E73-722F-76FC-A5A9E6EC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72A88CB-3807-FFFB-3D05-9F2E5292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20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2E904E-C70F-8565-BE4F-98E39D95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82F34B2-96BF-F23E-8C89-0D3623EA5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55D5E09E-1FCA-AFB8-8C9E-11CB5BFB7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FD39EE1D-5C08-B829-6316-DF9774D9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9A56A829-4CF6-EF6B-7BC9-230607E18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8826DFDC-F508-C73E-51B4-FB42853D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A18B-9CD4-4894-9D7F-FDA9E1750BD4}" type="datetime1">
              <a:rPr lang="de-DE" smtClean="0"/>
              <a:t>24.02.2025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6DED185-2D9B-F65A-D60B-98AD6530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A910E277-56B8-922D-C349-F88827DA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59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B61881A-A53B-76C5-77B6-7C166847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C328AD2-138E-F751-56B6-316E89B3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F39E-EA99-4A40-A2BA-4EAE98D42A0D}" type="datetime1">
              <a:rPr lang="de-DE" smtClean="0"/>
              <a:t>24.02.2025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D78F183-922B-E8BD-B209-6D4BDB84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2D32246-893A-849C-7E14-3EF70ACE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82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57E9D987-8AD0-ABF2-C5EF-611AD98E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0D7-193F-4B4A-BB88-FF4C263E00F1}" type="datetime1">
              <a:rPr lang="de-DE" smtClean="0"/>
              <a:t>24.02.2025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5AFA45A3-C6F7-88E1-5E64-37622FCA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58C8E3E-D7F2-1BC2-02CB-4F6B6DB7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92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B190A58-3943-DBE7-F663-C3E964B7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F6FFCF4-5672-172B-215D-44DD905F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122C9262-E5D3-0A9B-A342-DAB994184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43A9DB1-E20C-8AAC-2A60-C07ED663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45C0-C0A7-47C3-9E2B-4E623E054881}" type="datetime1">
              <a:rPr lang="de-DE" smtClean="0"/>
              <a:t>24.02.2025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2BDF85F-D178-3A6E-BF56-E09B4AA6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B7FE78B-FB4B-2794-4B99-9F6E7089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3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FB7C64A-FD91-9AA3-B70A-1E9ED475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B7A6A2EC-A268-18BD-B61F-A8A8A5812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2A4ADFA7-6E29-3949-D271-44F0260D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1342B64-1380-BE33-FA43-92B88E89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5F42-7BDE-45E3-A9A0-42454B5F124A}" type="datetime1">
              <a:rPr lang="de-DE" smtClean="0"/>
              <a:t>24.02.2025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9E80A4B-A64A-368D-D466-03FAB14A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3B1BCA7-3895-0082-193F-A4FCA9A4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3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1E4F5E0B-0575-05EC-DD7A-07A2FD81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21D1674-A6F4-6A62-D183-FB7344D9B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2D0C0BC-E84C-D478-54AE-F87225B83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F373-E7B3-41ED-ADB8-BEC292324C89}" type="datetime1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52820F7-2026-97A2-493B-775FE9C27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0BFB240-127A-8557-18B6-A29F9F7AC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CEC45-E985-4718-A876-A91370112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99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ideoplayback">
            <a:hlinkClick r:id="" action="ppaction://media"/>
            <a:extLst>
              <a:ext uri="{FF2B5EF4-FFF2-40B4-BE49-F238E27FC236}">
                <a16:creationId xmlns:a16="http://schemas.microsoft.com/office/drawing/2014/main" xmlns="" id="{FCDE7E9B-C3C4-27F5-B2CD-A0F788FE86FF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5884.7812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49719" y="1"/>
            <a:ext cx="4227331" cy="6865016"/>
          </a:xfrm>
          <a:prstGeom prst="rect">
            <a:avLst/>
          </a:prstGeo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585ABB22-F849-052E-0C7C-C7EC4193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705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8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BEDDF02-9C65-893D-646C-93DD523A1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4B4DA205-72DB-AE3C-B73B-1CD1262DB8FF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FCBD7519-75B7-42F9-D7BF-EE0AF8899865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2E32C8A-760E-C0D0-DCF1-3881C1F2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10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1371391A-97C1-8F6D-6643-281C2D06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1ABBD2FD-53B3-4B30-0887-8921ABBA56D1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</a:t>
            </a:r>
            <a:r>
              <a:rPr lang="de-DE" sz="1600" dirty="0">
                <a:solidFill>
                  <a:srgbClr val="C00000"/>
                </a:solidFill>
              </a:rPr>
              <a:t>IST-Analyse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– SOLL-Zustand – Realisierung – Test – Zeitplan - Fazit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C731DB9C-6F16-C1B3-8992-95FB1B3E516B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3) IST-Analyse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xmlns="" id="{A1EB86FB-2D36-5A88-0216-AB1E6BD27DA7}"/>
              </a:ext>
            </a:extLst>
          </p:cNvPr>
          <p:cNvSpPr/>
          <p:nvPr/>
        </p:nvSpPr>
        <p:spPr>
          <a:xfrm>
            <a:off x="3946712" y="1748130"/>
            <a:ext cx="3731558" cy="5587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Benutzer will Passwort speichern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xmlns="" id="{AE8D5743-2AA1-1A05-988A-704B97902D3B}"/>
              </a:ext>
            </a:extLst>
          </p:cNvPr>
          <p:cNvCxnSpPr>
            <a:cxnSpLocks/>
          </p:cNvCxnSpPr>
          <p:nvPr/>
        </p:nvCxnSpPr>
        <p:spPr>
          <a:xfrm flipH="1">
            <a:off x="3245224" y="2306875"/>
            <a:ext cx="842682" cy="911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xmlns="" id="{BFA76F9C-76DC-B4FB-9603-CBEE1B7C73DD}"/>
              </a:ext>
            </a:extLst>
          </p:cNvPr>
          <p:cNvCxnSpPr/>
          <p:nvPr/>
        </p:nvCxnSpPr>
        <p:spPr>
          <a:xfrm>
            <a:off x="7467601" y="2306875"/>
            <a:ext cx="950258" cy="911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xmlns="" id="{FD85CEF5-53C8-99B6-2C18-D57C25D91321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5812491" y="2306875"/>
            <a:ext cx="70597" cy="119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xmlns="" id="{D5560CE0-4342-55BC-9579-672C93A30E05}"/>
              </a:ext>
            </a:extLst>
          </p:cNvPr>
          <p:cNvSpPr/>
          <p:nvPr/>
        </p:nvSpPr>
        <p:spPr>
          <a:xfrm>
            <a:off x="542364" y="3218329"/>
            <a:ext cx="3056963" cy="9114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Passwort wird auf einem Zettel aufgeschrieben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xmlns="" id="{947C1874-6723-C898-A7AF-67C858ACDBD6}"/>
              </a:ext>
            </a:extLst>
          </p:cNvPr>
          <p:cNvSpPr/>
          <p:nvPr/>
        </p:nvSpPr>
        <p:spPr>
          <a:xfrm>
            <a:off x="3937746" y="3505200"/>
            <a:ext cx="3890683" cy="9114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Verwendung des gleichen Passwortes, wie bei anderen Zugängen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xmlns="" id="{EB57096C-C102-6995-9D8C-35CA2A3BE8D0}"/>
              </a:ext>
            </a:extLst>
          </p:cNvPr>
          <p:cNvSpPr/>
          <p:nvPr/>
        </p:nvSpPr>
        <p:spPr>
          <a:xfrm>
            <a:off x="8166849" y="3218329"/>
            <a:ext cx="3729315" cy="9114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Benutzung eines kostenintensives Passwortdepots eines Konkurrenten</a:t>
            </a:r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xmlns="" id="{B58CFB13-F849-0680-811B-F2AE9619FFA0}"/>
              </a:ext>
            </a:extLst>
          </p:cNvPr>
          <p:cNvSpPr/>
          <p:nvPr/>
        </p:nvSpPr>
        <p:spPr>
          <a:xfrm>
            <a:off x="1810871" y="4129783"/>
            <a:ext cx="277905" cy="584772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unten 26">
            <a:extLst>
              <a:ext uri="{FF2B5EF4-FFF2-40B4-BE49-F238E27FC236}">
                <a16:creationId xmlns:a16="http://schemas.microsoft.com/office/drawing/2014/main" xmlns="" id="{F5820F88-61D2-955C-DE2C-3FA4EA82416B}"/>
              </a:ext>
            </a:extLst>
          </p:cNvPr>
          <p:cNvSpPr/>
          <p:nvPr/>
        </p:nvSpPr>
        <p:spPr>
          <a:xfrm>
            <a:off x="5643283" y="4416654"/>
            <a:ext cx="277905" cy="584772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xmlns="" id="{9C766D60-A561-1991-C08F-B133E62EB14C}"/>
              </a:ext>
            </a:extLst>
          </p:cNvPr>
          <p:cNvSpPr/>
          <p:nvPr/>
        </p:nvSpPr>
        <p:spPr>
          <a:xfrm>
            <a:off x="9977717" y="4129783"/>
            <a:ext cx="277905" cy="584772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xmlns="" id="{272A12C1-8F8B-CA8C-2E3C-43B42A732A90}"/>
              </a:ext>
            </a:extLst>
          </p:cNvPr>
          <p:cNvSpPr txBox="1"/>
          <p:nvPr/>
        </p:nvSpPr>
        <p:spPr>
          <a:xfrm>
            <a:off x="452716" y="4815280"/>
            <a:ext cx="348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C00000"/>
                </a:solidFill>
              </a:rPr>
              <a:t>Gefahr bei Verlust des Zettels!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3F9B9134-3682-7A90-47AF-A53AFBDBD893}"/>
              </a:ext>
            </a:extLst>
          </p:cNvPr>
          <p:cNvSpPr txBox="1"/>
          <p:nvPr/>
        </p:nvSpPr>
        <p:spPr>
          <a:xfrm>
            <a:off x="4834216" y="5053196"/>
            <a:ext cx="2365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C00000"/>
                </a:solidFill>
              </a:rPr>
              <a:t>Gefahr bei Hacking!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C6F71A00-7921-2377-2435-AF77EA8F3282}"/>
              </a:ext>
            </a:extLst>
          </p:cNvPr>
          <p:cNvSpPr txBox="1"/>
          <p:nvPr/>
        </p:nvSpPr>
        <p:spPr>
          <a:xfrm>
            <a:off x="8488456" y="4758705"/>
            <a:ext cx="308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C00000"/>
                </a:solidFill>
              </a:rPr>
              <a:t>Kostenintensiv &amp; meistens bedienerunfreundlich</a:t>
            </a:r>
          </a:p>
        </p:txBody>
      </p:sp>
    </p:spTree>
    <p:extLst>
      <p:ext uri="{BB962C8B-B14F-4D97-AF65-F5344CB8AC3E}">
        <p14:creationId xmlns:p14="http://schemas.microsoft.com/office/powerpoint/2010/main" val="3183475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3267640-6EC6-40CE-EC38-C3B1B6945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31A47024-0BFC-0E77-7E61-42DA6405EB0C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1945B8D1-188A-BBC6-229B-8691B58233D6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833F0AD-3312-3EE0-77F2-BB50DAF6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11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8E828AB-6209-D1C0-6BCC-35EDCBB29A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F25890FE-4075-D59C-D388-C79185785C83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</a:t>
            </a:r>
            <a:r>
              <a:rPr lang="de-DE" sz="1600" dirty="0">
                <a:solidFill>
                  <a:srgbClr val="C00000"/>
                </a:solidFill>
              </a:rPr>
              <a:t>SOLL-Zustand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– Realisierung – Test – Zeitplan - Fazit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F6628CF7-0508-4651-F1E2-2D6F803E70D2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4) SOLL-Zustand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F828F2E3-BED7-A251-3FA8-EB7A417D6FF3}"/>
              </a:ext>
            </a:extLst>
          </p:cNvPr>
          <p:cNvSpPr txBox="1"/>
          <p:nvPr/>
        </p:nvSpPr>
        <p:spPr>
          <a:xfrm>
            <a:off x="824752" y="2312894"/>
            <a:ext cx="91260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Erstellen einer übersichtlichen Benutzeroberfläche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Erschaffen einer kostengünstigen Alternative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Bedienerleichte Lösung für z.B. ältere Menschen ohne viele Kenntnisse mit Technik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B01CB911-9750-8117-0FEB-36645C398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780" y="3308842"/>
            <a:ext cx="2198432" cy="21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C768DFE-6F60-ECB5-CE1E-93BC4C4AF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04C0AA79-E106-BD63-C51A-4E0926E5E335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ECF03250-A3E1-F6EC-6A99-E33DFA6C88C2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F5A21FC-6F91-B166-F311-65058F28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12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E96B3F14-1C10-06ED-33E4-DDF932A5E1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56C785D2-FBA4-1741-134F-C40DC26BC438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</a:t>
            </a:r>
            <a:r>
              <a:rPr lang="de-DE" sz="1600" dirty="0">
                <a:solidFill>
                  <a:srgbClr val="C00000"/>
                </a:solidFill>
              </a:rPr>
              <a:t>SOLL-Zustand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– Realisierung – Test – Zeitplan - Fazit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78EE5366-8DCD-E430-CD6A-38BFB7A7506E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4) SOLL-Zustand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B7D4B8E3-68BA-7631-C1AA-CA21D3B8EDBD}"/>
              </a:ext>
            </a:extLst>
          </p:cNvPr>
          <p:cNvSpPr txBox="1"/>
          <p:nvPr/>
        </p:nvSpPr>
        <p:spPr>
          <a:xfrm>
            <a:off x="887506" y="1214367"/>
            <a:ext cx="4078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Entwurf der GUI: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1DF6D163-15AD-1550-B0E5-77B8CE20A4EE}"/>
              </a:ext>
            </a:extLst>
          </p:cNvPr>
          <p:cNvSpPr/>
          <p:nvPr/>
        </p:nvSpPr>
        <p:spPr>
          <a:xfrm>
            <a:off x="2357718" y="1816647"/>
            <a:ext cx="7395882" cy="4082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Additionszeichen 10">
            <a:extLst>
              <a:ext uri="{FF2B5EF4-FFF2-40B4-BE49-F238E27FC236}">
                <a16:creationId xmlns:a16="http://schemas.microsoft.com/office/drawing/2014/main" xmlns="" id="{359038C6-F96E-263D-AD28-FA8F764F56A7}"/>
              </a:ext>
            </a:extLst>
          </p:cNvPr>
          <p:cNvSpPr/>
          <p:nvPr/>
        </p:nvSpPr>
        <p:spPr>
          <a:xfrm>
            <a:off x="7418935" y="1899752"/>
            <a:ext cx="367553" cy="36454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00" name="Picture 4" descr="Vollen papierkorb | Kostenlose Icon">
            <a:extLst>
              <a:ext uri="{FF2B5EF4-FFF2-40B4-BE49-F238E27FC236}">
                <a16:creationId xmlns:a16="http://schemas.microsoft.com/office/drawing/2014/main" xmlns="" id="{35A382DA-1491-F501-9A97-309AE94B7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078" y="1840328"/>
            <a:ext cx="475309" cy="45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xmlns="" id="{E9C63785-E3FA-56FB-DDC9-EEEB55C5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49" y="1831365"/>
            <a:ext cx="546847" cy="5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chwarzes Häkchen Vektorabbildung Stock Vektor Art und mehr Bilder von ...">
            <a:extLst>
              <a:ext uri="{FF2B5EF4-FFF2-40B4-BE49-F238E27FC236}">
                <a16:creationId xmlns:a16="http://schemas.microsoft.com/office/drawing/2014/main" xmlns="" id="{6C6A8962-618D-D68F-B362-500DB0DD2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268" y="1852687"/>
            <a:ext cx="439271" cy="43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outh Coast MA Home Remodeling Contractor, George Sebesta Renovations ...">
            <a:extLst>
              <a:ext uri="{FF2B5EF4-FFF2-40B4-BE49-F238E27FC236}">
                <a16:creationId xmlns:a16="http://schemas.microsoft.com/office/drawing/2014/main" xmlns="" id="{DECB797D-B5C6-B922-EFAD-21447C889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827" y="1936610"/>
            <a:ext cx="338407" cy="33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454A8B18-5809-1D56-27A6-AE38D2F3F08C}"/>
              </a:ext>
            </a:extLst>
          </p:cNvPr>
          <p:cNvSpPr/>
          <p:nvPr/>
        </p:nvSpPr>
        <p:spPr>
          <a:xfrm>
            <a:off x="2366682" y="2437753"/>
            <a:ext cx="4356847" cy="3451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32E37DD4-291D-0197-FDD6-6DEC7CDCEE1E}"/>
              </a:ext>
            </a:extLst>
          </p:cNvPr>
          <p:cNvSpPr txBox="1"/>
          <p:nvPr/>
        </p:nvSpPr>
        <p:spPr>
          <a:xfrm>
            <a:off x="2294784" y="3300572"/>
            <a:ext cx="4428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Übersicht aller gespeicherten Passwörter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4063BB6E-0A9F-BBEE-C46B-A9E9D5B17AAB}"/>
              </a:ext>
            </a:extLst>
          </p:cNvPr>
          <p:cNvSpPr/>
          <p:nvPr/>
        </p:nvSpPr>
        <p:spPr>
          <a:xfrm>
            <a:off x="6723529" y="2437753"/>
            <a:ext cx="3030071" cy="34514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29DEE46D-B895-969C-198A-7F09BD948EB6}"/>
              </a:ext>
            </a:extLst>
          </p:cNvPr>
          <p:cNvSpPr txBox="1"/>
          <p:nvPr/>
        </p:nvSpPr>
        <p:spPr>
          <a:xfrm>
            <a:off x="6732493" y="3239442"/>
            <a:ext cx="3021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Anzeige des Passworts &amp; Benutzernamen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40365F88-667F-5040-9745-C2429DF051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11" y="1816648"/>
            <a:ext cx="621106" cy="621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074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18E4C65-D361-8493-33CA-A0E09B247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658F8323-D96D-B27E-3CDE-7B4B716681F3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E5AD8CAE-6398-914F-1AC3-93CE262BC3EF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FCC956A0-9B73-FA64-9CE6-2A16DBB0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13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D9D9D84-DAC1-8FD4-E732-3C9E77439B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8FD43E5C-F403-5760-AE9E-D3F2E7969E28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SOLL-Zustand – </a:t>
            </a:r>
            <a:r>
              <a:rPr lang="de-DE" sz="1600" dirty="0">
                <a:solidFill>
                  <a:srgbClr val="C00000"/>
                </a:solidFill>
              </a:rPr>
              <a:t>Realisierung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– Test – Zeitplan - Fazit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2E777D9B-8C57-04C2-AB45-3DD8F90AF596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5) Realisierung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6E174E14-93C2-C3D1-2FF9-48AFD693081A}"/>
              </a:ext>
            </a:extLst>
          </p:cNvPr>
          <p:cNvSpPr txBox="1"/>
          <p:nvPr/>
        </p:nvSpPr>
        <p:spPr>
          <a:xfrm>
            <a:off x="1120589" y="1864659"/>
            <a:ext cx="640079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Datenbank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Datenbanktabellen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Datenbankschnittstelle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  <a:p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738194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4FE2D74-E0D4-F0C2-EE04-44284B7F4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1D476D77-61A0-0F78-E474-78C767804647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B4DE34A6-7DB8-D78F-EF04-918B55A66FC6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4109DA2-C801-4C9C-E19E-E33EA3B7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14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617322FC-001C-3DAC-83B4-90E0365F5D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FA5C1083-7385-418F-D31C-7FAA5D3AC245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SOLL-Zustand – </a:t>
            </a:r>
            <a:r>
              <a:rPr lang="de-DE" sz="1600" dirty="0">
                <a:solidFill>
                  <a:srgbClr val="C00000"/>
                </a:solidFill>
              </a:rPr>
              <a:t>Realisierung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– Test – Zeitplan - Fazit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DF2A48EE-087D-2A0B-3D83-91AAE8DFFD6D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5) Realisierung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CC3DA0A6-CAAD-034D-2CE2-A5DF34601FAC}"/>
              </a:ext>
            </a:extLst>
          </p:cNvPr>
          <p:cNvSpPr txBox="1"/>
          <p:nvPr/>
        </p:nvSpPr>
        <p:spPr>
          <a:xfrm>
            <a:off x="1013269" y="1350176"/>
            <a:ext cx="433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GUI: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87DA6DA5-B7B2-5450-BF6E-C95FF2ED8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10" y="1924766"/>
            <a:ext cx="11698333" cy="415348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00D1D733-FDB6-425A-909B-BBB4CDD01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07" y="2032747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0866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F3EC3C3D-9EF2-FF43-ECD2-D619C1A25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6821FD32-8A3C-2CD7-2451-52E2F51D0710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D02129BC-0DC0-BD46-548E-A078E72EB6C6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59D35532-4724-C951-A6AA-68602A81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15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00D1D733-FDB6-425A-909B-BBB4CDD01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6B49AE7C-7718-F100-BEC8-29191B7A1B39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SOLL-Zustand – </a:t>
            </a:r>
            <a:r>
              <a:rPr lang="de-DE" sz="1600" dirty="0">
                <a:solidFill>
                  <a:srgbClr val="C00000"/>
                </a:solidFill>
              </a:rPr>
              <a:t>Realisierung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– Test – Zeitplan - Fazit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B03072DD-0AFF-7176-22F7-5AB1178050B0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5) Realisierung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E965BEEA-D0A6-8C3F-17B9-12555F89A6EB}"/>
              </a:ext>
            </a:extLst>
          </p:cNvPr>
          <p:cNvSpPr txBox="1"/>
          <p:nvPr/>
        </p:nvSpPr>
        <p:spPr>
          <a:xfrm>
            <a:off x="995083" y="1315058"/>
            <a:ext cx="544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GUI – Neuen Datensatz hinzufügen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9BDA4ECA-6CB6-32DC-9C03-DF9D04F35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8" y="1955186"/>
            <a:ext cx="11555438" cy="440116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00D1D733-FDB6-425A-909B-BBB4CDD01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07" y="2032747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890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84EC96C5-D8D6-E09E-BE5E-0C7BBC45B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A2B83127-E7C6-5D5B-2C14-118870CC17D9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0ACD8375-2CD0-D6C3-66C1-B190C5C99735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D4BC466-42C0-E370-6C64-376992C1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16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86A7910B-80FE-BD79-AA87-9B3ECB2148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FC90A6DB-79D0-38D4-3D24-A234F9700819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SOLL-Zustand – </a:t>
            </a:r>
            <a:r>
              <a:rPr lang="de-DE" sz="1600" dirty="0">
                <a:solidFill>
                  <a:srgbClr val="C00000"/>
                </a:solidFill>
              </a:rPr>
              <a:t>Realisierung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– Test – Zeitplan - Fazit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7A88E7EE-4A61-3321-F06C-1F370F089E10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5) Realisierung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30EFB5EF-A5BD-2D6D-509B-517762561239}"/>
              </a:ext>
            </a:extLst>
          </p:cNvPr>
          <p:cNvSpPr txBox="1"/>
          <p:nvPr/>
        </p:nvSpPr>
        <p:spPr>
          <a:xfrm>
            <a:off x="869577" y="1158625"/>
            <a:ext cx="544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GUI – Datensatz editieren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16544C0F-375F-31DA-DC91-150BCDFF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25" t="2071" r="1010" b="7647"/>
          <a:stretch/>
        </p:blipFill>
        <p:spPr>
          <a:xfrm>
            <a:off x="1833282" y="1710803"/>
            <a:ext cx="8525435" cy="444589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AB08E413-5819-134E-8262-33206E4FE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574" y="2573946"/>
            <a:ext cx="3367709" cy="85505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BBB582F0-50E2-BA9F-6AED-38A83B36C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814" y="1995096"/>
            <a:ext cx="7850770" cy="33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22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30B70F0-2792-E8AA-F485-9213BC94A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D91D22A0-9B21-E6A0-DA69-590618B7A29E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9F3D3F57-4842-13EC-8120-5E96AD7B7F2C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9800E7F-7AB5-88D4-B449-8C55CBC7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17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B3F6A018-60E5-3742-50EF-222B3EA9CE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7FC9A00-DAF3-7982-CC1E-8BF67FF4806C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SOLL-Zustand – </a:t>
            </a:r>
            <a:r>
              <a:rPr lang="de-DE" sz="1600" dirty="0">
                <a:solidFill>
                  <a:srgbClr val="C00000"/>
                </a:solidFill>
              </a:rPr>
              <a:t>Realisierung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– Test – Zeitplan - Fazit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ED483ADE-BED7-AA3A-643E-BDEB8EB3EC6F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5) Realisierung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860E5CB2-7A26-DD3C-8AA4-DC4ADEFF507A}"/>
              </a:ext>
            </a:extLst>
          </p:cNvPr>
          <p:cNvSpPr txBox="1"/>
          <p:nvPr/>
        </p:nvSpPr>
        <p:spPr>
          <a:xfrm>
            <a:off x="869577" y="1158625"/>
            <a:ext cx="544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GUI – Datensatz löschen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1116F706-1BC1-BDC3-128E-1DC254831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13" y="1719881"/>
            <a:ext cx="11279174" cy="41820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241E810-AF75-3CD1-E7CC-3DC96A789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043" y="2344880"/>
            <a:ext cx="6424219" cy="302522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00D1D733-FDB6-425A-909B-BBB4CDD01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390" y="1746550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3390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216BAB9F-0CB0-6A9C-DB04-36A8719DA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653DB401-38FB-ABBF-C172-9D55BDA6386D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CA65EBE1-15F0-898C-546C-82463A5AD2C8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5DBD2A3-8E55-A42D-59CA-D1B5CEEF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18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3B6744C-9D9A-A986-F00A-F8B13953F8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9FB6BD77-47AB-23D8-ED0C-2C563569298C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SOLL-Zustand – </a:t>
            </a:r>
            <a:r>
              <a:rPr lang="de-DE" sz="1600" dirty="0">
                <a:solidFill>
                  <a:srgbClr val="C00000"/>
                </a:solidFill>
              </a:rPr>
              <a:t>Realisierung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– Test – Zeitplan - Fazit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B4B9A425-0061-D407-B814-497D0E9A8D89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5) Realisierung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0377D5DB-9505-1C0F-90D0-6B493DFC0AFB}"/>
              </a:ext>
            </a:extLst>
          </p:cNvPr>
          <p:cNvSpPr txBox="1"/>
          <p:nvPr/>
        </p:nvSpPr>
        <p:spPr>
          <a:xfrm>
            <a:off x="1021977" y="1535036"/>
            <a:ext cx="433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Datenbank: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56B80E92-DFAE-2813-EE7E-256B1B867499}"/>
              </a:ext>
            </a:extLst>
          </p:cNvPr>
          <p:cNvSpPr txBox="1"/>
          <p:nvPr/>
        </p:nvSpPr>
        <p:spPr>
          <a:xfrm>
            <a:off x="1021977" y="2105640"/>
            <a:ext cx="7700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Erstellen der Datenbank mit dem webbasierten Tool „phpMyAdmin“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Verwaltung und Bearbeitung von MySQL-Datenbanken mit GUI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D9186D43-55EA-9AAA-9544-5C1D87336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963" y="3163313"/>
            <a:ext cx="5585012" cy="2635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7E0E39AD-474F-DFC2-C190-1951D9B83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85" y="3163313"/>
            <a:ext cx="4172598" cy="2658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5456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C588C46-C025-21F8-A8DA-8CDB142F8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E71B8BDE-98C4-07CB-271E-8017E45E9F02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FA839B37-4854-3957-E992-DAE08ECBECDF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C215E22-D8F3-1906-9F66-9C89F9F3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19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6B71578-06CE-3B30-0EE4-BCE0774234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DF1FA619-0B33-22D1-BDAE-E3ED20EE1350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SOLL-Zustand – </a:t>
            </a:r>
            <a:r>
              <a:rPr lang="de-DE" sz="1600" dirty="0">
                <a:solidFill>
                  <a:srgbClr val="C00000"/>
                </a:solidFill>
              </a:rPr>
              <a:t>Realisierung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– Test – Zeitplan - Fazit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E41AE04F-A06F-A5FD-9CB3-A7A07B7B8742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5) Realisierung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ABF7709F-0A03-09A9-AF0B-8051581202C7}"/>
              </a:ext>
            </a:extLst>
          </p:cNvPr>
          <p:cNvSpPr txBox="1"/>
          <p:nvPr/>
        </p:nvSpPr>
        <p:spPr>
          <a:xfrm>
            <a:off x="1021977" y="1535036"/>
            <a:ext cx="433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Datenbanktabellen: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6777CD47-12DD-7FF0-E0E5-C487406A0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19" y="2777057"/>
            <a:ext cx="8773749" cy="274358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D8525E6C-728B-82F7-13A8-8201AB40E0B8}"/>
              </a:ext>
            </a:extLst>
          </p:cNvPr>
          <p:cNvSpPr txBox="1"/>
          <p:nvPr/>
        </p:nvSpPr>
        <p:spPr>
          <a:xfrm>
            <a:off x="1264024" y="2264735"/>
            <a:ext cx="2913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Tabelle </a:t>
            </a:r>
            <a:r>
              <a:rPr lang="de-DE" sz="2200" i="1" dirty="0" err="1"/>
              <a:t>password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18528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D3951538-D72D-41BF-7B41-F47E16FB0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57A965D1-8118-469B-CE32-811F15B4AA83}"/>
              </a:ext>
            </a:extLst>
          </p:cNvPr>
          <p:cNvSpPr txBox="1"/>
          <p:nvPr/>
        </p:nvSpPr>
        <p:spPr>
          <a:xfrm>
            <a:off x="1201271" y="2635623"/>
            <a:ext cx="10327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Entwicklung einer bedienerleichternden Lösung zur sicheren Speicherung von Passwörtern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99D01531-E1EB-4300-D8CB-90FBBD37CF57}"/>
              </a:ext>
            </a:extLst>
          </p:cNvPr>
          <p:cNvSpPr txBox="1"/>
          <p:nvPr/>
        </p:nvSpPr>
        <p:spPr>
          <a:xfrm>
            <a:off x="4823012" y="397648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Kokot Paul &amp; Otto Daniel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0C8BE7A7-C1E1-3E23-8F59-DBD30BA4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943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6A32FD0F-46FB-8E89-EAD7-516B8E03E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CC96EC28-1FB3-B0D1-0BEB-175D924C8C8B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7C2C51E2-87B3-6A31-1C45-8865755FDF03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2FD883E-9A40-C5D9-4A9A-1AFD4A81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20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3AB87CB-CBA4-0BA9-67D5-3D17C3E085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4C9BFBE4-537A-4A3E-9223-169BB788AEB9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SOLL-Zustand – </a:t>
            </a:r>
            <a:r>
              <a:rPr lang="de-DE" sz="1600" dirty="0">
                <a:solidFill>
                  <a:srgbClr val="C00000"/>
                </a:solidFill>
              </a:rPr>
              <a:t>Realisierung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– Test – Zeitplan - Fazit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6E9D5372-D968-8759-B561-4C769B851BE6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5) Realisierung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D9876D45-6215-35A2-0BC3-EF61E3A18A8E}"/>
              </a:ext>
            </a:extLst>
          </p:cNvPr>
          <p:cNvSpPr txBox="1"/>
          <p:nvPr/>
        </p:nvSpPr>
        <p:spPr>
          <a:xfrm>
            <a:off x="1021977" y="1535036"/>
            <a:ext cx="433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Datenbanktabellen: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C7957CD9-6654-D0F8-3736-CA6B6254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507" y="2754245"/>
            <a:ext cx="9430684" cy="273215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01D7EF15-64BF-01EC-A6C0-35EC963CA6CD}"/>
              </a:ext>
            </a:extLst>
          </p:cNvPr>
          <p:cNvSpPr txBox="1"/>
          <p:nvPr/>
        </p:nvSpPr>
        <p:spPr>
          <a:xfrm>
            <a:off x="1264024" y="2190807"/>
            <a:ext cx="2913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Tabelle </a:t>
            </a:r>
            <a:r>
              <a:rPr lang="de-DE" sz="2200" i="1" dirty="0" err="1"/>
              <a:t>user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9445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5F94081-16FD-E447-12F9-635C85A22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55DBF786-A09B-D24B-B906-8C23CA187A7B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6C3DBA40-82FB-ACD0-5B8D-64D051A72841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3D18E16-7036-3B88-6577-92D36ED5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21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0821987E-8054-EFE3-5A47-4906A8B51D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E07E0149-229D-F92F-7E39-3E48A29743E3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SOLL-Zustand – </a:t>
            </a:r>
            <a:r>
              <a:rPr lang="de-DE" sz="1600" dirty="0">
                <a:solidFill>
                  <a:srgbClr val="C00000"/>
                </a:solidFill>
              </a:rPr>
              <a:t>Realisierung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– Test – Zeitplan - Fazit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4E14F774-6CD4-4978-D823-DC27E0024D0E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5) Realisierung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7C46CD0D-41FF-29B7-994F-3678AB7BCFA7}"/>
              </a:ext>
            </a:extLst>
          </p:cNvPr>
          <p:cNvSpPr txBox="1"/>
          <p:nvPr/>
        </p:nvSpPr>
        <p:spPr>
          <a:xfrm>
            <a:off x="1021977" y="1535036"/>
            <a:ext cx="433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Datenbankschnittstelle: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C50C6BB9-DE8F-943B-DFC8-45FE3C5AD270}"/>
              </a:ext>
            </a:extLst>
          </p:cNvPr>
          <p:cNvSpPr txBox="1"/>
          <p:nvPr/>
        </p:nvSpPr>
        <p:spPr>
          <a:xfrm>
            <a:off x="1264024" y="2671482"/>
            <a:ext cx="8032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Irgendein Screenshot, wie die Datenbank eingebunden wird in Code</a:t>
            </a:r>
          </a:p>
          <a:p>
            <a:endParaRPr lang="de-DE" dirty="0"/>
          </a:p>
          <a:p>
            <a:r>
              <a:rPr lang="de-DE" dirty="0"/>
              <a:t>Kann auch mit ChatGPT erstellt werden</a:t>
            </a:r>
          </a:p>
          <a:p>
            <a:endParaRPr lang="de-DE" dirty="0"/>
          </a:p>
          <a:p>
            <a:r>
              <a:rPr lang="de-DE" dirty="0"/>
              <a:t>Bsp.: muss halt auf unser Beispiel passen</a:t>
            </a:r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FC3CD162-2780-5DC1-D0ED-047294142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54" y="4240210"/>
            <a:ext cx="58301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0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C200BCE-7F84-D8FA-8095-F7ECAF7DF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Schwarzes Häkchen Vektorabbildung Stock Vektor Art und mehr Bilder von ...">
            <a:extLst>
              <a:ext uri="{FF2B5EF4-FFF2-40B4-BE49-F238E27FC236}">
                <a16:creationId xmlns:a16="http://schemas.microsoft.com/office/drawing/2014/main" xmlns="" id="{C25BB8A9-4C74-BFF1-5EED-0B6311E9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224" y="2628471"/>
            <a:ext cx="421523" cy="39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772E5C84-4E89-AD59-72E9-517F6EF13220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6B777FD8-4AE4-A5D2-45A7-91480693899E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5F0188DA-F789-E76E-E16C-D5D709FD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22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078FC874-9B90-3973-46F0-85A8BC0F7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BDC3966F-39E2-E30E-6E8A-8D373FC2FF00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SOLL-Zustand – Realisierung – </a:t>
            </a:r>
            <a:r>
              <a:rPr lang="de-DE" sz="1600" dirty="0">
                <a:solidFill>
                  <a:srgbClr val="C00000"/>
                </a:solidFill>
              </a:rPr>
              <a:t>Test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– Zeitplan - Fazit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6570EF19-6FBB-EBAD-0DF3-87B77DA6059C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6) Test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xmlns="" id="{6B05D0B4-4F6E-8240-CB0C-099571375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60433"/>
              </p:ext>
            </p:extLst>
          </p:nvPr>
        </p:nvGraphicFramePr>
        <p:xfrm>
          <a:off x="1674906" y="1778617"/>
          <a:ext cx="8842188" cy="36206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21094">
                  <a:extLst>
                    <a:ext uri="{9D8B030D-6E8A-4147-A177-3AD203B41FA5}">
                      <a16:colId xmlns:a16="http://schemas.microsoft.com/office/drawing/2014/main" xmlns="" val="1972526995"/>
                    </a:ext>
                  </a:extLst>
                </a:gridCol>
                <a:gridCol w="4421094">
                  <a:extLst>
                    <a:ext uri="{9D8B030D-6E8A-4147-A177-3AD203B41FA5}">
                      <a16:colId xmlns:a16="http://schemas.microsoft.com/office/drawing/2014/main" xmlns="" val="3773471194"/>
                    </a:ext>
                  </a:extLst>
                </a:gridCol>
              </a:tblGrid>
              <a:tr h="42768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Abgeschlossen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4764210"/>
                  </a:ext>
                </a:extLst>
              </a:tr>
              <a:tr h="427687">
                <a:tc>
                  <a:txBody>
                    <a:bodyPr/>
                    <a:lstStyle/>
                    <a:p>
                      <a:r>
                        <a:rPr lang="de-DE" dirty="0"/>
                        <a:t>GUI öffnen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1775496"/>
                  </a:ext>
                </a:extLst>
              </a:tr>
              <a:tr h="427687">
                <a:tc>
                  <a:txBody>
                    <a:bodyPr/>
                    <a:lstStyle/>
                    <a:p>
                      <a:r>
                        <a:rPr lang="de-DE" dirty="0"/>
                        <a:t>Passwort hinzufügen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758523"/>
                  </a:ext>
                </a:extLst>
              </a:tr>
              <a:tr h="427687">
                <a:tc>
                  <a:txBody>
                    <a:bodyPr/>
                    <a:lstStyle/>
                    <a:p>
                      <a:r>
                        <a:rPr lang="de-DE" dirty="0"/>
                        <a:t>Passwort bearbeiten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1670622"/>
                  </a:ext>
                </a:extLst>
              </a:tr>
              <a:tr h="427687">
                <a:tc>
                  <a:txBody>
                    <a:bodyPr/>
                    <a:lstStyle/>
                    <a:p>
                      <a:r>
                        <a:rPr lang="de-DE" dirty="0"/>
                        <a:t>Passwort löschen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7780886"/>
                  </a:ext>
                </a:extLst>
              </a:tr>
              <a:tr h="427687">
                <a:tc>
                  <a:txBody>
                    <a:bodyPr/>
                    <a:lstStyle/>
                    <a:p>
                      <a:r>
                        <a:rPr lang="de-DE" dirty="0"/>
                        <a:t>Passwort kopieren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8162057"/>
                  </a:ext>
                </a:extLst>
              </a:tr>
              <a:tr h="1054573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Kundentests erfolgreich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44437"/>
                  </a:ext>
                </a:extLst>
              </a:tr>
            </a:tbl>
          </a:graphicData>
        </a:graphic>
      </p:graphicFrame>
      <p:pic>
        <p:nvPicPr>
          <p:cNvPr id="9" name="Picture 10" descr="Schwarzes Häkchen Vektorabbildung Stock Vektor Art und mehr Bilder von ...">
            <a:extLst>
              <a:ext uri="{FF2B5EF4-FFF2-40B4-BE49-F238E27FC236}">
                <a16:creationId xmlns:a16="http://schemas.microsoft.com/office/drawing/2014/main" xmlns="" id="{75DD3E3E-2A18-449A-63F7-D3A16651F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20" y="2233844"/>
            <a:ext cx="394627" cy="39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Schwarzes Häkchen Vektorabbildung Stock Vektor Art und mehr Bilder von ...">
            <a:extLst>
              <a:ext uri="{FF2B5EF4-FFF2-40B4-BE49-F238E27FC236}">
                <a16:creationId xmlns:a16="http://schemas.microsoft.com/office/drawing/2014/main" xmlns="" id="{BB39FD2E-99DF-F02E-13A6-3387785FB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20" y="2657177"/>
            <a:ext cx="394627" cy="39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Schwarzes Häkchen Vektorabbildung Stock Vektor Art und mehr Bilder von ...">
            <a:extLst>
              <a:ext uri="{FF2B5EF4-FFF2-40B4-BE49-F238E27FC236}">
                <a16:creationId xmlns:a16="http://schemas.microsoft.com/office/drawing/2014/main" xmlns="" id="{A6B2BD42-44BC-7BF1-CBFA-1B5FF781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08" y="3084802"/>
            <a:ext cx="394627" cy="39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Schwarzes Häkchen Vektorabbildung Stock Vektor Art und mehr Bilder von ...">
            <a:extLst>
              <a:ext uri="{FF2B5EF4-FFF2-40B4-BE49-F238E27FC236}">
                <a16:creationId xmlns:a16="http://schemas.microsoft.com/office/drawing/2014/main" xmlns="" id="{8403D790-131B-D842-A36B-B14B872AB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671" y="3523152"/>
            <a:ext cx="394627" cy="39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Schwarzes Häkchen Vektorabbildung Stock Vektor Art und mehr Bilder von ...">
            <a:extLst>
              <a:ext uri="{FF2B5EF4-FFF2-40B4-BE49-F238E27FC236}">
                <a16:creationId xmlns:a16="http://schemas.microsoft.com/office/drawing/2014/main" xmlns="" id="{6B4E12AD-5FCA-0C91-F1D0-0325FDA7B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671" y="3950980"/>
            <a:ext cx="394627" cy="39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Schwarzes Häkchen Vektorabbildung Stock Vektor Art und mehr Bilder von ...">
            <a:extLst>
              <a:ext uri="{FF2B5EF4-FFF2-40B4-BE49-F238E27FC236}">
                <a16:creationId xmlns:a16="http://schemas.microsoft.com/office/drawing/2014/main" xmlns="" id="{6B4E12AD-5FCA-0C91-F1D0-0325FDA7B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671" y="4413673"/>
            <a:ext cx="394627" cy="39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111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EFC81577-E591-3F91-EB57-9C90A73B6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AE06A7A4-6849-BE48-E671-0B82C0161CCD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520C8F25-00E7-B1D6-6DC9-AE4D9AEBB467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4759012-95DF-374A-E433-80DD3E2F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23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A64A634-9F74-66B4-9092-9D163A0A2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42192910-FBE9-BB8A-949F-82F872750155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SOLL-Zustand – Realisierung – Test – </a:t>
            </a:r>
            <a:r>
              <a:rPr lang="de-DE" sz="1600" dirty="0">
                <a:solidFill>
                  <a:srgbClr val="C00000"/>
                </a:solidFill>
              </a:rPr>
              <a:t>Zeitplan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- Fazit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D4E46CCC-0819-96B2-A48D-59ADB56E7D4B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7) Zeitplan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xmlns="" id="{7EB9B07C-FF09-4477-60AF-B69486DBF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22760"/>
              </p:ext>
            </p:extLst>
          </p:nvPr>
        </p:nvGraphicFramePr>
        <p:xfrm>
          <a:off x="1709270" y="1252373"/>
          <a:ext cx="8128000" cy="469392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614895">
                  <a:extLst>
                    <a:ext uri="{9D8B030D-6E8A-4147-A177-3AD203B41FA5}">
                      <a16:colId xmlns:a16="http://schemas.microsoft.com/office/drawing/2014/main" xmlns="" val="299323869"/>
                    </a:ext>
                  </a:extLst>
                </a:gridCol>
                <a:gridCol w="2513105">
                  <a:extLst>
                    <a:ext uri="{9D8B030D-6E8A-4147-A177-3AD203B41FA5}">
                      <a16:colId xmlns:a16="http://schemas.microsoft.com/office/drawing/2014/main" xmlns="" val="1741538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200" b="1" dirty="0"/>
                        <a:t>Phasen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1" dirty="0"/>
                        <a:t>Stunden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46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200" b="1" dirty="0"/>
                        <a:t>1. 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4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311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sz="2200" dirty="0"/>
                        <a:t>1.1. Projektteam bestimmen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1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73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sz="2200" dirty="0"/>
                        <a:t>1.2. Nutzen vom Projekt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1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724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sz="2200" dirty="0"/>
                        <a:t>1.3. Berücksichtigung von Risiken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2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238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200" b="1" dirty="0"/>
                        <a:t>2. Planung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10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01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sz="2200" dirty="0"/>
                        <a:t>2.1. Zeitplanung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2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042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sz="2200" dirty="0"/>
                        <a:t>2.2. Kostenplanung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2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410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sz="2200" dirty="0"/>
                        <a:t>2.3. Aufstellen der Abnahmekriterien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2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500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sz="2200" dirty="0"/>
                        <a:t>2.4. Arbeitsschritte Planung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4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311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de-DE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14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5285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365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97F664E2-FC25-5DDC-1AB0-7A80301B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9D16C1AF-2987-1BAB-CC46-265E3929313C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3A823687-C685-A8E9-B2D6-7A6DF84D95CC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B51D336-FDC1-69E8-C7F0-BCDFD972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24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F460E0F6-8422-1A95-CE03-141ED91592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370B9598-5A26-C6AE-AD21-7DC67B8B73D9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SOLL-Zustand – Realisierung – Test – </a:t>
            </a:r>
            <a:r>
              <a:rPr lang="de-DE" sz="1600" dirty="0">
                <a:solidFill>
                  <a:srgbClr val="C00000"/>
                </a:solidFill>
              </a:rPr>
              <a:t>Zeitplan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- Fazit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078714F-4E35-2A2C-C531-1DA3AA5BC6BE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7) Zeitplan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xmlns="" id="{D1D48ECE-9E6D-AD52-F92F-CD0DD32CD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11855"/>
              </p:ext>
            </p:extLst>
          </p:nvPr>
        </p:nvGraphicFramePr>
        <p:xfrm>
          <a:off x="1637551" y="982587"/>
          <a:ext cx="8384989" cy="524789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792425">
                  <a:extLst>
                    <a:ext uri="{9D8B030D-6E8A-4147-A177-3AD203B41FA5}">
                      <a16:colId xmlns:a16="http://schemas.microsoft.com/office/drawing/2014/main" xmlns="" val="299323869"/>
                    </a:ext>
                  </a:extLst>
                </a:gridCol>
                <a:gridCol w="2592564">
                  <a:extLst>
                    <a:ext uri="{9D8B030D-6E8A-4147-A177-3AD203B41FA5}">
                      <a16:colId xmlns:a16="http://schemas.microsoft.com/office/drawing/2014/main" xmlns="" val="1741538266"/>
                    </a:ext>
                  </a:extLst>
                </a:gridCol>
              </a:tblGrid>
              <a:tr h="403684">
                <a:tc>
                  <a:txBody>
                    <a:bodyPr/>
                    <a:lstStyle/>
                    <a:p>
                      <a:r>
                        <a:rPr lang="de-DE" sz="2000" b="1" dirty="0"/>
                        <a:t>Phasen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/>
                        <a:t>Stunden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4635535"/>
                  </a:ext>
                </a:extLst>
              </a:tr>
              <a:tr h="403684">
                <a:tc>
                  <a:txBody>
                    <a:bodyPr/>
                    <a:lstStyle/>
                    <a:p>
                      <a:r>
                        <a:rPr lang="de-DE" sz="2000" b="1" dirty="0"/>
                        <a:t>3. Durchführung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54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3115377"/>
                  </a:ext>
                </a:extLst>
              </a:tr>
              <a:tr h="403684">
                <a:tc>
                  <a:txBody>
                    <a:bodyPr/>
                    <a:lstStyle/>
                    <a:p>
                      <a:pPr lvl="1"/>
                      <a:r>
                        <a:rPr lang="de-DE" sz="2000" dirty="0"/>
                        <a:t>3.1. Erarbeitung der Arbeitsschritte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737152"/>
                  </a:ext>
                </a:extLst>
              </a:tr>
              <a:tr h="403684">
                <a:tc>
                  <a:txBody>
                    <a:bodyPr/>
                    <a:lstStyle/>
                    <a:p>
                      <a:pPr lvl="2"/>
                      <a:r>
                        <a:rPr lang="de-DE" sz="2000" dirty="0"/>
                        <a:t>3.1.1. Diagramme erstellen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12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7242591"/>
                  </a:ext>
                </a:extLst>
              </a:tr>
              <a:tr h="403684">
                <a:tc>
                  <a:txBody>
                    <a:bodyPr/>
                    <a:lstStyle/>
                    <a:p>
                      <a:pPr lvl="2"/>
                      <a:r>
                        <a:rPr lang="de-DE" sz="2000" dirty="0"/>
                        <a:t>3.1.2. Datenbank erstellen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6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2385884"/>
                  </a:ext>
                </a:extLst>
              </a:tr>
              <a:tr h="403684">
                <a:tc>
                  <a:txBody>
                    <a:bodyPr/>
                    <a:lstStyle/>
                    <a:p>
                      <a:pPr lvl="2"/>
                      <a:r>
                        <a:rPr lang="de-DE" sz="2000" dirty="0"/>
                        <a:t>3.1.3. Benutzeroberfläche planen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12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49051006"/>
                  </a:ext>
                </a:extLst>
              </a:tr>
              <a:tr h="403684">
                <a:tc>
                  <a:txBody>
                    <a:bodyPr/>
                    <a:lstStyle/>
                    <a:p>
                      <a:pPr lvl="2"/>
                      <a:r>
                        <a:rPr lang="de-DE" sz="2000" dirty="0"/>
                        <a:t>3.1.4. Benutzeroberfläche erstellen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20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414393"/>
                  </a:ext>
                </a:extLst>
              </a:tr>
              <a:tr h="403684">
                <a:tc>
                  <a:txBody>
                    <a:bodyPr/>
                    <a:lstStyle/>
                    <a:p>
                      <a:pPr lvl="1"/>
                      <a:r>
                        <a:rPr lang="de-DE" sz="2000" dirty="0"/>
                        <a:t>3.2. Abgleich vom SOLL- und IST-Stand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4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5358546"/>
                  </a:ext>
                </a:extLst>
              </a:tr>
              <a:tr h="403684">
                <a:tc>
                  <a:txBody>
                    <a:bodyPr/>
                    <a:lstStyle/>
                    <a:p>
                      <a:r>
                        <a:rPr lang="de-DE" sz="2000" b="1" dirty="0"/>
                        <a:t>4. Abschluss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12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013579"/>
                  </a:ext>
                </a:extLst>
              </a:tr>
              <a:tr h="403684">
                <a:tc>
                  <a:txBody>
                    <a:bodyPr/>
                    <a:lstStyle/>
                    <a:p>
                      <a:pPr lvl="1"/>
                      <a:r>
                        <a:rPr lang="de-DE" sz="2000" dirty="0"/>
                        <a:t>4.1. Testen des Passwort-Depots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10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042686"/>
                  </a:ext>
                </a:extLst>
              </a:tr>
              <a:tr h="403684">
                <a:tc>
                  <a:txBody>
                    <a:bodyPr/>
                    <a:lstStyle/>
                    <a:p>
                      <a:pPr lvl="1"/>
                      <a:r>
                        <a:rPr lang="de-DE" sz="2000" dirty="0"/>
                        <a:t>4.2. Übergabe an den Klassenlehrer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4105709"/>
                  </a:ext>
                </a:extLst>
              </a:tr>
              <a:tr h="403684">
                <a:tc>
                  <a:txBody>
                    <a:bodyPr/>
                    <a:lstStyle/>
                    <a:p>
                      <a:pPr lvl="1"/>
                      <a:r>
                        <a:rPr lang="de-DE" sz="2000" dirty="0"/>
                        <a:t>4.3. Vortrag halten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5002410"/>
                  </a:ext>
                </a:extLst>
              </a:tr>
              <a:tr h="403684">
                <a:tc>
                  <a:txBody>
                    <a:bodyPr/>
                    <a:lstStyle/>
                    <a:p>
                      <a:pPr lvl="0"/>
                      <a:r>
                        <a:rPr lang="de-DE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14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5285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568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1DE2D6B6-2A9F-1550-528C-AD9CFBE10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8D502F03-8233-139F-C516-EBF1DD6094B5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ECE505C0-4676-EC83-5043-46B8BA09C38B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0EC196A-8484-8455-77C8-59404EE7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25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91625F84-118A-6A12-8387-910331357E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F51378CD-1341-1473-1F71-7C3866B4438A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SOLL-Zustand – Realisierung – Test – Zeitplan - </a:t>
            </a:r>
            <a:r>
              <a:rPr lang="de-DE" sz="1600" dirty="0">
                <a:solidFill>
                  <a:srgbClr val="C00000"/>
                </a:solidFill>
              </a:rPr>
              <a:t>Fazit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60BDAFD8-6807-05B4-BDED-561CA8B453B2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8) Fazit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9E8DE273-F804-2DA4-3EC1-7B46994CB7C9}"/>
              </a:ext>
            </a:extLst>
          </p:cNvPr>
          <p:cNvSpPr txBox="1"/>
          <p:nvPr/>
        </p:nvSpPr>
        <p:spPr>
          <a:xfrm>
            <a:off x="1120589" y="1543999"/>
            <a:ext cx="71000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Umsetzung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200" dirty="0"/>
              <a:t>Keine Downtime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200" dirty="0"/>
              <a:t>Direkte Behebung der Fehler in der Programmierung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200" dirty="0"/>
              <a:t>Erfüllung aller Anforderungen aus dem SOLL-Stand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Ergebnis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200" dirty="0"/>
              <a:t>Erfolgreiche Durchführung des Projekts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200" dirty="0"/>
              <a:t>Zufriedenheit der Projektbetreuer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Ausblick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200" dirty="0"/>
              <a:t>Umsetzung von Kundenwünschen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200" dirty="0"/>
              <a:t>Reduzierung der Lizenzkosten bei steigender Userzahl</a:t>
            </a:r>
          </a:p>
        </p:txBody>
      </p:sp>
      <p:pic>
        <p:nvPicPr>
          <p:cNvPr id="8212" name="Picture 20" descr="Checkliste - Kostenlose daten und ordner-Icons">
            <a:extLst>
              <a:ext uri="{FF2B5EF4-FFF2-40B4-BE49-F238E27FC236}">
                <a16:creationId xmlns:a16="http://schemas.microsoft.com/office/drawing/2014/main" xmlns="" id="{78114F26-768B-0639-2C17-C17C2012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199" y="1631576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Zukunft - Kostenlose zeit und datum-Icons">
            <a:extLst>
              <a:ext uri="{FF2B5EF4-FFF2-40B4-BE49-F238E27FC236}">
                <a16:creationId xmlns:a16="http://schemas.microsoft.com/office/drawing/2014/main" xmlns="" id="{8862FEE2-2B4C-1031-72B2-FD546DD44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211" y="4580036"/>
            <a:ext cx="1286435" cy="128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317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A74E1DA-CC5E-031F-7724-2DF7F9C4C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33E0F8DA-BBF2-CB0B-735A-A14FDCE69181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4F4B85C6-2DED-F45E-E7B2-B2BD6B42CA24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2CFFC4A-ED6C-D162-E89D-5373B535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26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DC6D03D7-8DA2-549C-B27B-6D5244FBA1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41526ADC-EC6F-751A-BE3D-DE66D42740EC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SOLL-Zustand – Realisierung – Test – Zeitplan - Fazit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1C77A9FD-41C3-4187-CF15-D28F6C587319}"/>
              </a:ext>
            </a:extLst>
          </p:cNvPr>
          <p:cNvSpPr txBox="1"/>
          <p:nvPr/>
        </p:nvSpPr>
        <p:spPr>
          <a:xfrm>
            <a:off x="2913529" y="258751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Vielen Dank für Ihre Aufmerksamkeit!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4B50586E-DA29-5E0C-4E42-FD68674DD486}"/>
              </a:ext>
            </a:extLst>
          </p:cNvPr>
          <p:cNvSpPr txBox="1"/>
          <p:nvPr/>
        </p:nvSpPr>
        <p:spPr>
          <a:xfrm>
            <a:off x="2415990" y="3255575"/>
            <a:ext cx="9247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Für Fragen stehen wir Ihnen gerne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1213975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DEEBBA8B-ABB7-D803-6FE0-B78293E5E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CCC5B322-E44F-7761-96EC-DDA68FEA5373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E431F1CF-5288-C920-FB23-4CF8C97D7A3C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DB188C7-F2B1-37AA-88A7-3AFE44DB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27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25E08C6-D3A3-6D9C-BDB6-32B3270AD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3FE9C4F6-186B-8BC8-F254-FE7F1A0FD728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SOLL-Zustand – Realisierung – Test – Zeitplan - Fazit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F5ECBFAA-C14E-A4A3-F606-EBEDE5D2826E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Quellen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C24FDF12-7E8A-0A6A-083C-823002E88990}"/>
              </a:ext>
            </a:extLst>
          </p:cNvPr>
          <p:cNvSpPr txBox="1"/>
          <p:nvPr/>
        </p:nvSpPr>
        <p:spPr>
          <a:xfrm>
            <a:off x="347878" y="1543999"/>
            <a:ext cx="115482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Bildquellen: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https://www.youtube.com/shorts/BRXIDdtD-DA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https://www.password-depot.de/de/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https://www.securesafe.com/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localhost</a:t>
            </a:r>
            <a:r>
              <a:rPr lang="de-DE" sz="2000" dirty="0"/>
              <a:t> / 127.0.0.1 | phpMyAdmin 5.2.1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https://de.freepik.com/search?format=search&amp;iconType=standard&amp;last_filter=query&amp;last_value=&amp;query=&amp;type=icon</a:t>
            </a:r>
          </a:p>
        </p:txBody>
      </p:sp>
    </p:spTree>
    <p:extLst>
      <p:ext uri="{BB962C8B-B14F-4D97-AF65-F5344CB8AC3E}">
        <p14:creationId xmlns:p14="http://schemas.microsoft.com/office/powerpoint/2010/main" val="3623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469B4027-AB7B-196A-C114-C0788D05FB28}"/>
              </a:ext>
            </a:extLst>
          </p:cNvPr>
          <p:cNvSpPr txBox="1"/>
          <p:nvPr/>
        </p:nvSpPr>
        <p:spPr>
          <a:xfrm>
            <a:off x="1264024" y="977519"/>
            <a:ext cx="99418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000" dirty="0"/>
              <a:t>Firmenvorstellung</a:t>
            </a:r>
          </a:p>
          <a:p>
            <a:pPr marL="457200" indent="-457200">
              <a:buFont typeface="+mj-lt"/>
              <a:buAutoNum type="arabicParenR"/>
            </a:pPr>
            <a:endParaRPr lang="de-DE" sz="2000" dirty="0"/>
          </a:p>
          <a:p>
            <a:pPr marL="457200" indent="-457200">
              <a:buFont typeface="+mj-lt"/>
              <a:buAutoNum type="arabicParenR"/>
            </a:pPr>
            <a:r>
              <a:rPr lang="de-DE" sz="2000" dirty="0"/>
              <a:t>Thema der Projektarbeit</a:t>
            </a:r>
          </a:p>
          <a:p>
            <a:pPr marL="457200" indent="-457200">
              <a:buFont typeface="+mj-lt"/>
              <a:buAutoNum type="arabicParenR"/>
            </a:pPr>
            <a:endParaRPr lang="de-DE" sz="2000" dirty="0"/>
          </a:p>
          <a:p>
            <a:pPr marL="457200" indent="-457200">
              <a:buFont typeface="+mj-lt"/>
              <a:buAutoNum type="arabicParenR"/>
            </a:pPr>
            <a:r>
              <a:rPr lang="de-DE" sz="2000" dirty="0"/>
              <a:t>IST-Analyse</a:t>
            </a:r>
          </a:p>
          <a:p>
            <a:pPr marL="457200" indent="-457200">
              <a:buFont typeface="+mj-lt"/>
              <a:buAutoNum type="arabicParenR"/>
            </a:pPr>
            <a:endParaRPr lang="de-DE" sz="2000" dirty="0"/>
          </a:p>
          <a:p>
            <a:pPr marL="457200" indent="-457200">
              <a:buFont typeface="+mj-lt"/>
              <a:buAutoNum type="arabicParenR"/>
            </a:pPr>
            <a:r>
              <a:rPr lang="de-DE" sz="2000" dirty="0"/>
              <a:t>SOLL-Zustand</a:t>
            </a:r>
          </a:p>
          <a:p>
            <a:pPr marL="457200" indent="-457200">
              <a:buFont typeface="+mj-lt"/>
              <a:buAutoNum type="arabicParenR"/>
            </a:pPr>
            <a:endParaRPr lang="de-DE" sz="2000" dirty="0"/>
          </a:p>
          <a:p>
            <a:pPr marL="457200" indent="-457200">
              <a:buFont typeface="+mj-lt"/>
              <a:buAutoNum type="arabicParenR"/>
            </a:pPr>
            <a:r>
              <a:rPr lang="de-DE" sz="2000" dirty="0"/>
              <a:t>Realisierungsphase</a:t>
            </a:r>
          </a:p>
          <a:p>
            <a:pPr marL="457200" indent="-457200">
              <a:buFont typeface="+mj-lt"/>
              <a:buAutoNum type="arabicParenR"/>
            </a:pPr>
            <a:endParaRPr lang="de-DE" sz="2000" dirty="0"/>
          </a:p>
          <a:p>
            <a:pPr marL="457200" indent="-457200">
              <a:buFont typeface="+mj-lt"/>
              <a:buAutoNum type="arabicParenR"/>
            </a:pPr>
            <a:r>
              <a:rPr lang="de-DE" sz="2000" dirty="0"/>
              <a:t>Testphase</a:t>
            </a:r>
          </a:p>
          <a:p>
            <a:pPr marL="457200" indent="-457200">
              <a:buFont typeface="+mj-lt"/>
              <a:buAutoNum type="arabicParenR"/>
            </a:pPr>
            <a:endParaRPr lang="de-DE" sz="2000" dirty="0"/>
          </a:p>
          <a:p>
            <a:pPr marL="457200" indent="-457200">
              <a:buFont typeface="+mj-lt"/>
              <a:buAutoNum type="arabicParenR"/>
            </a:pPr>
            <a:r>
              <a:rPr lang="de-DE" sz="2000" dirty="0"/>
              <a:t>Zeitplan</a:t>
            </a:r>
          </a:p>
          <a:p>
            <a:pPr marL="457200" indent="-457200">
              <a:buFont typeface="+mj-lt"/>
              <a:buAutoNum type="arabicParenR"/>
            </a:pPr>
            <a:endParaRPr lang="de-DE" sz="2000" dirty="0"/>
          </a:p>
          <a:p>
            <a:pPr marL="457200" indent="-457200">
              <a:buFont typeface="+mj-lt"/>
              <a:buAutoNum type="arabicParenR"/>
            </a:pPr>
            <a:r>
              <a:rPr lang="de-DE" sz="2000" dirty="0"/>
              <a:t>Fazit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EF742DC4-79A0-8C02-411A-6C0004E66D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23" y="1931894"/>
            <a:ext cx="2994212" cy="2994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xmlns="" id="{3C7ADA89-BD5A-1BA6-FD82-87D016ECFD02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xmlns="" id="{CBFA41F1-D7DB-FDBE-CAD4-C85576BCC68C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DEDE6D2A-7C7B-BE57-4175-C3371E0F4B23}"/>
              </a:ext>
            </a:extLst>
          </p:cNvPr>
          <p:cNvSpPr txBox="1"/>
          <p:nvPr/>
        </p:nvSpPr>
        <p:spPr>
          <a:xfrm>
            <a:off x="9870140" y="374448"/>
            <a:ext cx="2115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Agenda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3B776DE-ED34-B00F-2EFF-32BD986B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3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2D1868EC-5591-B001-E3FF-ED93A30A4D4E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Thema– IST-Analyse – SOLL-Zustand – Realisierung – Test – Zeitplan - Fazit</a:t>
            </a:r>
          </a:p>
        </p:txBody>
      </p:sp>
    </p:spTree>
    <p:extLst>
      <p:ext uri="{BB962C8B-B14F-4D97-AF65-F5344CB8AC3E}">
        <p14:creationId xmlns:p14="http://schemas.microsoft.com/office/powerpoint/2010/main" val="972093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CCF77237-B867-9F19-F6B2-3C13F10EFA5F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DE4A16E5-459C-C19C-9D6D-9F6E79F5D2BB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593329ED-32E9-63B9-3AA0-63E27FFC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DED3FAAF-3F41-AE64-3786-D0C7A6E62E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8159AFA7-C984-E3A6-15D6-10753805E96A}"/>
              </a:ext>
            </a:extLst>
          </p:cNvPr>
          <p:cNvSpPr txBox="1"/>
          <p:nvPr/>
        </p:nvSpPr>
        <p:spPr>
          <a:xfrm>
            <a:off x="8095129" y="383413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1) Firmenvorstellung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DD6A99AE-D1AD-2867-21AA-DB9C25933E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06" y="1656909"/>
            <a:ext cx="3654782" cy="3654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6DAC6215-F295-45FF-628E-81AD89AF582B}"/>
              </a:ext>
            </a:extLst>
          </p:cNvPr>
          <p:cNvSpPr txBox="1"/>
          <p:nvPr/>
        </p:nvSpPr>
        <p:spPr>
          <a:xfrm>
            <a:off x="385482" y="2024468"/>
            <a:ext cx="78082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Kokotto Security GmbH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Gründung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25 Mitarbeiter (Fachinformatiker, Designer und Vertriebler)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Anbieten von Sicherheitslösungen rund um Daten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4247AF63-8286-621B-5648-B0160175BE21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rgbClr val="C00000"/>
                </a:solidFill>
              </a:rPr>
              <a:t>Firmenvorstellung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– Thema– IST-Analyse – SOLL-Zustand – Realisierung – Test – Zeitplan - Fazit</a:t>
            </a:r>
          </a:p>
        </p:txBody>
      </p:sp>
    </p:spTree>
    <p:extLst>
      <p:ext uri="{BB962C8B-B14F-4D97-AF65-F5344CB8AC3E}">
        <p14:creationId xmlns:p14="http://schemas.microsoft.com/office/powerpoint/2010/main" val="3037185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E208CD6B-1C01-ED73-7311-262580C25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8F0DA23A-3323-EF9F-8085-124424B4A312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E70DDBA5-4C8A-9326-AF67-A664604693F2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82E999A-8E71-C727-EC26-B45D7856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7F370D84-3D2C-4680-4CA4-5156928FD8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C3BE5C75-5569-B645-26FF-EB4A862B01C9}"/>
              </a:ext>
            </a:extLst>
          </p:cNvPr>
          <p:cNvSpPr txBox="1"/>
          <p:nvPr/>
        </p:nvSpPr>
        <p:spPr>
          <a:xfrm>
            <a:off x="7144872" y="376514"/>
            <a:ext cx="470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2) Thema der Projektarbeit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3839186D-7E65-E16A-F7B3-56D0ADAADF3E}"/>
              </a:ext>
            </a:extLst>
          </p:cNvPr>
          <p:cNvSpPr txBox="1"/>
          <p:nvPr/>
        </p:nvSpPr>
        <p:spPr>
          <a:xfrm>
            <a:off x="950259" y="1458648"/>
            <a:ext cx="1028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Thema: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Entwicklung einer bedienerleichten Lösung zur sicheren Speicherung von Passwörtern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AAD0AF4F-2971-F22A-C219-8B2BD4296BD5}"/>
              </a:ext>
            </a:extLst>
          </p:cNvPr>
          <p:cNvSpPr txBox="1"/>
          <p:nvPr/>
        </p:nvSpPr>
        <p:spPr>
          <a:xfrm>
            <a:off x="950259" y="2727563"/>
            <a:ext cx="56970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Was ist ein Passwort-Depot?</a:t>
            </a:r>
            <a:endParaRPr lang="de-DE" sz="2800" b="1" kern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Sicherer Speicher von sensiblen Daten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Master-Passwort schützt Zugriff auf das Depot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Verschlüsselung der Daten sorgt für Sicherheit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Verhinderung alle Passwörter zu merken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pic>
        <p:nvPicPr>
          <p:cNvPr id="3074" name="Picture 2" descr="How To Create Safe Passwords - The Online Mom">
            <a:extLst>
              <a:ext uri="{FF2B5EF4-FFF2-40B4-BE49-F238E27FC236}">
                <a16:creationId xmlns:a16="http://schemas.microsoft.com/office/drawing/2014/main" xmlns="" id="{6E7D895B-D6A2-B537-1DB1-C66F9A891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537" y="2499182"/>
            <a:ext cx="3742204" cy="2496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E23631F8-AD76-67A4-78C2-3DFF4E59AF1D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</a:t>
            </a:r>
            <a:r>
              <a:rPr lang="de-DE" sz="1600" dirty="0">
                <a:solidFill>
                  <a:srgbClr val="C00000"/>
                </a:solidFill>
              </a:rPr>
              <a:t>Thema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– IST-Analyse – SOLL-Zustand – Realisierung – Test – Zeitplan - Fazit</a:t>
            </a:r>
          </a:p>
        </p:txBody>
      </p:sp>
    </p:spTree>
    <p:extLst>
      <p:ext uri="{BB962C8B-B14F-4D97-AF65-F5344CB8AC3E}">
        <p14:creationId xmlns:p14="http://schemas.microsoft.com/office/powerpoint/2010/main" val="523461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D6B1C64B-0F03-B81A-E5AB-2D5740874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6E59AF80-F13B-8382-BE52-64C1CD48F44C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BCDA7073-99EF-5CA7-15CA-D134EDD55D2A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F622991-021E-F451-62CC-9D8D2A35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D25D6A8E-8B0F-AEF0-EAB3-30CE6EBBE7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EE600E2-97BE-9B76-145E-08A05A02B63C}"/>
              </a:ext>
            </a:extLst>
          </p:cNvPr>
          <p:cNvSpPr txBox="1"/>
          <p:nvPr/>
        </p:nvSpPr>
        <p:spPr>
          <a:xfrm>
            <a:off x="7144872" y="376514"/>
            <a:ext cx="470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2) Thema der Projektarbeit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D9C7B287-B5A2-0BA4-1976-FDB082E0D4FB}"/>
              </a:ext>
            </a:extLst>
          </p:cNvPr>
          <p:cNvSpPr txBox="1"/>
          <p:nvPr/>
        </p:nvSpPr>
        <p:spPr>
          <a:xfrm>
            <a:off x="950259" y="2532613"/>
            <a:ext cx="5697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34F81287-4C7D-584E-9758-5A4F2A854F7A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</a:t>
            </a:r>
            <a:r>
              <a:rPr lang="de-DE" sz="1600" dirty="0">
                <a:solidFill>
                  <a:srgbClr val="C00000"/>
                </a:solidFill>
              </a:rPr>
              <a:t>Thema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– IST-Analyse – SOLL-Zustand – Realisierung – Test – Zeitplan - Fazit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EC328DD2-927B-E767-2FB0-CF456622AB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84" y="1318691"/>
            <a:ext cx="3843616" cy="3843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72EF812D-3750-785B-1EF9-CF3EE57DC707}"/>
              </a:ext>
            </a:extLst>
          </p:cNvPr>
          <p:cNvSpPr txBox="1"/>
          <p:nvPr/>
        </p:nvSpPr>
        <p:spPr>
          <a:xfrm>
            <a:off x="1048872" y="2081619"/>
            <a:ext cx="6096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dirty="0"/>
              <a:t>Gründe: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Kostengünstige 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Vereinfachung </a:t>
            </a:r>
            <a:r>
              <a:rPr lang="de-DE" sz="2200" dirty="0">
                <a:sym typeface="Wingdings" panose="05000000000000000000" pitchFamily="2" charset="2"/>
              </a:rPr>
              <a:t></a:t>
            </a:r>
            <a:r>
              <a:rPr lang="de-DE" sz="2200" dirty="0"/>
              <a:t> „Für jeden bedienbar“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Zeitersparnis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Auffrischung des Marktes durch neue 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Kundennah</a:t>
            </a:r>
          </a:p>
        </p:txBody>
      </p:sp>
    </p:spTree>
    <p:extLst>
      <p:ext uri="{BB962C8B-B14F-4D97-AF65-F5344CB8AC3E}">
        <p14:creationId xmlns:p14="http://schemas.microsoft.com/office/powerpoint/2010/main" val="1219811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EF0685E2-A29F-91D1-A380-F58654A49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E7221D9C-27A4-93B4-26FE-23AC54E5DCF4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FDFAAB46-756B-2CAD-6102-CD189E827F77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4E92DC1-EAF3-B671-D7BA-11BB46BF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1D9045D0-4103-268C-C9DF-86E8D03C7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E12C51A2-DCA9-7E05-427E-E3D451DCD5FE}"/>
              </a:ext>
            </a:extLst>
          </p:cNvPr>
          <p:cNvSpPr txBox="1"/>
          <p:nvPr/>
        </p:nvSpPr>
        <p:spPr>
          <a:xfrm>
            <a:off x="7144872" y="376514"/>
            <a:ext cx="470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2) Thema der Projektarbeit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6C65CBC2-A7A0-E425-2626-5CD26665EF66}"/>
              </a:ext>
            </a:extLst>
          </p:cNvPr>
          <p:cNvSpPr txBox="1"/>
          <p:nvPr/>
        </p:nvSpPr>
        <p:spPr>
          <a:xfrm>
            <a:off x="950259" y="2532613"/>
            <a:ext cx="5697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F71E0664-FC8B-5B2E-7AD8-BBE1FDABA078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</a:t>
            </a:r>
            <a:r>
              <a:rPr lang="de-DE" sz="1600" dirty="0">
                <a:solidFill>
                  <a:srgbClr val="C00000"/>
                </a:solidFill>
              </a:rPr>
              <a:t>Thema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– IST-Analyse – SOLL-Zustand – Realisierung – Test – Zeitplan - Fazit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2F545927-7AA5-E830-EF28-BBDB87461444}"/>
              </a:ext>
            </a:extLst>
          </p:cNvPr>
          <p:cNvSpPr txBox="1"/>
          <p:nvPr/>
        </p:nvSpPr>
        <p:spPr>
          <a:xfrm>
            <a:off x="493059" y="1559859"/>
            <a:ext cx="417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Anbieter PasswortDepot: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3DD41894-095A-DD3C-6A4B-DB850038B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68" y="1457643"/>
            <a:ext cx="6072466" cy="4197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7560D42-6DB2-E0EF-DB10-914994E10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7" y="2832937"/>
            <a:ext cx="3527793" cy="1505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02005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8D1463FB-F260-C239-FC96-575D6AD31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7140E9EC-71CB-318A-7833-19A314577C22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31BE785B-6422-58A4-EE6D-778FF8FA68CF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FD4CE80D-A9D7-B9E6-9DB2-68589234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36698E6-AF82-34E3-B965-6262AD3E1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E1D55BB2-F3E2-25F0-2B38-6BBD08CC3306}"/>
              </a:ext>
            </a:extLst>
          </p:cNvPr>
          <p:cNvSpPr txBox="1"/>
          <p:nvPr/>
        </p:nvSpPr>
        <p:spPr>
          <a:xfrm>
            <a:off x="7144872" y="376514"/>
            <a:ext cx="470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2) Thema der Projektarbeit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79D94961-EA2C-61E7-EE50-82EBDA9E9A6E}"/>
              </a:ext>
            </a:extLst>
          </p:cNvPr>
          <p:cNvSpPr txBox="1"/>
          <p:nvPr/>
        </p:nvSpPr>
        <p:spPr>
          <a:xfrm>
            <a:off x="950259" y="2532613"/>
            <a:ext cx="5697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24F918CE-13AA-6BA7-8089-EE66050C5ECD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</a:t>
            </a:r>
            <a:r>
              <a:rPr lang="de-DE" sz="1600" dirty="0">
                <a:solidFill>
                  <a:srgbClr val="C00000"/>
                </a:solidFill>
              </a:rPr>
              <a:t>Thema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– IST-Analyse – SOLL-Zustand – Realisierung – Test – Zeitplan - Fazit</a:t>
            </a:r>
          </a:p>
        </p:txBody>
      </p:sp>
      <p:pic>
        <p:nvPicPr>
          <p:cNvPr id="11266" name="Picture 2" descr="SecureSafe - Secure cloud for documents and passwords">
            <a:extLst>
              <a:ext uri="{FF2B5EF4-FFF2-40B4-BE49-F238E27FC236}">
                <a16:creationId xmlns:a16="http://schemas.microsoft.com/office/drawing/2014/main" xmlns="" id="{67FE3130-3D9C-4950-2373-BFB6D62C0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6" y="2649134"/>
            <a:ext cx="3491752" cy="1833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26653DF3-26A4-44C3-DF1E-2E84C5F9E540}"/>
              </a:ext>
            </a:extLst>
          </p:cNvPr>
          <p:cNvSpPr txBox="1"/>
          <p:nvPr/>
        </p:nvSpPr>
        <p:spPr>
          <a:xfrm>
            <a:off x="493059" y="1559859"/>
            <a:ext cx="417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Anbieter </a:t>
            </a:r>
            <a:r>
              <a:rPr lang="de-DE" sz="2800" b="1" dirty="0" err="1"/>
              <a:t>SecureSafe</a:t>
            </a:r>
            <a:r>
              <a:rPr lang="de-DE" sz="2800" b="1" dirty="0"/>
              <a:t>: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867" y="1260447"/>
            <a:ext cx="3085156" cy="4731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2416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687BDB07-39FB-48A6-5543-2371C11BE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E67BCBDE-C913-22B2-AAB7-B2F8F7F5F18D}"/>
              </a:ext>
            </a:extLst>
          </p:cNvPr>
          <p:cNvCxnSpPr/>
          <p:nvPr/>
        </p:nvCxnSpPr>
        <p:spPr>
          <a:xfrm>
            <a:off x="1264024" y="959224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7A2CF41C-5FF7-829C-E336-0C5511B677A9}"/>
              </a:ext>
            </a:extLst>
          </p:cNvPr>
          <p:cNvCxnSpPr/>
          <p:nvPr/>
        </p:nvCxnSpPr>
        <p:spPr>
          <a:xfrm>
            <a:off x="1264024" y="6239441"/>
            <a:ext cx="10219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4EE9AB02-8C80-25D6-ACF4-DC9CF443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C45-E985-4718-A876-A91370112271}" type="slidenum">
              <a:rPr lang="de-DE" smtClean="0"/>
              <a:t>9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078264C2-10DE-4D24-4D7F-88778FE6F6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20588" cy="112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6EE6418A-A8E4-34CA-FB96-8A1C092F9ADE}"/>
              </a:ext>
            </a:extLst>
          </p:cNvPr>
          <p:cNvSpPr txBox="1"/>
          <p:nvPr/>
        </p:nvSpPr>
        <p:spPr>
          <a:xfrm>
            <a:off x="7144872" y="376514"/>
            <a:ext cx="470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2) Thema der Projektarbeit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E4A85446-4B84-8229-ECEB-0E3EC49FBE00}"/>
              </a:ext>
            </a:extLst>
          </p:cNvPr>
          <p:cNvSpPr txBox="1"/>
          <p:nvPr/>
        </p:nvSpPr>
        <p:spPr>
          <a:xfrm>
            <a:off x="950259" y="2532613"/>
            <a:ext cx="5697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4A0043BB-6BA0-93C7-3A61-25CD98016609}"/>
              </a:ext>
            </a:extLst>
          </p:cNvPr>
          <p:cNvSpPr txBox="1"/>
          <p:nvPr/>
        </p:nvSpPr>
        <p:spPr>
          <a:xfrm>
            <a:off x="1967754" y="6136700"/>
            <a:ext cx="978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Firmenvorstellung – </a:t>
            </a:r>
            <a:r>
              <a:rPr lang="de-DE" sz="1600" dirty="0">
                <a:solidFill>
                  <a:srgbClr val="C00000"/>
                </a:solidFill>
              </a:rPr>
              <a:t>Thema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– IST-Analyse – SOLL-Zustand – Realisierung – Test – Zeitplan - Fazit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068202C4-D69F-0D2F-1532-5EFC6EAC0AF4}"/>
              </a:ext>
            </a:extLst>
          </p:cNvPr>
          <p:cNvSpPr txBox="1"/>
          <p:nvPr/>
        </p:nvSpPr>
        <p:spPr>
          <a:xfrm>
            <a:off x="493059" y="1559859"/>
            <a:ext cx="417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Anbieter Kokotto: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C7E638E9-6D5C-FAEB-2BCC-885FE12762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4" y="2683713"/>
            <a:ext cx="1981199" cy="1981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1090C3EF-2A8B-CFE1-393D-850B0E958A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271" r="5512"/>
          <a:stretch/>
        </p:blipFill>
        <p:spPr>
          <a:xfrm>
            <a:off x="4446494" y="2048192"/>
            <a:ext cx="5759849" cy="2999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3017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CE141D4-4E01-4DE8-8418-0F4001FADD62}">
  <we:reference id="wa200005566" version="3.0.0.2" store="de-DE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Microsoft Office PowerPoint</Application>
  <PresentationFormat>Breitbild</PresentationFormat>
  <Paragraphs>264</Paragraphs>
  <Slides>27</Slides>
  <Notes>3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Otto</dc:creator>
  <cp:lastModifiedBy>Otto.Daniel</cp:lastModifiedBy>
  <cp:revision>15</cp:revision>
  <dcterms:created xsi:type="dcterms:W3CDTF">2025-02-22T10:45:32Z</dcterms:created>
  <dcterms:modified xsi:type="dcterms:W3CDTF">2025-02-24T10:37:09Z</dcterms:modified>
</cp:coreProperties>
</file>