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256" r:id="rId3"/>
    <p:sldId id="257" r:id="rId4"/>
    <p:sldId id="267" r:id="rId5"/>
    <p:sldId id="285" r:id="rId6"/>
    <p:sldId id="259" r:id="rId7"/>
    <p:sldId id="286" r:id="rId8"/>
    <p:sldId id="287" r:id="rId9"/>
    <p:sldId id="288" r:id="rId10"/>
    <p:sldId id="284" r:id="rId11"/>
    <p:sldId id="268" r:id="rId12"/>
    <p:sldId id="309" r:id="rId13"/>
    <p:sldId id="269" r:id="rId14"/>
    <p:sldId id="270" r:id="rId15"/>
    <p:sldId id="271" r:id="rId16"/>
    <p:sldId id="272" r:id="rId17"/>
    <p:sldId id="273" r:id="rId18"/>
    <p:sldId id="274" r:id="rId19"/>
    <p:sldId id="289" r:id="rId20"/>
    <p:sldId id="290" r:id="rId21"/>
    <p:sldId id="293" r:id="rId22"/>
    <p:sldId id="291" r:id="rId23"/>
    <p:sldId id="294" r:id="rId24"/>
    <p:sldId id="296" r:id="rId25"/>
    <p:sldId id="297" r:id="rId26"/>
    <p:sldId id="295" r:id="rId27"/>
    <p:sldId id="298" r:id="rId28"/>
    <p:sldId id="299" r:id="rId29"/>
    <p:sldId id="301" r:id="rId30"/>
    <p:sldId id="303" r:id="rId31"/>
    <p:sldId id="304" r:id="rId32"/>
    <p:sldId id="300" r:id="rId33"/>
    <p:sldId id="305" r:id="rId34"/>
    <p:sldId id="306" r:id="rId35"/>
    <p:sldId id="283" r:id="rId36"/>
    <p:sldId id="276" r:id="rId37"/>
    <p:sldId id="279" r:id="rId38"/>
    <p:sldId id="275" r:id="rId39"/>
    <p:sldId id="280" r:id="rId40"/>
    <p:sldId id="281" r:id="rId41"/>
    <p:sldId id="282" r:id="rId42"/>
    <p:sldId id="277" r:id="rId43"/>
    <p:sldId id="278" r:id="rId44"/>
    <p:sldId id="310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and Why Electrons Move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 for Mr. </a:t>
            </a:r>
            <a:r>
              <a:rPr lang="en-US" dirty="0" err="1" smtClean="0"/>
              <a:t>Kuncik’s</a:t>
            </a:r>
            <a:r>
              <a:rPr lang="en-US" dirty="0" smtClean="0"/>
              <a:t> Physics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3: Electron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</a:t>
            </a:r>
            <a:r>
              <a:rPr lang="en-US" i="1" dirty="0" smtClean="0"/>
              <a:t>how</a:t>
            </a:r>
            <a:r>
              <a:rPr lang="en-US" dirty="0" smtClean="0"/>
              <a:t> electrons move around the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Question: How fast does an electron move around the circuit?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At the speed of light (300,000,000 m/s)</a:t>
            </a:r>
          </a:p>
          <a:p>
            <a:pPr marL="514350" indent="-514350">
              <a:buAutoNum type="alphaUcPeriod"/>
            </a:pPr>
            <a:r>
              <a:rPr lang="en-US" dirty="0" smtClean="0"/>
              <a:t>Maybe not that fast, but very very fast</a:t>
            </a:r>
          </a:p>
          <a:p>
            <a:pPr marL="514350" indent="-514350">
              <a:buAutoNum type="alphaUcPeriod"/>
            </a:pPr>
            <a:r>
              <a:rPr lang="en-US" dirty="0" smtClean="0"/>
              <a:t>A normal walking speed</a:t>
            </a:r>
          </a:p>
          <a:p>
            <a:pPr marL="514350" indent="-514350">
              <a:buAutoNum type="alphaUcPeriod"/>
            </a:pPr>
            <a:r>
              <a:rPr lang="en-US" dirty="0" smtClean="0"/>
              <a:t>Slower than a lazy tortoise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8737" y="3927256"/>
            <a:ext cx="5786300" cy="72901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fast:</a:t>
            </a:r>
            <a:endParaRPr lang="en-US" dirty="0"/>
          </a:p>
        </p:txBody>
      </p:sp>
      <p:pic>
        <p:nvPicPr>
          <p:cNvPr id="3" name="Picture 2" descr="Depressed tur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23" y="1417637"/>
            <a:ext cx="4433812" cy="3325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286" y="4821317"/>
            <a:ext cx="581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typical speed of an electron in a wire is approximately 1 inch per hour!</a:t>
            </a:r>
          </a:p>
          <a:p>
            <a:endParaRPr lang="en-US" dirty="0"/>
          </a:p>
          <a:p>
            <a:r>
              <a:rPr lang="en-US" dirty="0" smtClean="0"/>
              <a:t>How can that be???? And why do the light bulbs turn on instantly if the electron is moving so slow???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WHAT ELECTRONS DO: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4932057"/>
            <a:ext cx="22606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2790438"/>
            <a:ext cx="2260600" cy="59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16" y="1588178"/>
            <a:ext cx="2260600" cy="59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16" y="2185078"/>
            <a:ext cx="22606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3313544"/>
            <a:ext cx="2260600" cy="59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4405303"/>
            <a:ext cx="2260600" cy="59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3808403"/>
            <a:ext cx="2260600" cy="596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504" y="1417638"/>
            <a:ext cx="3654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we say “electrons move through the circuit,”</a:t>
            </a:r>
          </a:p>
          <a:p>
            <a:r>
              <a:rPr lang="en-US" sz="3200" dirty="0" smtClean="0"/>
              <a:t>That doesn’t mean they move through in a straight line like a parade. 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85455" y="1588178"/>
            <a:ext cx="2863218" cy="4414016"/>
            <a:chOff x="2647939" y="1703634"/>
            <a:chExt cx="2863218" cy="4414016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2647939" y="1703634"/>
              <a:ext cx="2863218" cy="438758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47939" y="1730067"/>
              <a:ext cx="2863218" cy="438758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0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6570"/>
            <a:ext cx="8229600" cy="5609593"/>
          </a:xfrm>
        </p:spPr>
        <p:txBody>
          <a:bodyPr/>
          <a:lstStyle/>
          <a:p>
            <a:r>
              <a:rPr lang="en-US" dirty="0" smtClean="0"/>
              <a:t>Electrons are always in </a:t>
            </a:r>
            <a:r>
              <a:rPr lang="en-US" i="1" dirty="0" smtClean="0"/>
              <a:t>random motion</a:t>
            </a:r>
            <a:r>
              <a:rPr lang="en-US" dirty="0" smtClean="0"/>
              <a:t> around the wire.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31" y="3023980"/>
            <a:ext cx="3049307" cy="285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2" y="3267660"/>
            <a:ext cx="2849270" cy="2250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03" y="3547468"/>
            <a:ext cx="2943589" cy="2328511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 rot="5400000">
            <a:off x="3154035" y="-113984"/>
            <a:ext cx="3293130" cy="8686800"/>
          </a:xfrm>
          <a:prstGeom prst="can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9876" y="1961985"/>
            <a:ext cx="576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wire, with three electrons in it: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75979"/>
            <a:ext cx="9399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electrons are moving all the time, in all directions, </a:t>
            </a:r>
            <a:endParaRPr lang="en-US" sz="2800" dirty="0" smtClean="0"/>
          </a:p>
          <a:p>
            <a:r>
              <a:rPr lang="en-US" sz="2800" dirty="0" smtClean="0"/>
              <a:t>but </a:t>
            </a:r>
            <a:r>
              <a:rPr lang="en-US" sz="2800" dirty="0" smtClean="0"/>
              <a:t>they never actually end up going anywhere!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93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6570"/>
            <a:ext cx="8229600" cy="5609593"/>
          </a:xfrm>
        </p:spPr>
        <p:txBody>
          <a:bodyPr/>
          <a:lstStyle/>
          <a:p>
            <a:r>
              <a:rPr lang="en-US" dirty="0"/>
              <a:t>The electrons are moving all the time, in all directions, but they never actually end up going anywhere!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392" y="2582851"/>
            <a:ext cx="8923608" cy="3293130"/>
            <a:chOff x="220392" y="2582851"/>
            <a:chExt cx="8923608" cy="32931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031" y="3023980"/>
              <a:ext cx="3049307" cy="2851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92" y="3267660"/>
              <a:ext cx="2849270" cy="22502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603" y="3547468"/>
              <a:ext cx="2943589" cy="2328511"/>
            </a:xfrm>
            <a:prstGeom prst="rect">
              <a:avLst/>
            </a:prstGeom>
          </p:spPr>
        </p:pic>
        <p:sp>
          <p:nvSpPr>
            <p:cNvPr id="9" name="Can 8"/>
            <p:cNvSpPr/>
            <p:nvPr/>
          </p:nvSpPr>
          <p:spPr>
            <a:xfrm rot="5400000">
              <a:off x="3154035" y="-113984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 rot="5400000">
            <a:off x="2917228" y="-2330929"/>
            <a:ext cx="3293130" cy="8686800"/>
          </a:xfrm>
          <a:prstGeom prst="can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49" y="860900"/>
            <a:ext cx="2773536" cy="186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8" y="1097710"/>
            <a:ext cx="2394209" cy="187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865" y="860900"/>
            <a:ext cx="2651419" cy="23288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0572" y="4304747"/>
            <a:ext cx="4284064" cy="4304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1184" y="4412366"/>
            <a:ext cx="389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Force pushing electrons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5768" y="4874031"/>
            <a:ext cx="747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wire is connected to a battery, the electrons continue to move completely randomly, but </a:t>
            </a:r>
            <a:r>
              <a:rPr lang="en-US" i="1" dirty="0" smtClean="0"/>
              <a:t>each time they move</a:t>
            </a:r>
            <a:r>
              <a:rPr lang="en-US" dirty="0" smtClean="0"/>
              <a:t> they go a little bit to the right. </a:t>
            </a:r>
          </a:p>
          <a:p>
            <a:r>
              <a:rPr lang="en-US" dirty="0" smtClean="0"/>
              <a:t>Each electron ends up </a:t>
            </a:r>
            <a:r>
              <a:rPr lang="en-US" i="1" dirty="0" smtClean="0"/>
              <a:t>drifting</a:t>
            </a:r>
            <a:r>
              <a:rPr lang="en-US" dirty="0" smtClean="0"/>
              <a:t> a little bit to the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0214" y="408951"/>
            <a:ext cx="7546023" cy="2784752"/>
            <a:chOff x="220392" y="2582851"/>
            <a:chExt cx="8923608" cy="32931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031" y="3023980"/>
              <a:ext cx="3049307" cy="285199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92" y="3267660"/>
              <a:ext cx="2849270" cy="2250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603" y="3547468"/>
              <a:ext cx="2943589" cy="2328511"/>
            </a:xfrm>
            <a:prstGeom prst="rect">
              <a:avLst/>
            </a:prstGeom>
          </p:spPr>
        </p:pic>
        <p:sp>
          <p:nvSpPr>
            <p:cNvPr id="6" name="Can 5"/>
            <p:cNvSpPr/>
            <p:nvPr/>
          </p:nvSpPr>
          <p:spPr>
            <a:xfrm rot="5400000">
              <a:off x="3154035" y="-113984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18392" y="551148"/>
            <a:ext cx="509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wire, not connected to a battery: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7850" y="3544809"/>
            <a:ext cx="6926621" cy="2702542"/>
            <a:chOff x="220393" y="365906"/>
            <a:chExt cx="8686800" cy="3389306"/>
          </a:xfrm>
        </p:grpSpPr>
        <p:sp>
          <p:nvSpPr>
            <p:cNvPr id="8" name="Can 7"/>
            <p:cNvSpPr/>
            <p:nvPr/>
          </p:nvSpPr>
          <p:spPr>
            <a:xfrm rot="5400000">
              <a:off x="2917228" y="-2330929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6949" y="860900"/>
              <a:ext cx="2773536" cy="18683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768" y="1097710"/>
              <a:ext cx="2394209" cy="18725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3865" y="860900"/>
              <a:ext cx="2651419" cy="232884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2095116" y="3189743"/>
              <a:ext cx="4284065" cy="430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3068" y="3176230"/>
              <a:ext cx="4441746" cy="57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Force pushing electrons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18392" y="3595486"/>
            <a:ext cx="509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same wire, connected to a battery: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75" y="6432017"/>
            <a:ext cx="84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in the bottom wire, the electrons always end up a little bit to the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called the </a:t>
            </a:r>
            <a:r>
              <a:rPr lang="en-US" i="1" dirty="0" smtClean="0"/>
              <a:t>electron drift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Instead of saying that electrons </a:t>
            </a:r>
            <a:r>
              <a:rPr lang="en-US" i="1" dirty="0" smtClean="0"/>
              <a:t>move</a:t>
            </a:r>
            <a:r>
              <a:rPr lang="en-US" dirty="0" smtClean="0"/>
              <a:t> around a circuit, its actually somewhat more correct to say they </a:t>
            </a:r>
            <a:r>
              <a:rPr lang="en-US" i="1" dirty="0" smtClean="0"/>
              <a:t>drift</a:t>
            </a:r>
            <a:r>
              <a:rPr lang="en-US" dirty="0" smtClean="0"/>
              <a:t> around the circuit!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“drift velocity” the speed at which they drift, is only about 1 inch per minute!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6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4: How Batteries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what pushes and pulls electrons as they move around the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1: Expectations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the electrons in the current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on the negative side of the battery is a big chunk of electrons that are being sent out of the battery</a:t>
            </a:r>
          </a:p>
          <a:p>
            <a:r>
              <a:rPr lang="en-US" dirty="0" smtClean="0"/>
              <a:t>B. on the negative side of the battery is a chemical that is releasing electrons as part of a chemical reaction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736" y="2916046"/>
            <a:ext cx="8428063" cy="211648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electrons pulled towards the positive end of the battery?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on the positive end of the battery is a big chunk of protons that attracts the electrons.</a:t>
            </a:r>
          </a:p>
          <a:p>
            <a:r>
              <a:rPr lang="en-US" dirty="0" smtClean="0"/>
              <a:t>B. on the positive end of the  battery is a chemical that receives electrons as part of a chemical reaction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2680881"/>
            <a:ext cx="8229600" cy="171670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misconceptions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high school students, when asked how batteries work, say that there is a big chunk of positive charges on one side and a big chunk of electrons on the other side</a:t>
            </a:r>
            <a:r>
              <a:rPr lang="is-IS" dirty="0" smtClean="0"/>
              <a:t>…and the electrons come out of one side and then go all the way to the other side: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0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students say a battery works</a:t>
            </a:r>
            <a:r>
              <a:rPr lang="is-IS" dirty="0"/>
              <a:t>: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2852457" y="386707"/>
            <a:ext cx="3810448" cy="731950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46548" y="520874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2661" y="359619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252" y="459523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8644" y="489265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150" y="35420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2661" y="430788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7646" y="300974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9255" y="412680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2796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148" y="295725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3683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900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8617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8902" y="237247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2582" y="36944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5250" y="5366909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6334" y="2370195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19002" y="323824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2754" y="398681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68618" y="298594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42486" y="43738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94886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1230" y="48387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94886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62370" y="451770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9259" y="349306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09975" y="271736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870" y="367062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0898" y="1357842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electrons over here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2501" y="1494905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protons over here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91252" y="6149563"/>
            <a:ext cx="38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electrons want to get to the protons on the other end!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96534" y="1303282"/>
            <a:ext cx="7890266" cy="5153838"/>
            <a:chOff x="796534" y="1303282"/>
            <a:chExt cx="7890266" cy="515383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96534" y="1417638"/>
              <a:ext cx="7890266" cy="503948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96534" y="1303282"/>
              <a:ext cx="7890266" cy="503948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33368" y="4517701"/>
              <a:ext cx="1948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NOT TRUE!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1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battery actually works: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 flipH="1">
            <a:off x="2522676" y="88480"/>
            <a:ext cx="3875032" cy="78472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7919" y="223451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532" y="223560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84780" y="429936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535507" y="371458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7377" y="3312738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0072" y="5052585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9137" y="2744009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7919" y="336302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6358" y="4358320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61691" y="514391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27919" y="2755007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6984" y="394780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2509" y="1417638"/>
            <a:ext cx="258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chemical that accepts electrons in a reaction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83382" y="1428236"/>
            <a:ext cx="346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chemical that gives up electrons in a chemical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7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Cathode: The chemical that accepts electrons (on the positive end)</a:t>
            </a:r>
          </a:p>
          <a:p>
            <a:r>
              <a:rPr lang="en-US" dirty="0" smtClean="0"/>
              <a:t>Anode: the chemical that gives up electrons (on the negative end)</a:t>
            </a:r>
          </a:p>
          <a:p>
            <a:r>
              <a:rPr lang="en-US" dirty="0" smtClean="0"/>
              <a:t>Electrodes: The anode and cathode</a:t>
            </a:r>
          </a:p>
          <a:p>
            <a:r>
              <a:rPr lang="en-US" dirty="0" smtClean="0"/>
              <a:t>Oxidation: Losing electrons in a chemical reaction (at the anode)</a:t>
            </a:r>
          </a:p>
          <a:p>
            <a:r>
              <a:rPr lang="en-US" dirty="0" smtClean="0"/>
              <a:t>Reduction: Gaining electrons in a chemical reaction (at the cathode)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5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test, it will not be enough to say what the right answer is</a:t>
            </a:r>
          </a:p>
          <a:p>
            <a:endParaRPr lang="en-US" dirty="0"/>
          </a:p>
          <a:p>
            <a:r>
              <a:rPr lang="en-US" dirty="0" smtClean="0"/>
              <a:t>You also need to say why the wrong answer couldn’t possibly be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Explain: why could this not possibly work: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2852457" y="386707"/>
            <a:ext cx="3810448" cy="731950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46548" y="520874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2661" y="359619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252" y="459523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8644" y="489265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150" y="35420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2661" y="430788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7646" y="300974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9255" y="412680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2796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148" y="295725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3683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900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8617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8902" y="237247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2582" y="36944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5250" y="5366909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6334" y="2370195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19002" y="323824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2754" y="398681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68618" y="298594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42486" y="43738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94886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1230" y="48387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94886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62370" y="451770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9259" y="349306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09975" y="271736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870" y="367062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0898" y="1357842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electrons over here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2501" y="1494905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protons over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electron that leaves the </a:t>
            </a:r>
            <a:r>
              <a:rPr lang="en-US" i="1" dirty="0" smtClean="0"/>
              <a:t>anode</a:t>
            </a:r>
            <a:r>
              <a:rPr lang="en-US" dirty="0" smtClean="0"/>
              <a:t> travels all the way to the cathode.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9125" y="2754419"/>
            <a:ext cx="2077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FALSE!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Why?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3095" y="4026053"/>
            <a:ext cx="2740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Electrons move far to slow for this to be true! (see above!)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actually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electron leaves the anode and goes into the wire.</a:t>
            </a:r>
          </a:p>
          <a:p>
            <a:r>
              <a:rPr lang="en-US" dirty="0" smtClean="0"/>
              <a:t>Another electron comes out of the wire and goes into the cathode.</a:t>
            </a:r>
          </a:p>
          <a:p>
            <a:r>
              <a:rPr lang="en-US" dirty="0" smtClean="0"/>
              <a:t>Meanwhile, positive ions move across the battery, completing the chemical reaction!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025"/>
          </a:xfrm>
        </p:spPr>
        <p:txBody>
          <a:bodyPr/>
          <a:lstStyle/>
          <a:p>
            <a:r>
              <a:rPr lang="en-US" dirty="0" smtClean="0"/>
              <a:t>Questions to know how to 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30"/>
            <a:ext cx="8229600" cy="492083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What particle moves around the circuit?</a:t>
            </a:r>
          </a:p>
          <a:p>
            <a:pPr lvl="0"/>
            <a:r>
              <a:rPr lang="en-US" dirty="0"/>
              <a:t>How fast do electrons move around a circuit?</a:t>
            </a:r>
          </a:p>
          <a:p>
            <a:pPr lvl="0"/>
            <a:r>
              <a:rPr lang="en-US" dirty="0"/>
              <a:t>How many electrons move at a time around a circuit?</a:t>
            </a:r>
          </a:p>
          <a:p>
            <a:pPr lvl="0"/>
            <a:r>
              <a:rPr lang="en-US" dirty="0"/>
              <a:t>Where do they come from? How did electrons get into the electric circuit at all? </a:t>
            </a:r>
          </a:p>
          <a:p>
            <a:pPr lvl="0"/>
            <a:r>
              <a:rPr lang="en-US" dirty="0"/>
              <a:t>Why do the electrons move around the circuit?</a:t>
            </a:r>
          </a:p>
          <a:p>
            <a:pPr lvl="0"/>
            <a:r>
              <a:rPr lang="en-US" dirty="0"/>
              <a:t>How do they know where do go? Why do </a:t>
            </a:r>
            <a:r>
              <a:rPr lang="en-US" dirty="0" smtClean="0"/>
              <a:t>they move </a:t>
            </a:r>
            <a:r>
              <a:rPr lang="en-US" dirty="0"/>
              <a:t>only through a wire, and not anything else</a:t>
            </a:r>
            <a:r>
              <a:rPr lang="en-US" dirty="0" smtClean="0"/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0569" y="57138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Also: know how to draw a diagram showing what happens at a subatomic level in an electric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3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16200000" flipH="1">
            <a:off x="2527788" y="580121"/>
            <a:ext cx="3875032" cy="6863926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7919" y="223451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385" y="223560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84780" y="429936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84780" y="371458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7377" y="3312738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0072" y="5052585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9137" y="2744009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7919" y="336302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6358" y="4358320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7919" y="5030800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27919" y="2755007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6984" y="394780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21" name="Can 20"/>
          <p:cNvSpPr/>
          <p:nvPr/>
        </p:nvSpPr>
        <p:spPr>
          <a:xfrm rot="16200000" flipH="1">
            <a:off x="4306544" y="-3175280"/>
            <a:ext cx="633891" cy="718029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0691" y="147038"/>
            <a:ext cx="13653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WIRE</a:t>
            </a:r>
            <a:endParaRPr lang="en-US" sz="3200" dirty="0"/>
          </a:p>
        </p:txBody>
      </p:sp>
      <p:sp>
        <p:nvSpPr>
          <p:cNvPr id="23" name="Left Arrow 22"/>
          <p:cNvSpPr/>
          <p:nvPr/>
        </p:nvSpPr>
        <p:spPr>
          <a:xfrm>
            <a:off x="3164610" y="3714585"/>
            <a:ext cx="3067732" cy="1922775"/>
          </a:xfrm>
          <a:prstGeom prst="leftArrow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76764" y="4220582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positive ion moves across the battery to complete the reaction.</a:t>
            </a:r>
            <a:endParaRPr lang="en-US" dirty="0"/>
          </a:p>
        </p:txBody>
      </p:sp>
      <p:sp>
        <p:nvSpPr>
          <p:cNvPr id="25" name="U-Turn Arrow 24"/>
          <p:cNvSpPr/>
          <p:nvPr/>
        </p:nvSpPr>
        <p:spPr>
          <a:xfrm rot="16200000" flipV="1">
            <a:off x="6976810" y="581392"/>
            <a:ext cx="2646087" cy="1483303"/>
          </a:xfrm>
          <a:prstGeom prst="uturnArrow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93" y="905731"/>
            <a:ext cx="204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electron moves out of the wire and into the cathode.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12929" y="1120968"/>
            <a:ext cx="204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electron moves out of the anode into the wire </a:t>
            </a:r>
            <a:endParaRPr lang="en-US" dirty="0"/>
          </a:p>
        </p:txBody>
      </p:sp>
      <p:sp>
        <p:nvSpPr>
          <p:cNvPr id="29" name="U-Turn Arrow 28"/>
          <p:cNvSpPr/>
          <p:nvPr/>
        </p:nvSpPr>
        <p:spPr>
          <a:xfrm rot="16200000" flipH="1">
            <a:off x="-922600" y="1192080"/>
            <a:ext cx="3123428" cy="1033341"/>
          </a:xfrm>
          <a:prstGeom prst="uturnArrow">
            <a:avLst>
              <a:gd name="adj1" fmla="val 27083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6112" y="1120968"/>
            <a:ext cx="387504" cy="584776"/>
            <a:chOff x="4671567" y="905731"/>
            <a:chExt cx="387504" cy="584776"/>
          </a:xfrm>
        </p:grpSpPr>
        <p:sp>
          <p:nvSpPr>
            <p:cNvPr id="30" name="Oval 29"/>
            <p:cNvSpPr/>
            <p:nvPr/>
          </p:nvSpPr>
          <p:spPr>
            <a:xfrm>
              <a:off x="4671567" y="1120968"/>
              <a:ext cx="344447" cy="34444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71567" y="905731"/>
              <a:ext cx="38750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665488" y="1058131"/>
            <a:ext cx="387504" cy="584776"/>
            <a:chOff x="4671567" y="905731"/>
            <a:chExt cx="387504" cy="584776"/>
          </a:xfrm>
        </p:grpSpPr>
        <p:sp>
          <p:nvSpPr>
            <p:cNvPr id="34" name="Oval 33"/>
            <p:cNvSpPr/>
            <p:nvPr/>
          </p:nvSpPr>
          <p:spPr>
            <a:xfrm>
              <a:off x="4671567" y="1120968"/>
              <a:ext cx="344447" cy="34444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71567" y="905731"/>
              <a:ext cx="38750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0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WARNING!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</a:t>
            </a:r>
            <a:r>
              <a:rPr lang="en-US" i="1" dirty="0" smtClean="0"/>
              <a:t>very simplified</a:t>
            </a:r>
            <a:r>
              <a:rPr lang="en-US" dirty="0" smtClean="0"/>
              <a:t> version of how a battery works.</a:t>
            </a:r>
          </a:p>
          <a:p>
            <a:r>
              <a:rPr lang="en-US" dirty="0" smtClean="0"/>
              <a:t>The actual chemical reactions involved are far more complex.</a:t>
            </a:r>
          </a:p>
          <a:p>
            <a:r>
              <a:rPr lang="en-US" dirty="0" smtClean="0"/>
              <a:t>For this class, we need only enough knowledge to explain why electrons move so we can analyze the circuitry mathematically.</a:t>
            </a:r>
          </a:p>
          <a:p>
            <a:r>
              <a:rPr lang="en-US" dirty="0" smtClean="0"/>
              <a:t>For a more detailed description of the chemical reactions within a battery, look in any chemistry textbook on </a:t>
            </a:r>
            <a:r>
              <a:rPr lang="en-US" i="1" dirty="0" smtClean="0"/>
              <a:t>oxidation-reduction reactions</a:t>
            </a:r>
            <a:r>
              <a:rPr lang="en-US" dirty="0" smtClean="0"/>
              <a:t> and </a:t>
            </a:r>
            <a:r>
              <a:rPr lang="en-US" i="1" dirty="0" smtClean="0"/>
              <a:t>electrochemistry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5: Why Electrons Drift in the Wire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pushes and pulls electrons around the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0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6: Where </a:t>
            </a:r>
            <a:r>
              <a:rPr lang="en-US" i="1" dirty="0" smtClean="0"/>
              <a:t>electric current</a:t>
            </a:r>
            <a:r>
              <a:rPr lang="en-US" dirty="0" smtClean="0"/>
              <a:t> comes from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Electrons alter their behavior by a tiny tiny bit, and drift at the speed of a tortoise in slow motion</a:t>
            </a:r>
            <a:r>
              <a:rPr lang="is-IS" dirty="0" smtClean="0"/>
              <a:t>….</a:t>
            </a:r>
          </a:p>
          <a:p>
            <a:r>
              <a:rPr lang="is-IS" dirty="0" smtClean="0"/>
              <a:t>B</a:t>
            </a:r>
            <a:r>
              <a:rPr lang="en-US" dirty="0" smtClean="0"/>
              <a:t>u</a:t>
            </a:r>
            <a:r>
              <a:rPr lang="is-IS" dirty="0" smtClean="0"/>
              <a:t>t, the billions upon billions of electrons inside of the wire all drift slowly together, they create an </a:t>
            </a:r>
            <a:r>
              <a:rPr lang="is-IS" i="1" dirty="0" smtClean="0"/>
              <a:t>extremely powerful</a:t>
            </a:r>
            <a:r>
              <a:rPr lang="is-IS" dirty="0" smtClean="0"/>
              <a:t> motion of charge</a:t>
            </a:r>
          </a:p>
          <a:p>
            <a:r>
              <a:rPr lang="is-IS" dirty="0" smtClean="0"/>
              <a:t>- that motion of cahrge is called an </a:t>
            </a:r>
            <a:r>
              <a:rPr lang="is-IS" i="1" dirty="0" smtClean="0"/>
              <a:t>electric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7: Conventional Current and Electric Field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required to </a:t>
            </a:r>
            <a:r>
              <a:rPr lang="en-US" i="1" dirty="0" smtClean="0"/>
              <a:t>mathematically</a:t>
            </a:r>
            <a:r>
              <a:rPr lang="en-US" dirty="0" smtClean="0"/>
              <a:t> analyze an electric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6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really annoying things you need to worry 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field: an arrow showing the direction that </a:t>
            </a:r>
            <a:r>
              <a:rPr lang="en-US" i="1" dirty="0" smtClean="0"/>
              <a:t>positive</a:t>
            </a:r>
            <a:r>
              <a:rPr lang="en-US" dirty="0" smtClean="0"/>
              <a:t> charges move.</a:t>
            </a:r>
          </a:p>
          <a:p>
            <a:endParaRPr lang="en-US" dirty="0"/>
          </a:p>
          <a:p>
            <a:r>
              <a:rPr lang="en-US" dirty="0" smtClean="0"/>
              <a:t>Conventional Current: the direction that positive charges move?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8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Electric Field: This is an arrow indicating the direction that a </a:t>
            </a:r>
            <a:r>
              <a:rPr lang="en-US" i="1" dirty="0" smtClean="0"/>
              <a:t>positive</a:t>
            </a:r>
            <a:r>
              <a:rPr lang="en-US" dirty="0" smtClean="0"/>
              <a:t> charge will move.</a:t>
            </a:r>
          </a:p>
          <a:p>
            <a:endParaRPr lang="en-US" dirty="0"/>
          </a:p>
          <a:p>
            <a:r>
              <a:rPr lang="en-US" dirty="0" smtClean="0"/>
              <a:t>Negative charge (electrons) move in the direction </a:t>
            </a:r>
            <a:r>
              <a:rPr lang="en-US" i="1" dirty="0" smtClean="0"/>
              <a:t>opposite</a:t>
            </a:r>
            <a:r>
              <a:rPr lang="en-US" dirty="0" smtClean="0"/>
              <a:t> the electric field arrows. </a:t>
            </a:r>
          </a:p>
          <a:p>
            <a:endParaRPr lang="en-US" dirty="0" smtClean="0"/>
          </a:p>
          <a:p>
            <a:r>
              <a:rPr lang="en-US" dirty="0" smtClean="0"/>
              <a:t>But, positive charges don’t move (they are trapped in the nuclei), and negative charges move in the dire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0393" y="580135"/>
            <a:ext cx="8686800" cy="3297485"/>
            <a:chOff x="220393" y="365906"/>
            <a:chExt cx="8686800" cy="3297485"/>
          </a:xfrm>
        </p:grpSpPr>
        <p:sp>
          <p:nvSpPr>
            <p:cNvPr id="10" name="Can 9"/>
            <p:cNvSpPr/>
            <p:nvPr/>
          </p:nvSpPr>
          <p:spPr>
            <a:xfrm rot="5400000">
              <a:off x="2917228" y="-2330929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6949" y="860900"/>
              <a:ext cx="2773536" cy="18683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68" y="1097710"/>
              <a:ext cx="2394209" cy="18725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3865" y="860900"/>
              <a:ext cx="2651419" cy="2328843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1980572" y="3201726"/>
              <a:ext cx="4284064" cy="4304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4376" y="3201726"/>
              <a:ext cx="3893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Force pushing electrons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71184" y="4326272"/>
            <a:ext cx="389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Electric field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2091506" y="4283224"/>
            <a:ext cx="4284064" cy="4304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always say that electric current moves from the </a:t>
            </a:r>
            <a:r>
              <a:rPr lang="en-US" i="1" dirty="0" smtClean="0"/>
              <a:t>positive side</a:t>
            </a:r>
            <a:r>
              <a:rPr lang="en-US" dirty="0" smtClean="0"/>
              <a:t> of the battery to the </a:t>
            </a:r>
            <a:r>
              <a:rPr lang="en-US" i="1" dirty="0" smtClean="0"/>
              <a:t>negative side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Macintosh HD:Users:danielkuncik:Documents:2018 physics resources:master packets:DC circuits:images:circuit labs 1:bulb and batte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51" y="2709223"/>
            <a:ext cx="3568670" cy="3610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question, you need to know the right answer</a:t>
            </a:r>
          </a:p>
          <a:p>
            <a:r>
              <a:rPr lang="en-US" dirty="0" smtClean="0"/>
              <a:t>But you also (and much more importantly) need to be able to explain why a wrong answer is wrong.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7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danielkuncik:Documents:2018 physics resources:master packets:DC circuits:images:circuit labs 1:bulb and batte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24746" y="1419905"/>
            <a:ext cx="4171453" cy="4220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ent Arrow 4"/>
          <p:cNvSpPr/>
          <p:nvPr/>
        </p:nvSpPr>
        <p:spPr>
          <a:xfrm flipV="1">
            <a:off x="5128623" y="4669078"/>
            <a:ext cx="1588099" cy="1549709"/>
          </a:xfrm>
          <a:prstGeom prst="ben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5128623" y="1077921"/>
            <a:ext cx="1588099" cy="1549709"/>
          </a:xfrm>
          <a:prstGeom prst="ben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526" y="635075"/>
            <a:ext cx="4563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Electrons have a negative charge, and they move this way!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4038" y="4609382"/>
            <a:ext cx="4325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But, we pretend that current has a positive charge, and moves this way! </a:t>
            </a:r>
            <a:r>
              <a:rPr lang="en-US" sz="3200" smtClean="0"/>
              <a:t>Sorry.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7691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how can you get away with being </a:t>
            </a:r>
            <a:r>
              <a:rPr lang="en-US" i="1" dirty="0" smtClean="0"/>
              <a:t>wrong</a:t>
            </a:r>
            <a:r>
              <a:rPr lang="en-US" dirty="0" smtClean="0"/>
              <a:t> like that</a:t>
            </a:r>
            <a:r>
              <a:rPr lang="en-US" i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mathematically equivalent!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088212" y="2335325"/>
            <a:ext cx="3509057" cy="1355995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088212" y="4770168"/>
            <a:ext cx="3509057" cy="1355995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3491" y="2841133"/>
            <a:ext cx="258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+++++++++++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4610" y="5190687"/>
            <a:ext cx="258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---------------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313612" y="2335325"/>
            <a:ext cx="2513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Something </a:t>
            </a:r>
            <a:r>
              <a:rPr lang="en-US" sz="2800" i="1" dirty="0" smtClean="0"/>
              <a:t>positive</a:t>
            </a:r>
            <a:r>
              <a:rPr lang="en-US" sz="2800" dirty="0" smtClean="0"/>
              <a:t> moving the the left, and something </a:t>
            </a:r>
            <a:r>
              <a:rPr lang="en-US" sz="2800" i="1" dirty="0" smtClean="0"/>
              <a:t>negative</a:t>
            </a:r>
            <a:r>
              <a:rPr lang="en-US" sz="2800" dirty="0" smtClean="0"/>
              <a:t> moving to the right are mathematically </a:t>
            </a:r>
            <a:r>
              <a:rPr lang="en-US" sz="2800" i="1" dirty="0" smtClean="0"/>
              <a:t>equivalent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75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obnoxiousness?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Electric current was discovered </a:t>
            </a:r>
            <a:r>
              <a:rPr lang="en-US" i="1" dirty="0" smtClean="0"/>
              <a:t>before</a:t>
            </a:r>
            <a:r>
              <a:rPr lang="en-US" dirty="0" smtClean="0"/>
              <a:t> electrons (or protons) were.</a:t>
            </a:r>
          </a:p>
          <a:p>
            <a:r>
              <a:rPr lang="en-US" dirty="0" smtClean="0"/>
              <a:t>The early scientists who created models of electric current didn’t know that it was the </a:t>
            </a:r>
            <a:r>
              <a:rPr lang="en-US" i="1" dirty="0" smtClean="0"/>
              <a:t>negative</a:t>
            </a:r>
            <a:r>
              <a:rPr lang="en-US" dirty="0" smtClean="0"/>
              <a:t> charges that moved.</a:t>
            </a:r>
          </a:p>
          <a:p>
            <a:r>
              <a:rPr lang="en-US" dirty="0" smtClean="0"/>
              <a:t>So, when studying electric current, everything is backwards.</a:t>
            </a:r>
          </a:p>
          <a:p>
            <a:r>
              <a:rPr lang="en-US" dirty="0" smtClean="0"/>
              <a:t>Sorry!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93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my college classes, my professors would just blame Ben Franklin. </a:t>
            </a:r>
          </a:p>
          <a:p>
            <a:r>
              <a:rPr lang="en-US" dirty="0" smtClean="0"/>
              <a:t>I never really understood why. </a:t>
            </a:r>
          </a:p>
          <a:p>
            <a:r>
              <a:rPr lang="en-US" dirty="0"/>
              <a:t>P</a:t>
            </a:r>
            <a:r>
              <a:rPr lang="en-US" dirty="0" smtClean="0"/>
              <a:t>robably because he first posited that lightning bolts are caused by tiny moving particles.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0px-Benjamin_Franklin_by_Joseph_Duplessis_17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97" y="572950"/>
            <a:ext cx="4172543" cy="51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99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8: Expectations Revisited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 you need to know about this slideshow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5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2: Inside the wire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happening in the wire form a subatomic 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Question:</a:t>
            </a:r>
            <a:br>
              <a:rPr lang="en-US" dirty="0" smtClean="0"/>
            </a:br>
            <a:r>
              <a:rPr lang="en-US" dirty="0" smtClean="0"/>
              <a:t>What particle moves around the circuit?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A. only electrons move around the circuit</a:t>
            </a:r>
          </a:p>
          <a:p>
            <a:pPr defTabSz="449263"/>
            <a:r>
              <a:rPr lang="en-US" dirty="0" smtClean="0"/>
              <a:t>B. electrons and protons move around the circuit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8737" y="2187035"/>
            <a:ext cx="8020846" cy="72901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025" y="1011910"/>
            <a:ext cx="4853075" cy="435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5605" y="1312947"/>
            <a:ext cx="3078498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Protons are contained in the nucleus, and are not able to move.</a:t>
            </a:r>
          </a:p>
          <a:p>
            <a:endParaRPr lang="en-US" sz="3200" dirty="0"/>
          </a:p>
          <a:p>
            <a:r>
              <a:rPr lang="en-US" sz="3200" dirty="0" smtClean="0"/>
              <a:t>Only electrons, outside the nucleus, are able to move.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823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electric current exist only in a wire?</a:t>
            </a:r>
            <a:endParaRPr lang="en-US" dirty="0"/>
          </a:p>
        </p:txBody>
      </p:sp>
      <p:pic>
        <p:nvPicPr>
          <p:cNvPr id="4" name="Picture 3" descr="Screen Shot 2018-09-03 at 5.3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1" y="1662330"/>
            <a:ext cx="6731000" cy="416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7790" y="5677264"/>
            <a:ext cx="6221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structure of atoms within a metal is different than other substances: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32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 Structure of a metal (conductor)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Protons are arranged into a grid structure</a:t>
            </a:r>
          </a:p>
          <a:p>
            <a:r>
              <a:rPr lang="en-US" dirty="0" smtClean="0"/>
              <a:t>Valence electrons are able to move freely between the protons.</a:t>
            </a:r>
          </a:p>
          <a:p>
            <a:endParaRPr lang="en-US" dirty="0"/>
          </a:p>
          <a:p>
            <a:r>
              <a:rPr lang="en-US" dirty="0" smtClean="0"/>
              <a:t>Electric current can flow only where electrons can move </a:t>
            </a:r>
            <a:r>
              <a:rPr lang="en-US" i="1" dirty="0" smtClean="0"/>
              <a:t>freely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1628</Words>
  <Application>Microsoft Macintosh PowerPoint</Application>
  <PresentationFormat>On-screen Show (4:3)</PresentationFormat>
  <Paragraphs>238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How and Why Electrons Move</vt:lpstr>
      <vt:lpstr>1: Expectations</vt:lpstr>
      <vt:lpstr>Questions to know how to answer:</vt:lpstr>
      <vt:lpstr>Expectation</vt:lpstr>
      <vt:lpstr>2: Inside the wire</vt:lpstr>
      <vt:lpstr>First Question: What particle moves around the circuit?</vt:lpstr>
      <vt:lpstr>PowerPoint Presentation</vt:lpstr>
      <vt:lpstr>Why does electric current exist only in a wire?</vt:lpstr>
      <vt:lpstr>Atomic Structure of a metal (conductor)</vt:lpstr>
      <vt:lpstr>3: Electron Motion</vt:lpstr>
      <vt:lpstr>Second Question: How fast does an electron move around the circuit?</vt:lpstr>
      <vt:lpstr>This fast:</vt:lpstr>
      <vt:lpstr>NOT WHAT ELECTRONS DO: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4: How Batteries Work</vt:lpstr>
      <vt:lpstr>Where do the electrons in the current come from?</vt:lpstr>
      <vt:lpstr>Why are electrons pulled towards the positive end of the battery?</vt:lpstr>
      <vt:lpstr>A misconceptions….</vt:lpstr>
      <vt:lpstr>How many students say a battery works:</vt:lpstr>
      <vt:lpstr>How a battery actually works:</vt:lpstr>
      <vt:lpstr>Some vocabulary</vt:lpstr>
      <vt:lpstr>The expectation</vt:lpstr>
      <vt:lpstr>Explain: why could this not possibly work:</vt:lpstr>
      <vt:lpstr>True or False:</vt:lpstr>
      <vt:lpstr>What actually happens</vt:lpstr>
      <vt:lpstr>PowerPoint Presentation</vt:lpstr>
      <vt:lpstr>WARNING!</vt:lpstr>
      <vt:lpstr>5: Why Electrons Drift in the Wire</vt:lpstr>
      <vt:lpstr>6: Where electric current comes from</vt:lpstr>
      <vt:lpstr>PowerPoint Presentation</vt:lpstr>
      <vt:lpstr>7: Conventional Current and Electric Field</vt:lpstr>
      <vt:lpstr>Two really annoying things you need to worry about:</vt:lpstr>
      <vt:lpstr>PowerPoint Presentation</vt:lpstr>
      <vt:lpstr>PowerPoint Presentation</vt:lpstr>
      <vt:lpstr>Conventional Current</vt:lpstr>
      <vt:lpstr>PowerPoint Presentation</vt:lpstr>
      <vt:lpstr>But how can you get away with being wrong like that?</vt:lpstr>
      <vt:lpstr>Why this obnoxiousness?</vt:lpstr>
      <vt:lpstr>PowerPoint Presentation</vt:lpstr>
      <vt:lpstr>PowerPoint Presentation</vt:lpstr>
      <vt:lpstr>8: Expectations Revisited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Kuncik</dc:creator>
  <cp:lastModifiedBy>Daniel Kuncik</cp:lastModifiedBy>
  <cp:revision>115</cp:revision>
  <dcterms:created xsi:type="dcterms:W3CDTF">2018-09-01T22:46:08Z</dcterms:created>
  <dcterms:modified xsi:type="dcterms:W3CDTF">2018-09-04T15:00:05Z</dcterms:modified>
</cp:coreProperties>
</file>