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57" r:id="rId4"/>
    <p:sldId id="274" r:id="rId5"/>
    <p:sldId id="275" r:id="rId6"/>
    <p:sldId id="263" r:id="rId7"/>
    <p:sldId id="265" r:id="rId8"/>
    <p:sldId id="266" r:id="rId9"/>
    <p:sldId id="267" r:id="rId10"/>
    <p:sldId id="268" r:id="rId11"/>
    <p:sldId id="269" r:id="rId12"/>
    <p:sldId id="271" r:id="rId13"/>
    <p:sldId id="276" r:id="rId14"/>
    <p:sldId id="277" r:id="rId15"/>
    <p:sldId id="278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2" r:id="rId28"/>
    <p:sldId id="293" r:id="rId29"/>
    <p:sldId id="294" r:id="rId30"/>
    <p:sldId id="295" r:id="rId31"/>
    <p:sldId id="296" r:id="rId32"/>
    <p:sldId id="291" r:id="rId33"/>
    <p:sldId id="297" r:id="rId34"/>
    <p:sldId id="304" r:id="rId35"/>
    <p:sldId id="298" r:id="rId36"/>
    <p:sldId id="299" r:id="rId37"/>
    <p:sldId id="300" r:id="rId38"/>
    <p:sldId id="301" r:id="rId39"/>
    <p:sldId id="302" r:id="rId40"/>
    <p:sldId id="303" r:id="rId41"/>
    <p:sldId id="279" r:id="rId42"/>
    <p:sldId id="259" r:id="rId43"/>
    <p:sldId id="260" r:id="rId44"/>
    <p:sldId id="261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8A31-8B8B-2C45-B854-EE56772A3AB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C366-6DCA-BD45-A5F3-39F38B8A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4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8A31-8B8B-2C45-B854-EE56772A3AB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C366-6DCA-BD45-A5F3-39F38B8A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6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8A31-8B8B-2C45-B854-EE56772A3AB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C366-6DCA-BD45-A5F3-39F38B8A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6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8A31-8B8B-2C45-B854-EE56772A3AB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C366-6DCA-BD45-A5F3-39F38B8A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0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8A31-8B8B-2C45-B854-EE56772A3AB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C366-6DCA-BD45-A5F3-39F38B8A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8A31-8B8B-2C45-B854-EE56772A3AB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C366-6DCA-BD45-A5F3-39F38B8A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2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8A31-8B8B-2C45-B854-EE56772A3AB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C366-6DCA-BD45-A5F3-39F38B8A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5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8A31-8B8B-2C45-B854-EE56772A3AB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C366-6DCA-BD45-A5F3-39F38B8A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8A31-8B8B-2C45-B854-EE56772A3AB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C366-6DCA-BD45-A5F3-39F38B8A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6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8A31-8B8B-2C45-B854-EE56772A3AB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C366-6DCA-BD45-A5F3-39F38B8A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9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8A31-8B8B-2C45-B854-EE56772A3AB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C366-6DCA-BD45-A5F3-39F38B8A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7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58A31-8B8B-2C45-B854-EE56772A3AB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3C366-6DCA-BD45-A5F3-39F38B8A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9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Algebraic Circuit 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9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354371"/>
              </p:ext>
            </p:extLst>
          </p:nvPr>
        </p:nvGraphicFramePr>
        <p:xfrm>
          <a:off x="131284" y="932879"/>
          <a:ext cx="9012716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179"/>
                <a:gridCol w="2253179"/>
                <a:gridCol w="2253179"/>
                <a:gridCol w="225317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 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</a:t>
                      </a:r>
                      <a:r>
                        <a:rPr lang="en-US" sz="3200" baseline="0" dirty="0" smtClean="0"/>
                        <a:t> 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Potential Difference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Current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V/2R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V/2R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V/2R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Resistance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2R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Power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V)</a:t>
                      </a:r>
                      <a:r>
                        <a:rPr lang="en-US" sz="36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/4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873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185208"/>
              </p:ext>
            </p:extLst>
          </p:nvPr>
        </p:nvGraphicFramePr>
        <p:xfrm>
          <a:off x="131284" y="932879"/>
          <a:ext cx="9012716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179"/>
                <a:gridCol w="2253179"/>
                <a:gridCol w="2253179"/>
                <a:gridCol w="225317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 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</a:t>
                      </a:r>
                      <a:r>
                        <a:rPr lang="en-US" sz="3200" baseline="0" dirty="0" smtClean="0"/>
                        <a:t> 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Potential Difference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Current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V/2R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V/2R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V/2R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Resistance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2R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Power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V)</a:t>
                      </a:r>
                      <a:r>
                        <a:rPr lang="en-US" sz="36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/4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V)</a:t>
                      </a:r>
                      <a:r>
                        <a:rPr lang="en-US" sz="36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/4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873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25786"/>
              </p:ext>
            </p:extLst>
          </p:nvPr>
        </p:nvGraphicFramePr>
        <p:xfrm>
          <a:off x="131284" y="932879"/>
          <a:ext cx="9012716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179"/>
                <a:gridCol w="2253179"/>
                <a:gridCol w="2253179"/>
                <a:gridCol w="225317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 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</a:t>
                      </a:r>
                      <a:r>
                        <a:rPr lang="en-US" sz="3200" baseline="0" dirty="0" smtClean="0"/>
                        <a:t> 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Potential Difference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Current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V/2R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V/2R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V/2R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Resistance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2R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Power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V)</a:t>
                      </a:r>
                      <a:r>
                        <a:rPr lang="en-US" sz="36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/4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V)</a:t>
                      </a:r>
                      <a:r>
                        <a:rPr lang="en-US" sz="36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/4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V)</a:t>
                      </a:r>
                      <a:r>
                        <a:rPr lang="en-US" sz="36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/2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873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2: Identical Resistors in Parallel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1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identical resistors are connected in </a:t>
            </a:r>
            <a:r>
              <a:rPr lang="en-US" b="1" dirty="0" smtClean="0"/>
              <a:t>parallel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battery has a potential difference of </a:t>
            </a:r>
            <a:r>
              <a:rPr lang="el-GR" dirty="0" smtClean="0"/>
              <a:t>Δ</a:t>
            </a:r>
            <a:r>
              <a:rPr lang="en-US" dirty="0" smtClean="0"/>
              <a:t>V.</a:t>
            </a:r>
          </a:p>
          <a:p>
            <a:r>
              <a:rPr lang="en-US" dirty="0" smtClean="0"/>
              <a:t>The resistance of </a:t>
            </a:r>
            <a:r>
              <a:rPr lang="en-US" i="1" dirty="0" smtClean="0"/>
              <a:t>both</a:t>
            </a:r>
            <a:r>
              <a:rPr lang="en-US" dirty="0" smtClean="0"/>
              <a:t> resistors is </a:t>
            </a:r>
            <a:r>
              <a:rPr lang="en-US" i="1" dirty="0" smtClean="0"/>
              <a:t>R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need to solve the full circuit in terms of </a:t>
            </a:r>
            <a:r>
              <a:rPr lang="el-GR" dirty="0" smtClean="0"/>
              <a:t>Δ</a:t>
            </a:r>
            <a:r>
              <a:rPr lang="en-US" dirty="0" smtClean="0"/>
              <a:t>V, and </a:t>
            </a:r>
            <a:r>
              <a:rPr lang="en-US" i="1" dirty="0" smtClean="0"/>
              <a:t>R</a:t>
            </a:r>
            <a:r>
              <a:rPr lang="en-US" dirty="0" smtClean="0"/>
              <a:t>.</a:t>
            </a:r>
          </a:p>
          <a:p>
            <a:r>
              <a:rPr lang="en-US" dirty="0" smtClean="0"/>
              <a:t>Please don’t use any other variables.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69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596871"/>
              </p:ext>
            </p:extLst>
          </p:nvPr>
        </p:nvGraphicFramePr>
        <p:xfrm>
          <a:off x="131284" y="932879"/>
          <a:ext cx="9012716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179"/>
                <a:gridCol w="2253179"/>
                <a:gridCol w="2253179"/>
                <a:gridCol w="225317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 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</a:t>
                      </a:r>
                      <a:r>
                        <a:rPr lang="en-US" sz="3200" baseline="0" dirty="0" smtClean="0"/>
                        <a:t> 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Potential Difference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Current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Resistance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Power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835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655409"/>
              </p:ext>
            </p:extLst>
          </p:nvPr>
        </p:nvGraphicFramePr>
        <p:xfrm>
          <a:off x="131284" y="932879"/>
          <a:ext cx="9012716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179"/>
                <a:gridCol w="2253179"/>
                <a:gridCol w="2253179"/>
                <a:gridCol w="225317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 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</a:t>
                      </a:r>
                      <a:r>
                        <a:rPr lang="en-US" sz="3200" baseline="0" dirty="0" smtClean="0"/>
                        <a:t> 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Potential Difference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Current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Resistance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Power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15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40008"/>
              </p:ext>
            </p:extLst>
          </p:nvPr>
        </p:nvGraphicFramePr>
        <p:xfrm>
          <a:off x="131284" y="932879"/>
          <a:ext cx="9012716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179"/>
                <a:gridCol w="2253179"/>
                <a:gridCol w="2253179"/>
                <a:gridCol w="225317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 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</a:t>
                      </a:r>
                      <a:r>
                        <a:rPr lang="en-US" sz="3200" baseline="0" dirty="0" smtClean="0"/>
                        <a:t> 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Potential Difference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Current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Resistance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Power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15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449709"/>
              </p:ext>
            </p:extLst>
          </p:nvPr>
        </p:nvGraphicFramePr>
        <p:xfrm>
          <a:off x="131284" y="932879"/>
          <a:ext cx="9012716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179"/>
                <a:gridCol w="2253179"/>
                <a:gridCol w="2253179"/>
                <a:gridCol w="225317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 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</a:t>
                      </a:r>
                      <a:r>
                        <a:rPr lang="en-US" sz="3200" baseline="0" dirty="0" smtClean="0"/>
                        <a:t> 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Potential Difference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Current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Resistance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Power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15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105453"/>
              </p:ext>
            </p:extLst>
          </p:nvPr>
        </p:nvGraphicFramePr>
        <p:xfrm>
          <a:off x="131284" y="932879"/>
          <a:ext cx="9012716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179"/>
                <a:gridCol w="2253179"/>
                <a:gridCol w="2253179"/>
                <a:gridCol w="225317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 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</a:t>
                      </a:r>
                      <a:r>
                        <a:rPr lang="en-US" sz="3200" baseline="0" dirty="0" smtClean="0"/>
                        <a:t> 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Potential Difference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Current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Resistance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R/2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Power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15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1: Two identical resistors in series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81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92317"/>
              </p:ext>
            </p:extLst>
          </p:nvPr>
        </p:nvGraphicFramePr>
        <p:xfrm>
          <a:off x="131284" y="932879"/>
          <a:ext cx="9012716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179"/>
                <a:gridCol w="2253179"/>
                <a:gridCol w="2253179"/>
                <a:gridCol w="225317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 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</a:t>
                      </a:r>
                      <a:r>
                        <a:rPr lang="en-US" sz="3200" baseline="0" dirty="0" smtClean="0"/>
                        <a:t> 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Potential Difference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Current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Resistance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R/2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Power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V)</a:t>
                      </a:r>
                      <a:r>
                        <a:rPr lang="en-US" sz="36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V)</a:t>
                      </a:r>
                      <a:r>
                        <a:rPr lang="en-US" sz="36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2(</a:t>
                      </a: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V)</a:t>
                      </a:r>
                      <a:r>
                        <a:rPr lang="en-US" sz="36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15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Interesting stuff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49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you do symbolic algebra, you create new formulas!</a:t>
            </a:r>
          </a:p>
          <a:p>
            <a:endParaRPr lang="en-US" dirty="0"/>
          </a:p>
          <a:p>
            <a:r>
              <a:rPr lang="en-US" dirty="0" smtClean="0"/>
              <a:t>What is the resistance of two identical resistors connected in parallel?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08435" y="4453474"/>
            <a:ext cx="7438434" cy="2308324"/>
            <a:chOff x="1408435" y="4453474"/>
            <a:chExt cx="7438434" cy="2308324"/>
          </a:xfrm>
        </p:grpSpPr>
        <p:pic>
          <p:nvPicPr>
            <p:cNvPr id="4" name="Picture 3" descr="256px-SuccessKid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435" y="4453474"/>
              <a:ext cx="3251200" cy="21717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659635" y="4453474"/>
              <a:ext cx="418723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R/2</a:t>
              </a:r>
            </a:p>
            <a:p>
              <a:endParaRPr lang="en-US" sz="3600" dirty="0">
                <a:solidFill>
                  <a:srgbClr val="FF0000"/>
                </a:solidFill>
              </a:endParaRPr>
            </a:p>
            <a:p>
              <a:r>
                <a:rPr lang="en-US" sz="3600" dirty="0" smtClean="0">
                  <a:solidFill>
                    <a:srgbClr val="FF0000"/>
                  </a:solidFill>
                </a:rPr>
                <a:t>We just discovered that formula!</a:t>
              </a:r>
              <a:endParaRPr lang="en-US" sz="3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928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put two 100 Ohm resistors in parallel, what is their resistance?</a:t>
            </a:r>
          </a:p>
          <a:p>
            <a:endParaRPr lang="en-US" dirty="0"/>
          </a:p>
          <a:p>
            <a:r>
              <a:rPr lang="en-US" dirty="0" smtClean="0"/>
              <a:t>If you put two 6 Ohm resistors in parallel, what is their resistance?</a:t>
            </a:r>
          </a:p>
          <a:p>
            <a:endParaRPr lang="en-US" dirty="0"/>
          </a:p>
          <a:p>
            <a:r>
              <a:rPr lang="en-US" dirty="0" smtClean="0"/>
              <a:t>If you put two 4.8 </a:t>
            </a:r>
            <a:r>
              <a:rPr lang="en-US" dirty="0" err="1" smtClean="0"/>
              <a:t>kOhm</a:t>
            </a:r>
            <a:r>
              <a:rPr lang="en-US" dirty="0" smtClean="0"/>
              <a:t> resistors in parallel, what is their resistance?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37694" y="2081657"/>
            <a:ext cx="42063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rgbClr val="FF0000"/>
              </a:solidFill>
            </a:endParaRPr>
          </a:p>
          <a:p>
            <a:r>
              <a:rPr lang="en-US" sz="4000" dirty="0" smtClean="0">
                <a:solidFill>
                  <a:srgbClr val="FF0000"/>
                </a:solidFill>
              </a:rPr>
              <a:t>50 Ohms</a:t>
            </a:r>
          </a:p>
          <a:p>
            <a:endParaRPr lang="en-US" sz="4000" dirty="0">
              <a:solidFill>
                <a:srgbClr val="FF0000"/>
              </a:solidFill>
            </a:endParaRPr>
          </a:p>
          <a:p>
            <a:r>
              <a:rPr lang="en-US" sz="4000" dirty="0" smtClean="0">
                <a:solidFill>
                  <a:srgbClr val="FF0000"/>
                </a:solidFill>
              </a:rPr>
              <a:t>3 Ohms</a:t>
            </a:r>
          </a:p>
          <a:p>
            <a:endParaRPr lang="en-US" sz="4000" dirty="0">
              <a:solidFill>
                <a:srgbClr val="FF0000"/>
              </a:solidFill>
            </a:endParaRPr>
          </a:p>
          <a:p>
            <a:endParaRPr lang="en-US" sz="4000" dirty="0" smtClean="0">
              <a:solidFill>
                <a:srgbClr val="FF0000"/>
              </a:solidFill>
            </a:endParaRPr>
          </a:p>
          <a:p>
            <a:r>
              <a:rPr lang="en-US" sz="4000" dirty="0" smtClean="0">
                <a:solidFill>
                  <a:srgbClr val="FF0000"/>
                </a:solidFill>
              </a:rPr>
              <a:t>2.4 </a:t>
            </a:r>
            <a:r>
              <a:rPr lang="en-US" sz="4000" dirty="0" err="1" smtClean="0">
                <a:solidFill>
                  <a:srgbClr val="FF0000"/>
                </a:solidFill>
              </a:rPr>
              <a:t>kOhms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642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Parallel Circuit with two different resistors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77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Two </a:t>
            </a:r>
            <a:r>
              <a:rPr lang="en-US" i="1" dirty="0" smtClean="0"/>
              <a:t>different </a:t>
            </a:r>
            <a:r>
              <a:rPr lang="en-US" dirty="0" smtClean="0"/>
              <a:t>resistors are connected in </a:t>
            </a:r>
            <a:r>
              <a:rPr lang="en-US" b="1" dirty="0" smtClean="0"/>
              <a:t>parallel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battery has a potential difference of </a:t>
            </a:r>
            <a:r>
              <a:rPr lang="el-GR" dirty="0" smtClean="0"/>
              <a:t>Δ</a:t>
            </a:r>
            <a:r>
              <a:rPr lang="en-US" dirty="0" smtClean="0"/>
              <a:t>V.</a:t>
            </a:r>
          </a:p>
          <a:p>
            <a:r>
              <a:rPr lang="en-US" dirty="0" smtClean="0"/>
              <a:t>The resistance of the resistors is </a:t>
            </a:r>
            <a:r>
              <a:rPr lang="en-US" i="1" dirty="0" smtClean="0"/>
              <a:t>R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R</a:t>
            </a:r>
            <a:r>
              <a:rPr lang="en-US" i="1" baseline="-25000" dirty="0" smtClean="0"/>
              <a:t>2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need to solve the full circuit in terms of </a:t>
            </a:r>
            <a:r>
              <a:rPr lang="el-GR" dirty="0" smtClean="0"/>
              <a:t>Δ</a:t>
            </a:r>
            <a:r>
              <a:rPr lang="en-US" dirty="0" smtClean="0"/>
              <a:t>V, </a:t>
            </a:r>
            <a:r>
              <a:rPr lang="en-US" i="1" dirty="0" smtClean="0"/>
              <a:t>R</a:t>
            </a:r>
            <a:r>
              <a:rPr lang="en-US" i="1" baseline="-25000" dirty="0" smtClean="0"/>
              <a:t>1</a:t>
            </a:r>
            <a:r>
              <a:rPr lang="en-US" i="1" dirty="0" smtClean="0"/>
              <a:t>, </a:t>
            </a:r>
            <a:r>
              <a:rPr lang="en-US" dirty="0" smtClean="0"/>
              <a:t>and </a:t>
            </a:r>
            <a:r>
              <a:rPr lang="en-US" i="1" dirty="0" smtClean="0"/>
              <a:t>R</a:t>
            </a:r>
            <a:r>
              <a:rPr lang="en-US" i="1" baseline="-25000" dirty="0" smtClean="0"/>
              <a:t>2</a:t>
            </a:r>
            <a:r>
              <a:rPr lang="en-US" dirty="0" smtClean="0"/>
              <a:t>.</a:t>
            </a:r>
          </a:p>
          <a:p>
            <a:r>
              <a:rPr lang="en-US" dirty="0" smtClean="0"/>
              <a:t>Please don’t use any other variables. </a:t>
            </a:r>
          </a:p>
          <a:p>
            <a:r>
              <a:rPr lang="en-US" dirty="0" smtClean="0"/>
              <a:t>NOTE: THIS WILL BE MUCH MORE COMPLICATED!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1334" y="5232400"/>
            <a:ext cx="746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NOTE: If you use “R” anywhere in your answer, you are wrong. “R” is not a known variable, the only known variables are R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 and R</a:t>
            </a:r>
            <a:r>
              <a:rPr lang="en-US" sz="2800" baseline="-250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76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943117"/>
              </p:ext>
            </p:extLst>
          </p:nvPr>
        </p:nvGraphicFramePr>
        <p:xfrm>
          <a:off x="131284" y="227233"/>
          <a:ext cx="9012716" cy="582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179"/>
                <a:gridCol w="1672677"/>
                <a:gridCol w="1622856"/>
                <a:gridCol w="346400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 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</a:t>
                      </a:r>
                      <a:r>
                        <a:rPr lang="en-US" sz="3200" baseline="0" dirty="0" smtClean="0"/>
                        <a:t> 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Potential Difference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Current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Resistance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Power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76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212843"/>
              </p:ext>
            </p:extLst>
          </p:nvPr>
        </p:nvGraphicFramePr>
        <p:xfrm>
          <a:off x="131284" y="227233"/>
          <a:ext cx="9012716" cy="582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179"/>
                <a:gridCol w="1672677"/>
                <a:gridCol w="1622856"/>
                <a:gridCol w="346400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 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</a:t>
                      </a:r>
                      <a:r>
                        <a:rPr lang="en-US" sz="3200" baseline="0" dirty="0" smtClean="0"/>
                        <a:t> 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Potential Difference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Current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Resistance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Power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897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096759"/>
              </p:ext>
            </p:extLst>
          </p:nvPr>
        </p:nvGraphicFramePr>
        <p:xfrm>
          <a:off x="131284" y="227233"/>
          <a:ext cx="9012716" cy="582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179"/>
                <a:gridCol w="1672677"/>
                <a:gridCol w="1622856"/>
                <a:gridCol w="346400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 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</a:t>
                      </a:r>
                      <a:r>
                        <a:rPr lang="en-US" sz="3200" baseline="0" dirty="0" smtClean="0"/>
                        <a:t> 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Potential Difference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Current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Resistance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Power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897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589029"/>
              </p:ext>
            </p:extLst>
          </p:nvPr>
        </p:nvGraphicFramePr>
        <p:xfrm>
          <a:off x="131284" y="227233"/>
          <a:ext cx="9012716" cy="582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179"/>
                <a:gridCol w="1672677"/>
                <a:gridCol w="1622856"/>
                <a:gridCol w="346400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 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</a:t>
                      </a:r>
                      <a:r>
                        <a:rPr lang="en-US" sz="3200" baseline="0" dirty="0" smtClean="0"/>
                        <a:t> 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Potential Difference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Current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V(1/R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+1/R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Resistance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Power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897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identical resistors are connected in </a:t>
            </a:r>
            <a:r>
              <a:rPr lang="en-US" b="1" dirty="0" smtClean="0"/>
              <a:t>series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battery has a potential difference of </a:t>
            </a:r>
            <a:r>
              <a:rPr lang="el-GR" dirty="0" smtClean="0"/>
              <a:t>Δ</a:t>
            </a:r>
            <a:r>
              <a:rPr lang="en-US" dirty="0" smtClean="0"/>
              <a:t>V.</a:t>
            </a:r>
          </a:p>
          <a:p>
            <a:r>
              <a:rPr lang="en-US" dirty="0" smtClean="0"/>
              <a:t>The resistance of </a:t>
            </a:r>
            <a:r>
              <a:rPr lang="en-US" i="1" dirty="0" smtClean="0"/>
              <a:t>both</a:t>
            </a:r>
            <a:r>
              <a:rPr lang="en-US" dirty="0" smtClean="0"/>
              <a:t> resistors is </a:t>
            </a:r>
            <a:r>
              <a:rPr lang="en-US" i="1" dirty="0" smtClean="0"/>
              <a:t>R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need to solve the full circuit in terms of </a:t>
            </a:r>
            <a:r>
              <a:rPr lang="el-GR" dirty="0" smtClean="0"/>
              <a:t>Δ</a:t>
            </a:r>
            <a:r>
              <a:rPr lang="en-US" dirty="0" smtClean="0"/>
              <a:t>V, and </a:t>
            </a:r>
            <a:r>
              <a:rPr lang="en-US" i="1" dirty="0" smtClean="0"/>
              <a:t>R</a:t>
            </a:r>
            <a:r>
              <a:rPr lang="en-US" dirty="0" smtClean="0"/>
              <a:t>.</a:t>
            </a:r>
          </a:p>
          <a:p>
            <a:r>
              <a:rPr lang="en-US" dirty="0" smtClean="0"/>
              <a:t>Please don’t use any other variables.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04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61060"/>
              </p:ext>
            </p:extLst>
          </p:nvPr>
        </p:nvGraphicFramePr>
        <p:xfrm>
          <a:off x="131284" y="227233"/>
          <a:ext cx="9012716" cy="582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179"/>
                <a:gridCol w="1672677"/>
                <a:gridCol w="1622856"/>
                <a:gridCol w="346400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 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</a:t>
                      </a:r>
                      <a:r>
                        <a:rPr lang="en-US" sz="3200" baseline="0" dirty="0" smtClean="0"/>
                        <a:t> 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Potential Difference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Current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V(1/R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+1/R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Resistance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1/(1/R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+1/R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Power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897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820883"/>
              </p:ext>
            </p:extLst>
          </p:nvPr>
        </p:nvGraphicFramePr>
        <p:xfrm>
          <a:off x="131284" y="227233"/>
          <a:ext cx="9012716" cy="6370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179"/>
                <a:gridCol w="1672677"/>
                <a:gridCol w="1622856"/>
                <a:gridCol w="346400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 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</a:t>
                      </a:r>
                      <a:r>
                        <a:rPr lang="en-US" sz="3200" baseline="0" dirty="0" smtClean="0"/>
                        <a:t> 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Potential Difference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Current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V(1/R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+1/R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Resistance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1/(1/R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+1/R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Power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V)</a:t>
                      </a:r>
                      <a:r>
                        <a:rPr lang="en-US" sz="36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V)</a:t>
                      </a:r>
                      <a:r>
                        <a:rPr lang="en-US" sz="36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V)</a:t>
                      </a:r>
                      <a:r>
                        <a:rPr lang="en-US" sz="36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(1/R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+1/R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897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most important thing about this 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the formula for the TOTAL RESISTANCE OF TWO RESISTOR IN PARALLEL:</a:t>
            </a:r>
          </a:p>
          <a:p>
            <a:r>
              <a:rPr lang="en-US" dirty="0" smtClean="0"/>
              <a:t>1/</a:t>
            </a:r>
            <a:r>
              <a:rPr lang="en-US" dirty="0" err="1" smtClean="0"/>
              <a:t>R</a:t>
            </a:r>
            <a:r>
              <a:rPr lang="en-US" baseline="-25000" dirty="0" err="1" smtClean="0"/>
              <a:t>tot</a:t>
            </a:r>
            <a:r>
              <a:rPr lang="en-US" dirty="0" smtClean="0"/>
              <a:t> = 1/R</a:t>
            </a:r>
            <a:r>
              <a:rPr lang="en-US" baseline="-25000" dirty="0" smtClean="0"/>
              <a:t>1</a:t>
            </a:r>
            <a:r>
              <a:rPr lang="en-US" dirty="0" smtClean="0"/>
              <a:t> + 1/R</a:t>
            </a:r>
            <a:r>
              <a:rPr lang="en-US" baseline="-25000" dirty="0" smtClean="0"/>
              <a:t>2</a:t>
            </a:r>
            <a:endParaRPr lang="en-US" dirty="0" smtClean="0"/>
          </a:p>
          <a:p>
            <a:r>
              <a:rPr lang="en-US" dirty="0" smtClean="0"/>
              <a:t>You actually </a:t>
            </a:r>
            <a:r>
              <a:rPr lang="en-US" i="1" dirty="0" smtClean="0"/>
              <a:t>derive</a:t>
            </a:r>
            <a:r>
              <a:rPr lang="en-US" dirty="0" smtClean="0"/>
              <a:t> that formula by doing this problem.</a:t>
            </a:r>
          </a:p>
          <a:p>
            <a:r>
              <a:rPr lang="en-US" dirty="0" smtClean="0"/>
              <a:t>You should never just believe any formula someone shows you. You should always know where formulas come from!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7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4: Series Circuit with Two Different Resistors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Two </a:t>
            </a:r>
            <a:r>
              <a:rPr lang="en-US" i="1" dirty="0" smtClean="0"/>
              <a:t>different </a:t>
            </a:r>
            <a:r>
              <a:rPr lang="en-US" dirty="0" smtClean="0"/>
              <a:t>resistors are connected in </a:t>
            </a:r>
            <a:r>
              <a:rPr lang="en-US" b="1" dirty="0" smtClean="0"/>
              <a:t>series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battery has a potential difference of </a:t>
            </a:r>
            <a:r>
              <a:rPr lang="el-GR" dirty="0" smtClean="0"/>
              <a:t>Δ</a:t>
            </a:r>
            <a:r>
              <a:rPr lang="en-US" dirty="0" smtClean="0"/>
              <a:t>V.</a:t>
            </a:r>
          </a:p>
          <a:p>
            <a:r>
              <a:rPr lang="en-US" dirty="0" smtClean="0"/>
              <a:t>The resistance of the resistors is </a:t>
            </a:r>
            <a:r>
              <a:rPr lang="en-US" i="1" dirty="0" smtClean="0"/>
              <a:t>R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R</a:t>
            </a:r>
            <a:r>
              <a:rPr lang="en-US" i="1" baseline="-25000" dirty="0" smtClean="0"/>
              <a:t>2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need to solve the full circuit in terms of </a:t>
            </a:r>
            <a:r>
              <a:rPr lang="el-GR" dirty="0" smtClean="0"/>
              <a:t>Δ</a:t>
            </a:r>
            <a:r>
              <a:rPr lang="en-US" dirty="0" smtClean="0"/>
              <a:t>V, </a:t>
            </a:r>
            <a:r>
              <a:rPr lang="en-US" i="1" dirty="0" smtClean="0"/>
              <a:t>R</a:t>
            </a:r>
            <a:r>
              <a:rPr lang="en-US" i="1" baseline="-25000" dirty="0" smtClean="0"/>
              <a:t>1</a:t>
            </a:r>
            <a:r>
              <a:rPr lang="en-US" i="1" dirty="0" smtClean="0"/>
              <a:t>, </a:t>
            </a:r>
            <a:r>
              <a:rPr lang="en-US" dirty="0" smtClean="0"/>
              <a:t>and </a:t>
            </a:r>
            <a:r>
              <a:rPr lang="en-US" i="1" dirty="0" smtClean="0"/>
              <a:t>R</a:t>
            </a:r>
            <a:r>
              <a:rPr lang="en-US" i="1" baseline="-25000" dirty="0" smtClean="0"/>
              <a:t>2</a:t>
            </a:r>
            <a:r>
              <a:rPr lang="en-US" dirty="0" smtClean="0"/>
              <a:t>.</a:t>
            </a:r>
          </a:p>
          <a:p>
            <a:r>
              <a:rPr lang="en-US" dirty="0" smtClean="0"/>
              <a:t>Please don’t use any other variables. </a:t>
            </a:r>
          </a:p>
          <a:p>
            <a:r>
              <a:rPr lang="en-US" dirty="0" smtClean="0"/>
              <a:t>NOTE: THIS WILL BE MUCH MORE COMPLICATED!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1334" y="5232400"/>
            <a:ext cx="746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NOTE: If you use “R” anywhere in your answer, you are wrong. “R” is not a known variable, the only known variables are R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 and R</a:t>
            </a:r>
            <a:r>
              <a:rPr lang="en-US" sz="2800" baseline="-250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410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633124"/>
              </p:ext>
            </p:extLst>
          </p:nvPr>
        </p:nvGraphicFramePr>
        <p:xfrm>
          <a:off x="131284" y="227233"/>
          <a:ext cx="9012716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179"/>
                <a:gridCol w="2035137"/>
                <a:gridCol w="2167467"/>
                <a:gridCol w="25569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 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</a:t>
                      </a:r>
                      <a:r>
                        <a:rPr lang="en-US" sz="3200" baseline="0" dirty="0" smtClean="0"/>
                        <a:t> 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Potential Difference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Current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Resistance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Power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818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858255"/>
              </p:ext>
            </p:extLst>
          </p:nvPr>
        </p:nvGraphicFramePr>
        <p:xfrm>
          <a:off x="131284" y="227233"/>
          <a:ext cx="9012716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179"/>
                <a:gridCol w="2035137"/>
                <a:gridCol w="2167467"/>
                <a:gridCol w="25569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 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</a:t>
                      </a:r>
                      <a:r>
                        <a:rPr lang="en-US" sz="3200" baseline="0" dirty="0" smtClean="0"/>
                        <a:t> 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Potential Difference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Current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Resistance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(R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+R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Power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99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173943"/>
              </p:ext>
            </p:extLst>
          </p:nvPr>
        </p:nvGraphicFramePr>
        <p:xfrm>
          <a:off x="131284" y="227233"/>
          <a:ext cx="9012716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179"/>
                <a:gridCol w="2035137"/>
                <a:gridCol w="2167467"/>
                <a:gridCol w="25569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 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</a:t>
                      </a:r>
                      <a:r>
                        <a:rPr lang="en-US" sz="3200" baseline="0" dirty="0" smtClean="0"/>
                        <a:t> 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Potential Difference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Current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V/(R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+R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Resistance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(R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+R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Power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99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64402"/>
              </p:ext>
            </p:extLst>
          </p:nvPr>
        </p:nvGraphicFramePr>
        <p:xfrm>
          <a:off x="131284" y="227233"/>
          <a:ext cx="9012716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179"/>
                <a:gridCol w="2035137"/>
                <a:gridCol w="2167467"/>
                <a:gridCol w="25569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 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</a:t>
                      </a:r>
                      <a:r>
                        <a:rPr lang="en-US" sz="3200" baseline="0" dirty="0" smtClean="0"/>
                        <a:t> 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Potential Difference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Current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V/(R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+R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V/(R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+R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V/(R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+R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Resistance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(R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+R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Power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99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489205"/>
              </p:ext>
            </p:extLst>
          </p:nvPr>
        </p:nvGraphicFramePr>
        <p:xfrm>
          <a:off x="131284" y="227233"/>
          <a:ext cx="9012716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179"/>
                <a:gridCol w="2035137"/>
                <a:gridCol w="2167467"/>
                <a:gridCol w="25569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 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</a:t>
                      </a:r>
                      <a:r>
                        <a:rPr lang="en-US" sz="3200" baseline="0" dirty="0" smtClean="0"/>
                        <a:t> 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Potential Difference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V)/(R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+R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V)/(R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+R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Current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V/(R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+R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V/(R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+R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V/(R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+R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Resistance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(R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+R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Power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99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826468"/>
              </p:ext>
            </p:extLst>
          </p:nvPr>
        </p:nvGraphicFramePr>
        <p:xfrm>
          <a:off x="131284" y="1397000"/>
          <a:ext cx="9012716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179"/>
                <a:gridCol w="2253179"/>
                <a:gridCol w="2253179"/>
                <a:gridCol w="225317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 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</a:t>
                      </a:r>
                      <a:r>
                        <a:rPr lang="en-US" sz="3200" baseline="0" dirty="0" smtClean="0"/>
                        <a:t> 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Potential Difference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Current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Resistance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Power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47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48308"/>
              </p:ext>
            </p:extLst>
          </p:nvPr>
        </p:nvGraphicFramePr>
        <p:xfrm>
          <a:off x="131284" y="227233"/>
          <a:ext cx="9012716" cy="6431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179"/>
                <a:gridCol w="2035137"/>
                <a:gridCol w="2167467"/>
                <a:gridCol w="25569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 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</a:t>
                      </a:r>
                      <a:r>
                        <a:rPr lang="en-US" sz="3200" baseline="0" dirty="0" smtClean="0"/>
                        <a:t> 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Potential Difference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V)/(R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+R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V)/(R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+R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Current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V/(R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+R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V/(R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+R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V/(R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+R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Resistance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(R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+R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Power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V)</a:t>
                      </a:r>
                      <a:r>
                        <a:rPr lang="en-US" sz="36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/(R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+R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sz="36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V)</a:t>
                      </a:r>
                      <a:r>
                        <a:rPr lang="en-US" sz="36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/(R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+R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sz="36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V)</a:t>
                      </a:r>
                      <a:r>
                        <a:rPr lang="en-US" sz="36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(R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+R</a:t>
                      </a:r>
                      <a:r>
                        <a:rPr lang="en-US" sz="36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3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99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 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8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843654"/>
              </p:ext>
            </p:extLst>
          </p:nvPr>
        </p:nvGraphicFramePr>
        <p:xfrm>
          <a:off x="131284" y="1397000"/>
          <a:ext cx="9012716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179"/>
                <a:gridCol w="2253179"/>
                <a:gridCol w="2253179"/>
                <a:gridCol w="225317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 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</a:t>
                      </a:r>
                      <a:r>
                        <a:rPr lang="en-US" sz="3200" baseline="0" dirty="0" smtClean="0"/>
                        <a:t> 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Potential Difference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Current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Resistance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Power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29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843654"/>
              </p:ext>
            </p:extLst>
          </p:nvPr>
        </p:nvGraphicFramePr>
        <p:xfrm>
          <a:off x="131284" y="1397000"/>
          <a:ext cx="9012716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179"/>
                <a:gridCol w="2253179"/>
                <a:gridCol w="2253179"/>
                <a:gridCol w="225317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 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</a:t>
                      </a:r>
                      <a:r>
                        <a:rPr lang="en-US" sz="3200" baseline="0" dirty="0" smtClean="0"/>
                        <a:t> 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Potential Difference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Current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Resistance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Power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29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843654"/>
              </p:ext>
            </p:extLst>
          </p:nvPr>
        </p:nvGraphicFramePr>
        <p:xfrm>
          <a:off x="131284" y="1397000"/>
          <a:ext cx="9012716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179"/>
                <a:gridCol w="2253179"/>
                <a:gridCol w="2253179"/>
                <a:gridCol w="225317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 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</a:t>
                      </a:r>
                      <a:r>
                        <a:rPr lang="en-US" sz="3200" baseline="0" dirty="0" smtClean="0"/>
                        <a:t> 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Potential Difference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Current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Resistance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Power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29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168384"/>
              </p:ext>
            </p:extLst>
          </p:nvPr>
        </p:nvGraphicFramePr>
        <p:xfrm>
          <a:off x="131284" y="932879"/>
          <a:ext cx="9012716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179"/>
                <a:gridCol w="2253179"/>
                <a:gridCol w="2253179"/>
                <a:gridCol w="225317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 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</a:t>
                      </a:r>
                      <a:r>
                        <a:rPr lang="en-US" sz="3200" baseline="0" dirty="0" smtClean="0"/>
                        <a:t> 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Potential Difference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Current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Resistance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Power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21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85304"/>
              </p:ext>
            </p:extLst>
          </p:nvPr>
        </p:nvGraphicFramePr>
        <p:xfrm>
          <a:off x="131284" y="932879"/>
          <a:ext cx="9012716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179"/>
                <a:gridCol w="2253179"/>
                <a:gridCol w="2253179"/>
                <a:gridCol w="225317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 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</a:t>
                      </a:r>
                      <a:r>
                        <a:rPr lang="en-US" sz="3200" baseline="0" dirty="0" smtClean="0"/>
                        <a:t> 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Potential Difference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Current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Resistance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2R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Power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873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780266"/>
              </p:ext>
            </p:extLst>
          </p:nvPr>
        </p:nvGraphicFramePr>
        <p:xfrm>
          <a:off x="131284" y="932879"/>
          <a:ext cx="9012716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179"/>
                <a:gridCol w="2253179"/>
                <a:gridCol w="2253179"/>
                <a:gridCol w="225317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 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</a:t>
                      </a:r>
                      <a:r>
                        <a:rPr lang="en-US" sz="3200" baseline="0" dirty="0" smtClean="0"/>
                        <a:t> 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Potential Difference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Current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V/2R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Resistance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2R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Power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873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051568"/>
              </p:ext>
            </p:extLst>
          </p:nvPr>
        </p:nvGraphicFramePr>
        <p:xfrm>
          <a:off x="131284" y="932879"/>
          <a:ext cx="9012716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179"/>
                <a:gridCol w="2253179"/>
                <a:gridCol w="2253179"/>
                <a:gridCol w="225317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 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</a:t>
                      </a:r>
                      <a:r>
                        <a:rPr lang="en-US" sz="3200" baseline="0" dirty="0" smtClean="0"/>
                        <a:t> 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Potential Difference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Current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V/2R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V/2R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V/2R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Resistance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2R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Power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873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317417"/>
              </p:ext>
            </p:extLst>
          </p:nvPr>
        </p:nvGraphicFramePr>
        <p:xfrm>
          <a:off x="131284" y="932879"/>
          <a:ext cx="9012716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179"/>
                <a:gridCol w="2253179"/>
                <a:gridCol w="2253179"/>
                <a:gridCol w="225317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 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Resistor</a:t>
                      </a:r>
                      <a:r>
                        <a:rPr lang="en-US" sz="3200" baseline="0" dirty="0" smtClean="0"/>
                        <a:t> 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Potential Difference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Current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V/2R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V/2R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l-GR" sz="360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V/2R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Resistance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2R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Power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873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1311</Words>
  <Application>Microsoft Macintosh PowerPoint</Application>
  <PresentationFormat>On-screen Show (4:3)</PresentationFormat>
  <Paragraphs>721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Algebraic Circuit Practice</vt:lpstr>
      <vt:lpstr>Problem 1: Two identical resistors in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2: Identical Resistors in Parallel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Interesting stuff….</vt:lpstr>
      <vt:lpstr>PowerPoint Presentation</vt:lpstr>
      <vt:lpstr>PowerPoint Presentation</vt:lpstr>
      <vt:lpstr>3. Parallel Circuit with two different resistors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most important thing about this problem:</vt:lpstr>
      <vt:lpstr>4: Series Circuit with Two Different Resistors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 Templates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Algebraic Circuit Practice</dc:title>
  <dc:creator>Daniel Kuncik</dc:creator>
  <cp:lastModifiedBy>Daniel Kuncik</cp:lastModifiedBy>
  <cp:revision>37</cp:revision>
  <dcterms:created xsi:type="dcterms:W3CDTF">2018-10-09T23:13:54Z</dcterms:created>
  <dcterms:modified xsi:type="dcterms:W3CDTF">2018-10-15T17:08:36Z</dcterms:modified>
</cp:coreProperties>
</file>