
<file path=[Content_Types].xml><?xml version="1.0" encoding="utf-8"?>
<Types xmlns="http://schemas.openxmlformats.org/package/2006/content-types">
  <Default Extension="jpeg" ContentType="image/jpeg"/>
  <Default Extension="mkv" ContentType="video/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3" r:id="rId1"/>
  </p:sldMasterIdLst>
  <p:sldIdLst>
    <p:sldId id="256" r:id="rId2"/>
    <p:sldId id="257" r:id="rId3"/>
    <p:sldId id="258" r:id="rId4"/>
    <p:sldId id="259" r:id="rId5"/>
    <p:sldId id="260" r:id="rId6"/>
    <p:sldId id="261" r:id="rId7"/>
    <p:sldId id="262" r:id="rId8"/>
    <p:sldId id="266" r:id="rId9"/>
    <p:sldId id="267" r:id="rId10"/>
    <p:sldId id="268" r:id="rId11"/>
    <p:sldId id="269" r:id="rId12"/>
    <p:sldId id="264" r:id="rId13"/>
    <p:sldId id="265"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4" d="100"/>
          <a:sy n="114" d="100"/>
        </p:scale>
        <p:origin x="46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86590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295227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11261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7090088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6028540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71336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4AAD347D-5ACD-4C99-B74B-A9C85AD731AF}" type="datetimeFigureOut">
              <a:rPr lang="en-US" smtClean="0"/>
              <a:t>12/20/2021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9568321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AD347D-5ACD-4C99-B74B-A9C85AD731AF}" type="datetimeFigureOut">
              <a:rPr lang="en-US" smtClean="0"/>
              <a:t>12/20/2021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7945143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4509A250-FF31-4206-8172-F9D3106AACB1}" type="datetimeFigureOut">
              <a:rPr lang="en-US" smtClean="0"/>
              <a:t>12/20/2021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0860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509A250-FF31-4206-8172-F9D3106AACB1}" type="datetimeFigureOut">
              <a:rPr lang="en-US" smtClean="0"/>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0540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4AAD347D-5ACD-4C99-B74B-A9C85AD731AF}" type="datetimeFigureOut">
              <a:rPr lang="en-US" smtClean="0"/>
              <a:t>12/20/2021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576867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4509A250-FF31-4206-8172-F9D3106AACB1}" type="datetimeFigureOut">
              <a:rPr lang="en-US" smtClean="0"/>
              <a:t>12/20/2021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08075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AAD347D-5ACD-4C99-B74B-A9C85AD731AF}" type="datetimeFigureOut">
              <a:rPr lang="en-US" smtClean="0"/>
              <a:t>12/20/2021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2702122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kv"/><Relationship Id="rId1" Type="http://schemas.microsoft.com/office/2007/relationships/media" Target="../media/media1.mkv"/><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E5A151-8953-4216-9971-EFE05EE00FFD}"/>
              </a:ext>
            </a:extLst>
          </p:cNvPr>
          <p:cNvSpPr>
            <a:spLocks noGrp="1"/>
          </p:cNvSpPr>
          <p:nvPr>
            <p:ph type="ctrTitle"/>
          </p:nvPr>
        </p:nvSpPr>
        <p:spPr>
          <a:xfrm>
            <a:off x="1600200" y="1265561"/>
            <a:ext cx="6973349" cy="3088325"/>
          </a:xfrm>
        </p:spPr>
        <p:txBody>
          <a:bodyPr>
            <a:normAutofit/>
          </a:bodyPr>
          <a:lstStyle/>
          <a:p>
            <a:pPr algn="ctr"/>
            <a:r>
              <a:rPr lang="es-419" sz="3200" dirty="0"/>
              <a:t>Prototipo de un sistema de alerta temprana de bajo rendimiento académico en los </a:t>
            </a:r>
            <a:br>
              <a:rPr lang="es-419" sz="3200" dirty="0"/>
            </a:br>
            <a:r>
              <a:rPr lang="es-419" sz="3200" dirty="0"/>
              <a:t>programas de la Facultad de Ingeniería de la Universidad del Valle Sede Tuluá.</a:t>
            </a:r>
          </a:p>
        </p:txBody>
      </p:sp>
      <p:sp>
        <p:nvSpPr>
          <p:cNvPr id="3" name="Subtítulo 2">
            <a:extLst>
              <a:ext uri="{FF2B5EF4-FFF2-40B4-BE49-F238E27FC236}">
                <a16:creationId xmlns:a16="http://schemas.microsoft.com/office/drawing/2014/main" id="{2C44BBEA-5F91-4DD1-A2CA-501224469E00}"/>
              </a:ext>
            </a:extLst>
          </p:cNvPr>
          <p:cNvSpPr>
            <a:spLocks noGrp="1"/>
          </p:cNvSpPr>
          <p:nvPr>
            <p:ph type="subTitle" idx="1"/>
          </p:nvPr>
        </p:nvSpPr>
        <p:spPr>
          <a:xfrm>
            <a:off x="2408074" y="4823670"/>
            <a:ext cx="5357600" cy="1160213"/>
          </a:xfrm>
        </p:spPr>
        <p:txBody>
          <a:bodyPr/>
          <a:lstStyle/>
          <a:p>
            <a:pPr algn="ctr"/>
            <a:r>
              <a:rPr lang="es-ES" dirty="0"/>
              <a:t>Presentado por Daniel Mejía Vélez </a:t>
            </a:r>
            <a:endParaRPr lang="es-419" dirty="0"/>
          </a:p>
        </p:txBody>
      </p:sp>
    </p:spTree>
    <p:extLst>
      <p:ext uri="{BB962C8B-B14F-4D97-AF65-F5344CB8AC3E}">
        <p14:creationId xmlns:p14="http://schemas.microsoft.com/office/powerpoint/2010/main" val="237438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F42D9A-03F6-4445-805E-AE30D0460815}"/>
              </a:ext>
            </a:extLst>
          </p:cNvPr>
          <p:cNvSpPr>
            <a:spLocks noGrp="1"/>
          </p:cNvSpPr>
          <p:nvPr>
            <p:ph sz="quarter" idx="13"/>
          </p:nvPr>
        </p:nvSpPr>
        <p:spPr>
          <a:xfrm>
            <a:off x="3724712" y="889234"/>
            <a:ext cx="7552888" cy="4901966"/>
          </a:xfrm>
        </p:spPr>
        <p:txBody>
          <a:bodyPr/>
          <a:lstStyle/>
          <a:p>
            <a:pPr marL="0" indent="0">
              <a:buNone/>
            </a:pPr>
            <a:r>
              <a:rPr lang="es-419" b="1" dirty="0"/>
              <a:t>Técnica de muestreo y Configuración de los modelos seleccionados</a:t>
            </a:r>
          </a:p>
          <a:p>
            <a:pPr marL="0" indent="0">
              <a:buNone/>
            </a:pPr>
            <a:r>
              <a:rPr lang="es-419" dirty="0"/>
              <a:t>Para la técnica de muestreo aleatorio simple, dado que cada registro tiene la misma probabilidad de pertenecer a la muestra, cabe resaltar que no es recomendable implementar este técnica de muestreo en bases de datos pequeñas.</a:t>
            </a:r>
          </a:p>
          <a:p>
            <a:pPr marL="0" indent="0">
              <a:buNone/>
            </a:pPr>
            <a:r>
              <a:rPr lang="es-419" dirty="0"/>
              <a:t>Después pasamos a la configuraron donde se entrenara los algoritmos con 75% de los datos y el 25% restante servirá para hacer las pruebas.</a:t>
            </a:r>
          </a:p>
        </p:txBody>
      </p:sp>
      <p:sp>
        <p:nvSpPr>
          <p:cNvPr id="4" name="Título 1">
            <a:extLst>
              <a:ext uri="{FF2B5EF4-FFF2-40B4-BE49-F238E27FC236}">
                <a16:creationId xmlns:a16="http://schemas.microsoft.com/office/drawing/2014/main" id="{2D6C0FD3-4E44-4CB9-9A69-8E649FF38192}"/>
              </a:ext>
            </a:extLst>
          </p:cNvPr>
          <p:cNvSpPr>
            <a:spLocks noGrp="1"/>
          </p:cNvSpPr>
          <p:nvPr>
            <p:ph type="title"/>
          </p:nvPr>
        </p:nvSpPr>
        <p:spPr>
          <a:xfrm>
            <a:off x="252413" y="1123950"/>
            <a:ext cx="2947987" cy="4600575"/>
          </a:xfrm>
        </p:spPr>
        <p:txBody>
          <a:bodyPr/>
          <a:lstStyle/>
          <a:p>
            <a:r>
              <a:rPr lang="es-ES" dirty="0"/>
              <a:t>Desarrollo del proyecto</a:t>
            </a:r>
            <a:endParaRPr lang="es-419" dirty="0"/>
          </a:p>
        </p:txBody>
      </p:sp>
    </p:spTree>
    <p:extLst>
      <p:ext uri="{BB962C8B-B14F-4D97-AF65-F5344CB8AC3E}">
        <p14:creationId xmlns:p14="http://schemas.microsoft.com/office/powerpoint/2010/main" val="152028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F42D9A-03F6-4445-805E-AE30D0460815}"/>
              </a:ext>
            </a:extLst>
          </p:cNvPr>
          <p:cNvSpPr>
            <a:spLocks noGrp="1"/>
          </p:cNvSpPr>
          <p:nvPr>
            <p:ph sz="quarter" idx="4294967295"/>
          </p:nvPr>
        </p:nvSpPr>
        <p:spPr>
          <a:xfrm>
            <a:off x="2324100" y="713254"/>
            <a:ext cx="7543800" cy="1370012"/>
          </a:xfrm>
          <a:solidFill>
            <a:schemeClr val="accent1"/>
          </a:solidFill>
        </p:spPr>
        <p:style>
          <a:lnRef idx="2">
            <a:schemeClr val="accent1"/>
          </a:lnRef>
          <a:fillRef idx="1">
            <a:schemeClr val="lt1"/>
          </a:fillRef>
          <a:effectRef idx="0">
            <a:schemeClr val="accent1"/>
          </a:effectRef>
          <a:fontRef idx="minor">
            <a:schemeClr val="dk1"/>
          </a:fontRef>
        </p:style>
        <p:txBody>
          <a:bodyPr/>
          <a:lstStyle/>
          <a:p>
            <a:pPr marL="0" indent="0">
              <a:buNone/>
            </a:pPr>
            <a:r>
              <a:rPr lang="es-ES" b="1" dirty="0">
                <a:solidFill>
                  <a:schemeClr val="tx1"/>
                </a:solidFill>
              </a:rPr>
              <a:t>Plan de pruebas</a:t>
            </a:r>
          </a:p>
          <a:p>
            <a:pPr marL="0" indent="0">
              <a:buNone/>
            </a:pPr>
            <a:r>
              <a:rPr lang="es-419" dirty="0">
                <a:solidFill>
                  <a:schemeClr val="tx1"/>
                </a:solidFill>
              </a:rPr>
              <a:t>Una vez realizada la predicción, se comienza a calificar que los resultados obtenidos por medio de métricas de evaluación, esta fue la tabal resultante:</a:t>
            </a:r>
          </a:p>
        </p:txBody>
      </p:sp>
      <p:pic>
        <p:nvPicPr>
          <p:cNvPr id="2" name="Imagen 1">
            <a:extLst>
              <a:ext uri="{FF2B5EF4-FFF2-40B4-BE49-F238E27FC236}">
                <a16:creationId xmlns:a16="http://schemas.microsoft.com/office/drawing/2014/main" id="{D1BF680C-9BC0-4A56-8485-A00AD3C183AC}"/>
              </a:ext>
            </a:extLst>
          </p:cNvPr>
          <p:cNvPicPr>
            <a:picLocks noChangeAspect="1"/>
          </p:cNvPicPr>
          <p:nvPr/>
        </p:nvPicPr>
        <p:blipFill>
          <a:blip r:embed="rId2"/>
          <a:stretch>
            <a:fillRect/>
          </a:stretch>
        </p:blipFill>
        <p:spPr>
          <a:xfrm>
            <a:off x="909332" y="2408461"/>
            <a:ext cx="10373336" cy="3119884"/>
          </a:xfrm>
          <a:prstGeom prst="rect">
            <a:avLst/>
          </a:prstGeom>
        </p:spPr>
      </p:pic>
    </p:spTree>
    <p:extLst>
      <p:ext uri="{BB962C8B-B14F-4D97-AF65-F5344CB8AC3E}">
        <p14:creationId xmlns:p14="http://schemas.microsoft.com/office/powerpoint/2010/main" val="153346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C5D132-5EC9-47B4-BA3C-5F1558C91EEF}"/>
              </a:ext>
            </a:extLst>
          </p:cNvPr>
          <p:cNvSpPr>
            <a:spLocks noGrp="1"/>
          </p:cNvSpPr>
          <p:nvPr>
            <p:ph type="title"/>
          </p:nvPr>
        </p:nvSpPr>
        <p:spPr/>
        <p:txBody>
          <a:bodyPr/>
          <a:lstStyle/>
          <a:p>
            <a:r>
              <a:rPr lang="es-ES" dirty="0"/>
              <a:t>Conclusiones</a:t>
            </a:r>
            <a:endParaRPr lang="es-419" dirty="0"/>
          </a:p>
        </p:txBody>
      </p:sp>
      <p:sp>
        <p:nvSpPr>
          <p:cNvPr id="3" name="Marcador de contenido 2">
            <a:extLst>
              <a:ext uri="{FF2B5EF4-FFF2-40B4-BE49-F238E27FC236}">
                <a16:creationId xmlns:a16="http://schemas.microsoft.com/office/drawing/2014/main" id="{FE80BA0F-41D6-4989-913D-57F7B666CDA3}"/>
              </a:ext>
            </a:extLst>
          </p:cNvPr>
          <p:cNvSpPr>
            <a:spLocks noGrp="1"/>
          </p:cNvSpPr>
          <p:nvPr>
            <p:ph sz="quarter" idx="13"/>
          </p:nvPr>
        </p:nvSpPr>
        <p:spPr>
          <a:xfrm>
            <a:off x="3833768" y="780176"/>
            <a:ext cx="7443831" cy="5301842"/>
          </a:xfrm>
        </p:spPr>
        <p:txBody>
          <a:bodyPr>
            <a:normAutofit fontScale="92500" lnSpcReduction="10000"/>
          </a:bodyPr>
          <a:lstStyle/>
          <a:p>
            <a:pPr marL="457200" indent="-457200">
              <a:buFont typeface="+mj-lt"/>
              <a:buAutoNum type="arabicPeriod"/>
            </a:pPr>
            <a:r>
              <a:rPr lang="es-ES" dirty="0"/>
              <a:t>Gracias a la evaluación de las métricas, se determina que Arboles De Decisión es la mejor opción por motivos de superioridad y nos permite ver claramente las reglas de  para la clasificación.</a:t>
            </a:r>
          </a:p>
          <a:p>
            <a:pPr marL="457200" indent="-457200">
              <a:buFont typeface="+mj-lt"/>
              <a:buAutoNum type="arabicPeriod"/>
            </a:pPr>
            <a:r>
              <a:rPr lang="es-419" dirty="0"/>
              <a:t>La base de datos suministrada por la Universidad del Valle nos permitió encontrar patrones de estudiantes con BRA, un claro ejemplo es que un estudiante de Tecnología tienden a incurrir en un BRA.</a:t>
            </a:r>
          </a:p>
          <a:p>
            <a:pPr marL="457200" indent="-457200">
              <a:buFont typeface="+mj-lt"/>
              <a:buAutoNum type="arabicPeriod"/>
            </a:pPr>
            <a:r>
              <a:rPr lang="es-419" dirty="0"/>
              <a:t>El análisis de los datos y las construcción del </a:t>
            </a:r>
            <a:r>
              <a:rPr lang="es-419" dirty="0" err="1"/>
              <a:t>dataSet</a:t>
            </a:r>
            <a:r>
              <a:rPr lang="es-419" dirty="0"/>
              <a:t> nos permitió encontrar problemas de calidad como: el ruido, datos faltantes, erróneos y atípicos. Filtrando todo esto se mejora la creación de </a:t>
            </a:r>
            <a:r>
              <a:rPr lang="es-419" dirty="0" err="1"/>
              <a:t>dataSet</a:t>
            </a:r>
            <a:r>
              <a:rPr lang="es-419" dirty="0"/>
              <a:t>.</a:t>
            </a:r>
          </a:p>
          <a:p>
            <a:pPr marL="457200" indent="-457200">
              <a:buFont typeface="+mj-lt"/>
              <a:buAutoNum type="arabicPeriod"/>
            </a:pPr>
            <a:r>
              <a:rPr lang="es-419" dirty="0"/>
              <a:t>La elección de las técnicas Arboles de Decisión y SVM, se fundamento en el tipo de proyecto que se desarrollo y también en las características de este.</a:t>
            </a:r>
          </a:p>
          <a:p>
            <a:pPr marL="457200" indent="-457200">
              <a:buFont typeface="+mj-lt"/>
              <a:buAutoNum type="arabicPeriod"/>
            </a:pPr>
            <a:r>
              <a:rPr lang="es-419" dirty="0"/>
              <a:t>Poseer un prototipo de sistemas de alerta temprana de bajo rendimiento académico, en los programas de la Facultad de Ingeniería, le permitirá a la Universidad del Valle sede Tuluá, diseñar planes de acompañamiento a estudiantes, con el fin de disminuir los estas cifras tan alarmantes.</a:t>
            </a:r>
          </a:p>
        </p:txBody>
      </p:sp>
    </p:spTree>
    <p:extLst>
      <p:ext uri="{BB962C8B-B14F-4D97-AF65-F5344CB8AC3E}">
        <p14:creationId xmlns:p14="http://schemas.microsoft.com/office/powerpoint/2010/main" val="410481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AEB24-CACF-465D-BD33-734B97ABB874}"/>
              </a:ext>
            </a:extLst>
          </p:cNvPr>
          <p:cNvSpPr>
            <a:spLocks noGrp="1"/>
          </p:cNvSpPr>
          <p:nvPr>
            <p:ph type="title"/>
          </p:nvPr>
        </p:nvSpPr>
        <p:spPr/>
        <p:txBody>
          <a:bodyPr/>
          <a:lstStyle/>
          <a:p>
            <a:r>
              <a:rPr lang="es-ES" dirty="0"/>
              <a:t>Trabajos futuros </a:t>
            </a:r>
            <a:endParaRPr lang="es-419" dirty="0"/>
          </a:p>
        </p:txBody>
      </p:sp>
      <p:sp>
        <p:nvSpPr>
          <p:cNvPr id="3" name="Marcador de contenido 2">
            <a:extLst>
              <a:ext uri="{FF2B5EF4-FFF2-40B4-BE49-F238E27FC236}">
                <a16:creationId xmlns:a16="http://schemas.microsoft.com/office/drawing/2014/main" id="{D20328B4-2349-4114-967D-0C176E7FA536}"/>
              </a:ext>
            </a:extLst>
          </p:cNvPr>
          <p:cNvSpPr>
            <a:spLocks noGrp="1"/>
          </p:cNvSpPr>
          <p:nvPr>
            <p:ph sz="quarter" idx="13"/>
          </p:nvPr>
        </p:nvSpPr>
        <p:spPr>
          <a:xfrm>
            <a:off x="3741490" y="755009"/>
            <a:ext cx="7536110" cy="5335397"/>
          </a:xfrm>
        </p:spPr>
        <p:txBody>
          <a:bodyPr/>
          <a:lstStyle/>
          <a:p>
            <a:pPr marL="457200" indent="-457200">
              <a:buFont typeface="+mj-lt"/>
              <a:buAutoNum type="arabicPeriod"/>
            </a:pPr>
            <a:r>
              <a:rPr lang="es-419" dirty="0"/>
              <a:t>Se recomienda ampliar la base de conocimiento, con información socioeconómica y con el registro de las pruebas SABER 11, con el fin de mejorar la precisión de los modelos</a:t>
            </a:r>
          </a:p>
          <a:p>
            <a:pPr marL="457200" indent="-457200">
              <a:buFont typeface="+mj-lt"/>
              <a:buAutoNum type="arabicPeriod"/>
            </a:pPr>
            <a:r>
              <a:rPr lang="es-419" dirty="0"/>
              <a:t>La implementación de un registro de los cortes evaluativos (notas de parciales), esto con el fin de poder realizar una predicción en el trascurso del semestre.</a:t>
            </a:r>
          </a:p>
          <a:p>
            <a:pPr marL="457200" indent="-457200">
              <a:buFont typeface="+mj-lt"/>
              <a:buAutoNum type="arabicPeriod"/>
            </a:pPr>
            <a:r>
              <a:rPr lang="es-419" dirty="0"/>
              <a:t>Ampliar el alcance a otras facultades, teniendo en cuenta características y dificultades de estas, ya que este proyecto está orientado, a la Facultad de Ingeniería de la Universidad del Valle sede Tuluá.</a:t>
            </a:r>
          </a:p>
          <a:p>
            <a:pPr marL="457200" indent="-457200">
              <a:buFont typeface="+mj-lt"/>
              <a:buAutoNum type="arabicPeriod"/>
            </a:pPr>
            <a:r>
              <a:rPr lang="es-419" dirty="0"/>
              <a:t>Aumentar el alcance del proyecto a sedes regionales, en relación con la información de estas misma, todo con el fin de mejorar el estudio y tener un panorama más amplio.</a:t>
            </a:r>
          </a:p>
          <a:p>
            <a:pPr marL="457200" indent="-457200">
              <a:buFont typeface="+mj-lt"/>
              <a:buAutoNum type="arabicPeriod"/>
            </a:pPr>
            <a:r>
              <a:rPr lang="es-419" dirty="0"/>
              <a:t>Implementar una cargar a granel de estudiantes, es decir, que pueda clasificar varios individuos al mismo tiempo.</a:t>
            </a:r>
          </a:p>
        </p:txBody>
      </p:sp>
    </p:spTree>
    <p:extLst>
      <p:ext uri="{BB962C8B-B14F-4D97-AF65-F5344CB8AC3E}">
        <p14:creationId xmlns:p14="http://schemas.microsoft.com/office/powerpoint/2010/main" val="194136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2828B-4491-479E-8BB4-AE1106F08E93}"/>
              </a:ext>
            </a:extLst>
          </p:cNvPr>
          <p:cNvSpPr>
            <a:spLocks noGrp="1"/>
          </p:cNvSpPr>
          <p:nvPr>
            <p:ph type="title" idx="4294967295"/>
          </p:nvPr>
        </p:nvSpPr>
        <p:spPr>
          <a:xfrm>
            <a:off x="0" y="1123950"/>
            <a:ext cx="2947988" cy="4600575"/>
          </a:xfrm>
        </p:spPr>
        <p:txBody>
          <a:bodyPr/>
          <a:lstStyle/>
          <a:p>
            <a:r>
              <a:rPr lang="es-ES" dirty="0"/>
              <a:t>Video</a:t>
            </a:r>
            <a:endParaRPr lang="es-419" dirty="0"/>
          </a:p>
        </p:txBody>
      </p:sp>
      <p:pic>
        <p:nvPicPr>
          <p:cNvPr id="6" name="2021-12-20 23-49-40">
            <a:hlinkClick r:id="" action="ppaction://media"/>
            <a:extLst>
              <a:ext uri="{FF2B5EF4-FFF2-40B4-BE49-F238E27FC236}">
                <a16:creationId xmlns:a16="http://schemas.microsoft.com/office/drawing/2014/main" id="{4E2856CA-AABD-4376-B010-2A241D6B501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1172"/>
            <a:ext cx="12192000" cy="6858000"/>
          </a:xfrm>
          <a:prstGeom prst="rect">
            <a:avLst/>
          </a:prstGeom>
        </p:spPr>
      </p:pic>
    </p:spTree>
    <p:extLst>
      <p:ext uri="{BB962C8B-B14F-4D97-AF65-F5344CB8AC3E}">
        <p14:creationId xmlns:p14="http://schemas.microsoft.com/office/powerpoint/2010/main" val="130172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68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4166E-A855-4CDC-98C4-2D5BD7826DBD}"/>
              </a:ext>
            </a:extLst>
          </p:cNvPr>
          <p:cNvSpPr>
            <a:spLocks noGrp="1"/>
          </p:cNvSpPr>
          <p:nvPr>
            <p:ph type="title"/>
          </p:nvPr>
        </p:nvSpPr>
        <p:spPr>
          <a:xfrm>
            <a:off x="302004" y="1627466"/>
            <a:ext cx="2877424" cy="3374642"/>
          </a:xfrm>
        </p:spPr>
        <p:txBody>
          <a:bodyPr>
            <a:normAutofit/>
          </a:bodyPr>
          <a:lstStyle/>
          <a:p>
            <a:r>
              <a:rPr lang="es-419" dirty="0"/>
              <a:t>Descripción del problema</a:t>
            </a:r>
          </a:p>
        </p:txBody>
      </p:sp>
      <p:sp>
        <p:nvSpPr>
          <p:cNvPr id="3" name="Marcador de contenido 2">
            <a:extLst>
              <a:ext uri="{FF2B5EF4-FFF2-40B4-BE49-F238E27FC236}">
                <a16:creationId xmlns:a16="http://schemas.microsoft.com/office/drawing/2014/main" id="{C301CCEA-416B-4702-9AA6-D315FD7F09CB}"/>
              </a:ext>
            </a:extLst>
          </p:cNvPr>
          <p:cNvSpPr>
            <a:spLocks noGrp="1"/>
          </p:cNvSpPr>
          <p:nvPr>
            <p:ph sz="quarter" idx="13"/>
          </p:nvPr>
        </p:nvSpPr>
        <p:spPr>
          <a:xfrm>
            <a:off x="3707934" y="1652632"/>
            <a:ext cx="7569666" cy="4138567"/>
          </a:xfrm>
        </p:spPr>
        <p:txBody>
          <a:bodyPr/>
          <a:lstStyle/>
          <a:p>
            <a:pPr marL="0" indent="0">
              <a:buNone/>
            </a:pPr>
            <a:r>
              <a:rPr lang="es-ES" dirty="0"/>
              <a:t>La Universidad Del Valle sede Tuluá viene presentando un gran número de estudiantes que incurren en un bajo rendimiento académico en los últimos años, que mayormente provienen de la Facultad De Ingeniería, un gran ejemplo es que en el año 2017 se registraron 178 bajos rendimientos de los cuales 143 pertenecen a la Faculta De Ingeniería.</a:t>
            </a:r>
          </a:p>
          <a:p>
            <a:pPr marL="0" indent="0">
              <a:buNone/>
            </a:pPr>
            <a:r>
              <a:rPr lang="es-ES" dirty="0"/>
              <a:t>Esta problemática hace que los estudiantes desistan o sean expulsados de sus carreras, creando afectaciones económicas a la Universidad y al estudiante, sumando que también puede tener un impacto emocionalmente negativo en estos, ya que puede ver como sus metas y sueños se ven frustrados por estas faltas. </a:t>
            </a:r>
          </a:p>
        </p:txBody>
      </p:sp>
    </p:spTree>
    <p:extLst>
      <p:ext uri="{BB962C8B-B14F-4D97-AF65-F5344CB8AC3E}">
        <p14:creationId xmlns:p14="http://schemas.microsoft.com/office/powerpoint/2010/main" val="58103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3F720-C83A-4807-B8D4-0867F5E1141C}"/>
              </a:ext>
            </a:extLst>
          </p:cNvPr>
          <p:cNvSpPr>
            <a:spLocks noGrp="1"/>
          </p:cNvSpPr>
          <p:nvPr>
            <p:ph type="title"/>
          </p:nvPr>
        </p:nvSpPr>
        <p:spPr/>
        <p:txBody>
          <a:bodyPr/>
          <a:lstStyle/>
          <a:p>
            <a:r>
              <a:rPr lang="es-419" dirty="0"/>
              <a:t>Formulación del problema</a:t>
            </a:r>
          </a:p>
        </p:txBody>
      </p:sp>
      <p:sp>
        <p:nvSpPr>
          <p:cNvPr id="3" name="Marcador de contenido 2">
            <a:extLst>
              <a:ext uri="{FF2B5EF4-FFF2-40B4-BE49-F238E27FC236}">
                <a16:creationId xmlns:a16="http://schemas.microsoft.com/office/drawing/2014/main" id="{AEA2331E-7C50-4C66-9941-A1965C7C442C}"/>
              </a:ext>
            </a:extLst>
          </p:cNvPr>
          <p:cNvSpPr>
            <a:spLocks noGrp="1"/>
          </p:cNvSpPr>
          <p:nvPr>
            <p:ph sz="quarter" idx="13"/>
          </p:nvPr>
        </p:nvSpPr>
        <p:spPr>
          <a:xfrm>
            <a:off x="3766656" y="1716946"/>
            <a:ext cx="7410275" cy="3424107"/>
          </a:xfrm>
        </p:spPr>
        <p:txBody>
          <a:bodyPr/>
          <a:lstStyle/>
          <a:p>
            <a:pPr marL="0" indent="0">
              <a:buNone/>
            </a:pPr>
            <a:r>
              <a:rPr lang="es-419" dirty="0"/>
              <a:t>¿Cómo alertar a la Universidad del Valle sede Tuluá sobre la posibilidad de que un estudiante de la Facultad de Ingeniería pueda incurrir en bajo rendimiento?</a:t>
            </a:r>
          </a:p>
        </p:txBody>
      </p:sp>
    </p:spTree>
    <p:extLst>
      <p:ext uri="{BB962C8B-B14F-4D97-AF65-F5344CB8AC3E}">
        <p14:creationId xmlns:p14="http://schemas.microsoft.com/office/powerpoint/2010/main" val="344726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59DBB-2B12-439A-8A87-9377D8F98FF7}"/>
              </a:ext>
            </a:extLst>
          </p:cNvPr>
          <p:cNvSpPr>
            <a:spLocks noGrp="1"/>
          </p:cNvSpPr>
          <p:nvPr>
            <p:ph type="title"/>
          </p:nvPr>
        </p:nvSpPr>
        <p:spPr/>
        <p:txBody>
          <a:bodyPr/>
          <a:lstStyle/>
          <a:p>
            <a:r>
              <a:rPr lang="es-419" dirty="0"/>
              <a:t>Objetivos</a:t>
            </a:r>
          </a:p>
        </p:txBody>
      </p:sp>
      <p:sp>
        <p:nvSpPr>
          <p:cNvPr id="3" name="Marcador de contenido 2">
            <a:extLst>
              <a:ext uri="{FF2B5EF4-FFF2-40B4-BE49-F238E27FC236}">
                <a16:creationId xmlns:a16="http://schemas.microsoft.com/office/drawing/2014/main" id="{6CA19374-B585-447F-B36C-F5C66A41186A}"/>
              </a:ext>
            </a:extLst>
          </p:cNvPr>
          <p:cNvSpPr>
            <a:spLocks noGrp="1"/>
          </p:cNvSpPr>
          <p:nvPr>
            <p:ph sz="quarter" idx="13"/>
          </p:nvPr>
        </p:nvSpPr>
        <p:spPr>
          <a:xfrm>
            <a:off x="3716323" y="2166778"/>
            <a:ext cx="7570292" cy="2515300"/>
          </a:xfrm>
        </p:spPr>
        <p:txBody>
          <a:bodyPr numCol="1"/>
          <a:lstStyle/>
          <a:p>
            <a:pPr marL="0" indent="0">
              <a:buNone/>
            </a:pPr>
            <a:r>
              <a:rPr lang="es-419" b="1" dirty="0"/>
              <a:t>Objetivo general </a:t>
            </a:r>
          </a:p>
          <a:p>
            <a:pPr marL="0" indent="0">
              <a:buNone/>
            </a:pPr>
            <a:r>
              <a:rPr lang="es-419" dirty="0"/>
              <a:t>Implementar el prototipo de un sistema de alerta temprana de bajo rendimiento académico en los programas de Ingeniería de la Universidad del Valle sede Tuluá. </a:t>
            </a:r>
          </a:p>
        </p:txBody>
      </p:sp>
    </p:spTree>
    <p:extLst>
      <p:ext uri="{BB962C8B-B14F-4D97-AF65-F5344CB8AC3E}">
        <p14:creationId xmlns:p14="http://schemas.microsoft.com/office/powerpoint/2010/main" val="55957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480C82-4A04-4F43-895D-36DE9F3355D1}"/>
              </a:ext>
            </a:extLst>
          </p:cNvPr>
          <p:cNvSpPr>
            <a:spLocks noGrp="1"/>
          </p:cNvSpPr>
          <p:nvPr>
            <p:ph sz="quarter" idx="13"/>
          </p:nvPr>
        </p:nvSpPr>
        <p:spPr>
          <a:xfrm>
            <a:off x="4018326" y="1716946"/>
            <a:ext cx="7234419" cy="3424107"/>
          </a:xfrm>
        </p:spPr>
        <p:txBody>
          <a:bodyPr>
            <a:normAutofit/>
          </a:bodyPr>
          <a:lstStyle/>
          <a:p>
            <a:pPr marL="0" indent="0">
              <a:buNone/>
            </a:pPr>
            <a:r>
              <a:rPr lang="es-419" b="1" dirty="0"/>
              <a:t>Objetivos específicos</a:t>
            </a:r>
          </a:p>
          <a:p>
            <a:r>
              <a:rPr lang="es-419" dirty="0"/>
              <a:t>Construir un </a:t>
            </a:r>
            <a:r>
              <a:rPr lang="es-419" dirty="0" err="1"/>
              <a:t>dataSet</a:t>
            </a:r>
            <a:r>
              <a:rPr lang="es-419" dirty="0"/>
              <a:t> que permita realizar un análisis sobre los bajos rendimientos en la facultad de ingeniería. </a:t>
            </a:r>
          </a:p>
          <a:p>
            <a:r>
              <a:rPr lang="es-419" dirty="0"/>
              <a:t>Seleccionar un modelo de minería de datos para ser implementado en el prototipo de sistema de alerta temprana.</a:t>
            </a:r>
          </a:p>
          <a:p>
            <a:r>
              <a:rPr lang="es-419" dirty="0"/>
              <a:t>Implementar el modelo de minería de datos para el procesamiento del </a:t>
            </a:r>
            <a:r>
              <a:rPr lang="es-419" dirty="0" err="1"/>
              <a:t>dataset</a:t>
            </a:r>
            <a:r>
              <a:rPr lang="es-419" dirty="0"/>
              <a:t> diseñado. </a:t>
            </a:r>
          </a:p>
          <a:p>
            <a:r>
              <a:rPr lang="es-419" dirty="0"/>
              <a:t>Realizar pruebas funcionales para validar la efectividad del modelo. </a:t>
            </a:r>
          </a:p>
        </p:txBody>
      </p:sp>
      <p:sp>
        <p:nvSpPr>
          <p:cNvPr id="4" name="Título 1">
            <a:extLst>
              <a:ext uri="{FF2B5EF4-FFF2-40B4-BE49-F238E27FC236}">
                <a16:creationId xmlns:a16="http://schemas.microsoft.com/office/drawing/2014/main" id="{A1E49169-9CC2-49F4-A1F6-27F4514B631A}"/>
              </a:ext>
            </a:extLst>
          </p:cNvPr>
          <p:cNvSpPr>
            <a:spLocks noGrp="1"/>
          </p:cNvSpPr>
          <p:nvPr>
            <p:ph type="title"/>
          </p:nvPr>
        </p:nvSpPr>
        <p:spPr>
          <a:xfrm>
            <a:off x="252919" y="1123837"/>
            <a:ext cx="2947482" cy="4601183"/>
          </a:xfrm>
        </p:spPr>
        <p:txBody>
          <a:bodyPr/>
          <a:lstStyle/>
          <a:p>
            <a:r>
              <a:rPr lang="es-419" dirty="0"/>
              <a:t>Objetivos</a:t>
            </a:r>
          </a:p>
        </p:txBody>
      </p:sp>
    </p:spTree>
    <p:extLst>
      <p:ext uri="{BB962C8B-B14F-4D97-AF65-F5344CB8AC3E}">
        <p14:creationId xmlns:p14="http://schemas.microsoft.com/office/powerpoint/2010/main" val="4061727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21D94-D04B-4991-89C4-6670481C2975}"/>
              </a:ext>
            </a:extLst>
          </p:cNvPr>
          <p:cNvSpPr>
            <a:spLocks noGrp="1"/>
          </p:cNvSpPr>
          <p:nvPr>
            <p:ph type="title"/>
          </p:nvPr>
        </p:nvSpPr>
        <p:spPr/>
        <p:txBody>
          <a:bodyPr/>
          <a:lstStyle/>
          <a:p>
            <a:r>
              <a:rPr lang="es-419" dirty="0"/>
              <a:t>Metodología</a:t>
            </a:r>
          </a:p>
        </p:txBody>
      </p:sp>
      <p:sp>
        <p:nvSpPr>
          <p:cNvPr id="3" name="Marcador de contenido 2">
            <a:extLst>
              <a:ext uri="{FF2B5EF4-FFF2-40B4-BE49-F238E27FC236}">
                <a16:creationId xmlns:a16="http://schemas.microsoft.com/office/drawing/2014/main" id="{3BB94859-6B2E-449A-AB5B-D8D8E3A6183B}"/>
              </a:ext>
            </a:extLst>
          </p:cNvPr>
          <p:cNvSpPr>
            <a:spLocks noGrp="1"/>
          </p:cNvSpPr>
          <p:nvPr>
            <p:ph sz="quarter" idx="13"/>
          </p:nvPr>
        </p:nvSpPr>
        <p:spPr>
          <a:xfrm>
            <a:off x="3842157" y="1716946"/>
            <a:ext cx="3674379" cy="3424107"/>
          </a:xfrm>
        </p:spPr>
        <p:txBody>
          <a:bodyPr/>
          <a:lstStyle/>
          <a:p>
            <a:pPr marL="0" indent="0">
              <a:buNone/>
            </a:pPr>
            <a:r>
              <a:rPr lang="es-ES" dirty="0"/>
              <a:t>Metodología </a:t>
            </a:r>
            <a:r>
              <a:rPr lang="es-419" dirty="0"/>
              <a:t>CRISP-DM</a:t>
            </a:r>
          </a:p>
          <a:p>
            <a:pPr marL="457200" indent="-457200">
              <a:buFont typeface="+mj-lt"/>
              <a:buAutoNum type="arabicPeriod"/>
            </a:pPr>
            <a:r>
              <a:rPr lang="es-419" dirty="0"/>
              <a:t>Analizar el problema</a:t>
            </a:r>
          </a:p>
          <a:p>
            <a:pPr marL="457200" indent="-457200">
              <a:buFont typeface="+mj-lt"/>
              <a:buAutoNum type="arabicPeriod"/>
            </a:pPr>
            <a:r>
              <a:rPr lang="es-419" dirty="0"/>
              <a:t>Comprensión de los datos</a:t>
            </a:r>
          </a:p>
          <a:p>
            <a:pPr marL="457200" indent="-457200">
              <a:buFont typeface="+mj-lt"/>
              <a:buAutoNum type="arabicPeriod"/>
            </a:pPr>
            <a:r>
              <a:rPr lang="es-419" dirty="0"/>
              <a:t>Preparación de Datos</a:t>
            </a:r>
          </a:p>
          <a:p>
            <a:pPr marL="457200" indent="-457200">
              <a:buFont typeface="+mj-lt"/>
              <a:buAutoNum type="arabicPeriod"/>
            </a:pPr>
            <a:r>
              <a:rPr lang="es-419" dirty="0"/>
              <a:t>Modelado</a:t>
            </a:r>
          </a:p>
          <a:p>
            <a:pPr marL="457200" indent="-457200">
              <a:buFont typeface="+mj-lt"/>
              <a:buAutoNum type="arabicPeriod"/>
            </a:pPr>
            <a:r>
              <a:rPr lang="es-419" dirty="0"/>
              <a:t>Evaluación</a:t>
            </a:r>
          </a:p>
          <a:p>
            <a:pPr marL="457200" indent="-457200">
              <a:buFont typeface="+mj-lt"/>
              <a:buAutoNum type="arabicPeriod"/>
            </a:pPr>
            <a:r>
              <a:rPr lang="es-419" dirty="0"/>
              <a:t>Despliegue</a:t>
            </a:r>
          </a:p>
          <a:p>
            <a:pPr marL="0" indent="0">
              <a:buNone/>
            </a:pPr>
            <a:endParaRPr lang="es-419" dirty="0"/>
          </a:p>
        </p:txBody>
      </p:sp>
      <p:pic>
        <p:nvPicPr>
          <p:cNvPr id="5" name="Imagen 4">
            <a:extLst>
              <a:ext uri="{FF2B5EF4-FFF2-40B4-BE49-F238E27FC236}">
                <a16:creationId xmlns:a16="http://schemas.microsoft.com/office/drawing/2014/main" id="{C9639981-EA5E-4085-9583-21878525A3F1}"/>
              </a:ext>
            </a:extLst>
          </p:cNvPr>
          <p:cNvPicPr>
            <a:picLocks noChangeAspect="1"/>
          </p:cNvPicPr>
          <p:nvPr/>
        </p:nvPicPr>
        <p:blipFill>
          <a:blip r:embed="rId2"/>
          <a:stretch>
            <a:fillRect/>
          </a:stretch>
        </p:blipFill>
        <p:spPr>
          <a:xfrm>
            <a:off x="7122254" y="1308378"/>
            <a:ext cx="4481511" cy="4241244"/>
          </a:xfrm>
          <a:prstGeom prst="rect">
            <a:avLst/>
          </a:prstGeom>
        </p:spPr>
      </p:pic>
    </p:spTree>
    <p:extLst>
      <p:ext uri="{BB962C8B-B14F-4D97-AF65-F5344CB8AC3E}">
        <p14:creationId xmlns:p14="http://schemas.microsoft.com/office/powerpoint/2010/main" val="20250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80008F-3D97-4453-AC40-24E1B672EC76}"/>
              </a:ext>
            </a:extLst>
          </p:cNvPr>
          <p:cNvSpPr>
            <a:spLocks noGrp="1"/>
          </p:cNvSpPr>
          <p:nvPr>
            <p:ph type="title"/>
          </p:nvPr>
        </p:nvSpPr>
        <p:spPr/>
        <p:txBody>
          <a:bodyPr/>
          <a:lstStyle/>
          <a:p>
            <a:r>
              <a:rPr lang="es-ES" dirty="0"/>
              <a:t>Desarrollo del proyecto</a:t>
            </a:r>
            <a:endParaRPr lang="es-419" dirty="0"/>
          </a:p>
        </p:txBody>
      </p:sp>
      <p:sp>
        <p:nvSpPr>
          <p:cNvPr id="3" name="Marcador de contenido 2">
            <a:extLst>
              <a:ext uri="{FF2B5EF4-FFF2-40B4-BE49-F238E27FC236}">
                <a16:creationId xmlns:a16="http://schemas.microsoft.com/office/drawing/2014/main" id="{3E2EA71E-7031-4643-BD52-800DB9A5A79C}"/>
              </a:ext>
            </a:extLst>
          </p:cNvPr>
          <p:cNvSpPr>
            <a:spLocks noGrp="1"/>
          </p:cNvSpPr>
          <p:nvPr>
            <p:ph sz="quarter" idx="13"/>
          </p:nvPr>
        </p:nvSpPr>
        <p:spPr>
          <a:xfrm>
            <a:off x="3959604" y="1712374"/>
            <a:ext cx="7284440" cy="3424107"/>
          </a:xfrm>
        </p:spPr>
        <p:txBody>
          <a:bodyPr/>
          <a:lstStyle/>
          <a:p>
            <a:pPr marL="0" indent="0">
              <a:buNone/>
            </a:pPr>
            <a:r>
              <a:rPr lang="es-ES" b="1" dirty="0"/>
              <a:t>Caracterización de los datos</a:t>
            </a:r>
          </a:p>
          <a:p>
            <a:pPr marL="0" indent="0">
              <a:buNone/>
            </a:pPr>
            <a:r>
              <a:rPr lang="es-ES" dirty="0"/>
              <a:t>Analizamos la datos suministrados por la Universidad y se crea una nueva estructura el </a:t>
            </a:r>
            <a:r>
              <a:rPr lang="es-ES" dirty="0" err="1"/>
              <a:t>dataSet</a:t>
            </a:r>
            <a:r>
              <a:rPr lang="es-ES" dirty="0"/>
              <a:t> final separada por aspectos  </a:t>
            </a:r>
          </a:p>
          <a:p>
            <a:r>
              <a:rPr lang="es-ES" dirty="0"/>
              <a:t>Aspecto institucional.</a:t>
            </a:r>
          </a:p>
          <a:p>
            <a:r>
              <a:rPr lang="es-ES" dirty="0"/>
              <a:t>Aspecto académico.</a:t>
            </a:r>
          </a:p>
          <a:p>
            <a:r>
              <a:rPr lang="es-419" dirty="0"/>
              <a:t>Otros Aspectos</a:t>
            </a:r>
            <a:r>
              <a:rPr lang="es-ES" dirty="0"/>
              <a:t>.</a:t>
            </a:r>
          </a:p>
        </p:txBody>
      </p:sp>
    </p:spTree>
    <p:extLst>
      <p:ext uri="{BB962C8B-B14F-4D97-AF65-F5344CB8AC3E}">
        <p14:creationId xmlns:p14="http://schemas.microsoft.com/office/powerpoint/2010/main" val="115599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B043FF6-C28B-44C6-9552-357A8CED3B66}"/>
              </a:ext>
            </a:extLst>
          </p:cNvPr>
          <p:cNvSpPr>
            <a:spLocks noGrp="1"/>
          </p:cNvSpPr>
          <p:nvPr>
            <p:ph sz="quarter" idx="13"/>
          </p:nvPr>
        </p:nvSpPr>
        <p:spPr>
          <a:xfrm>
            <a:off x="3716322" y="2367092"/>
            <a:ext cx="7561277" cy="3424107"/>
          </a:xfrm>
        </p:spPr>
        <p:txBody>
          <a:bodyPr/>
          <a:lstStyle/>
          <a:p>
            <a:pPr marL="0" indent="0">
              <a:buNone/>
            </a:pPr>
            <a:r>
              <a:rPr lang="es-419" b="1" dirty="0"/>
              <a:t>Preprocesamiento de la información</a:t>
            </a:r>
          </a:p>
          <a:p>
            <a:pPr marL="0" indent="0">
              <a:buNone/>
            </a:pPr>
            <a:r>
              <a:rPr lang="es-419" dirty="0"/>
              <a:t>En esta fase se filtraron datos que no servían y los otros datos fueron transformados en valores numéricos, en las columnas hay valores binarios que representan datos como el SEXO del estudiante, también hay datos de tipo porcentaje como la PROPORCIÓN DE CRÉDITOS APROBADOS.</a:t>
            </a:r>
          </a:p>
        </p:txBody>
      </p:sp>
      <p:sp>
        <p:nvSpPr>
          <p:cNvPr id="4" name="Título 1">
            <a:extLst>
              <a:ext uri="{FF2B5EF4-FFF2-40B4-BE49-F238E27FC236}">
                <a16:creationId xmlns:a16="http://schemas.microsoft.com/office/drawing/2014/main" id="{6BC381A2-C874-4CEF-9BE1-E4D401EB335A}"/>
              </a:ext>
            </a:extLst>
          </p:cNvPr>
          <p:cNvSpPr>
            <a:spLocks noGrp="1"/>
          </p:cNvSpPr>
          <p:nvPr>
            <p:ph type="title"/>
          </p:nvPr>
        </p:nvSpPr>
        <p:spPr>
          <a:xfrm>
            <a:off x="252919" y="1123837"/>
            <a:ext cx="2947482" cy="4601183"/>
          </a:xfrm>
        </p:spPr>
        <p:txBody>
          <a:bodyPr/>
          <a:lstStyle/>
          <a:p>
            <a:r>
              <a:rPr lang="es-ES" dirty="0"/>
              <a:t>Desarrollo del proyecto</a:t>
            </a:r>
            <a:endParaRPr lang="es-419" dirty="0"/>
          </a:p>
        </p:txBody>
      </p:sp>
    </p:spTree>
    <p:extLst>
      <p:ext uri="{BB962C8B-B14F-4D97-AF65-F5344CB8AC3E}">
        <p14:creationId xmlns:p14="http://schemas.microsoft.com/office/powerpoint/2010/main" val="221220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F42D9A-03F6-4445-805E-AE30D0460815}"/>
              </a:ext>
            </a:extLst>
          </p:cNvPr>
          <p:cNvSpPr>
            <a:spLocks noGrp="1"/>
          </p:cNvSpPr>
          <p:nvPr>
            <p:ph sz="quarter" idx="13"/>
          </p:nvPr>
        </p:nvSpPr>
        <p:spPr>
          <a:xfrm>
            <a:off x="3724712" y="889234"/>
            <a:ext cx="7552888" cy="4901966"/>
          </a:xfrm>
        </p:spPr>
        <p:txBody>
          <a:bodyPr/>
          <a:lstStyle/>
          <a:p>
            <a:pPr marL="0" indent="0">
              <a:buNone/>
            </a:pPr>
            <a:r>
              <a:rPr lang="es-419" b="1" dirty="0"/>
              <a:t>Selección de los dos algoritmos</a:t>
            </a:r>
          </a:p>
          <a:p>
            <a:pPr marL="0" indent="0">
              <a:buNone/>
            </a:pPr>
            <a:r>
              <a:rPr lang="es-419" dirty="0"/>
              <a:t>Se analizan 5 algoritmos muy utilizados en la minería de datos y también en campos como la Inteligencia Artificial (IA), donde se observaron con que tipo de trabajos o problemas eran eficientes, sus ventajas y desventajas; los algoritmos que se tuvieron en cuenta son:</a:t>
            </a:r>
          </a:p>
          <a:p>
            <a:pPr marL="457200" indent="-457200">
              <a:buFont typeface="+mj-lt"/>
              <a:buAutoNum type="arabicPeriod"/>
            </a:pPr>
            <a:r>
              <a:rPr lang="es-419" dirty="0"/>
              <a:t>K-</a:t>
            </a:r>
            <a:r>
              <a:rPr lang="es-419" dirty="0" err="1"/>
              <a:t>Nearest</a:t>
            </a:r>
            <a:r>
              <a:rPr lang="es-419" dirty="0"/>
              <a:t>-</a:t>
            </a:r>
            <a:r>
              <a:rPr lang="es-419" dirty="0" err="1"/>
              <a:t>Neighbor</a:t>
            </a:r>
            <a:r>
              <a:rPr lang="es-419" dirty="0"/>
              <a:t> (KNN)</a:t>
            </a:r>
          </a:p>
          <a:p>
            <a:pPr marL="457200" indent="-457200">
              <a:buFont typeface="+mj-lt"/>
              <a:buAutoNum type="arabicPeriod"/>
            </a:pPr>
            <a:r>
              <a:rPr lang="es-419" dirty="0" err="1"/>
              <a:t>Naive</a:t>
            </a:r>
            <a:r>
              <a:rPr lang="es-419" dirty="0"/>
              <a:t> Bayes</a:t>
            </a:r>
          </a:p>
          <a:p>
            <a:pPr marL="457200" indent="-457200">
              <a:buFont typeface="+mj-lt"/>
              <a:buAutoNum type="arabicPeriod"/>
            </a:pPr>
            <a:r>
              <a:rPr lang="es-419" b="1" dirty="0">
                <a:solidFill>
                  <a:schemeClr val="accent1">
                    <a:lumMod val="75000"/>
                  </a:schemeClr>
                </a:solidFill>
              </a:rPr>
              <a:t>Máquinas de vectores de soporte (SVM).</a:t>
            </a:r>
          </a:p>
          <a:p>
            <a:pPr marL="457200" indent="-457200">
              <a:buFont typeface="+mj-lt"/>
              <a:buAutoNum type="arabicPeriod"/>
            </a:pPr>
            <a:r>
              <a:rPr lang="es-419" b="1" dirty="0">
                <a:solidFill>
                  <a:schemeClr val="accent1">
                    <a:lumMod val="75000"/>
                  </a:schemeClr>
                </a:solidFill>
              </a:rPr>
              <a:t>Arboles de Decisión</a:t>
            </a:r>
          </a:p>
          <a:p>
            <a:pPr marL="457200" indent="-457200">
              <a:buFont typeface="+mj-lt"/>
              <a:buAutoNum type="arabicPeriod"/>
            </a:pPr>
            <a:r>
              <a:rPr lang="es-419" dirty="0"/>
              <a:t>Redes Neuronales Artificiales (RNA)</a:t>
            </a:r>
          </a:p>
        </p:txBody>
      </p:sp>
      <p:sp>
        <p:nvSpPr>
          <p:cNvPr id="4" name="Título 1">
            <a:extLst>
              <a:ext uri="{FF2B5EF4-FFF2-40B4-BE49-F238E27FC236}">
                <a16:creationId xmlns:a16="http://schemas.microsoft.com/office/drawing/2014/main" id="{2D6C0FD3-4E44-4CB9-9A69-8E649FF38192}"/>
              </a:ext>
            </a:extLst>
          </p:cNvPr>
          <p:cNvSpPr>
            <a:spLocks noGrp="1"/>
          </p:cNvSpPr>
          <p:nvPr>
            <p:ph type="title"/>
          </p:nvPr>
        </p:nvSpPr>
        <p:spPr>
          <a:xfrm>
            <a:off x="252413" y="1123950"/>
            <a:ext cx="2947987" cy="4600575"/>
          </a:xfrm>
        </p:spPr>
        <p:txBody>
          <a:bodyPr/>
          <a:lstStyle/>
          <a:p>
            <a:r>
              <a:rPr lang="es-ES" dirty="0"/>
              <a:t>Desarrollo del proyecto</a:t>
            </a:r>
            <a:endParaRPr lang="es-419" dirty="0"/>
          </a:p>
        </p:txBody>
      </p:sp>
    </p:spTree>
    <p:extLst>
      <p:ext uri="{BB962C8B-B14F-4D97-AF65-F5344CB8AC3E}">
        <p14:creationId xmlns:p14="http://schemas.microsoft.com/office/powerpoint/2010/main" val="3391456902"/>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570</TotalTime>
  <Words>903</Words>
  <Application>Microsoft Office PowerPoint</Application>
  <PresentationFormat>Panorámica</PresentationFormat>
  <Paragraphs>60</Paragraphs>
  <Slides>14</Slides>
  <Notes>0</Notes>
  <HiddenSlides>0</HiddenSlides>
  <MMClips>1</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Corbel</vt:lpstr>
      <vt:lpstr>Wingdings 2</vt:lpstr>
      <vt:lpstr>Marco</vt:lpstr>
      <vt:lpstr>Prototipo de un sistema de alerta temprana de bajo rendimiento académico en los  programas de la Facultad de Ingeniería de la Universidad del Valle Sede Tuluá.</vt:lpstr>
      <vt:lpstr>Descripción del problema</vt:lpstr>
      <vt:lpstr>Formulación del problema</vt:lpstr>
      <vt:lpstr>Objetivos</vt:lpstr>
      <vt:lpstr>Objetivos</vt:lpstr>
      <vt:lpstr>Metodología</vt:lpstr>
      <vt:lpstr>Desarrollo del proyecto</vt:lpstr>
      <vt:lpstr>Desarrollo del proyecto</vt:lpstr>
      <vt:lpstr>Desarrollo del proyecto</vt:lpstr>
      <vt:lpstr>Desarrollo del proyecto</vt:lpstr>
      <vt:lpstr>Presentación de PowerPoint</vt:lpstr>
      <vt:lpstr>Conclusiones</vt:lpstr>
      <vt:lpstr>Trabajos futuros </vt:lpstr>
      <vt:lpstr>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Prototipo de un sistema de alerta temprana de bajo rendimiento académico en los  programas de la Facultad de Ingeniería de la Universidad del Valle Sede Tuluá.</dc:title>
  <dc:creator>Daniel Velez</dc:creator>
  <cp:lastModifiedBy>Daniel Velez</cp:lastModifiedBy>
  <cp:revision>4</cp:revision>
  <dcterms:created xsi:type="dcterms:W3CDTF">2021-12-20T19:29:41Z</dcterms:created>
  <dcterms:modified xsi:type="dcterms:W3CDTF">2021-12-21T04:59:54Z</dcterms:modified>
</cp:coreProperties>
</file>