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qlWN36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1437768"/>
            <a:ext cx="10058400" cy="2887344"/>
          </a:xfrm>
        </p:spPr>
        <p:txBody>
          <a:bodyPr>
            <a:noAutofit/>
          </a:bodyPr>
          <a:lstStyle/>
          <a:p>
            <a:pPr algn="just"/>
            <a:r>
              <a:rPr lang="es-ES" sz="5400" b="1" dirty="0"/>
              <a:t>Diseño e Implementación de un Sistema de Tracking y Solicitud de Pedidos para Plantas Distribuidoras de </a:t>
            </a:r>
            <a:r>
              <a:rPr lang="es-ES" sz="5400" b="1" dirty="0" smtClean="0"/>
              <a:t>Combustible</a:t>
            </a:r>
            <a:endParaRPr lang="es-ES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cap="none" dirty="0" smtClean="0"/>
              <a:t>Trabajo instrumental de grado</a:t>
            </a:r>
          </a:p>
          <a:p>
            <a:r>
              <a:rPr lang="es-ES" cap="none" dirty="0" smtClean="0"/>
              <a:t>Daniel Jose Montiel Scanniello</a:t>
            </a:r>
            <a:endParaRPr lang="es-ES" cap="non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6193"/>
            <a:ext cx="57150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4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Roboto Condensed" pitchFamily="2" charset="0"/>
              </a:rPr>
              <a:t>SPRINT </a:t>
            </a:r>
            <a:r>
              <a:rPr lang="es-ES" dirty="0" smtClean="0">
                <a:ea typeface="Roboto Condensed" pitchFamily="2" charset="0"/>
              </a:rPr>
              <a:t>3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632838" y="1845733"/>
            <a:ext cx="4986530" cy="1264277"/>
          </a:xfrm>
        </p:spPr>
        <p:txBody>
          <a:bodyPr>
            <a:normAutofit fontScale="92500"/>
          </a:bodyPr>
          <a:lstStyle/>
          <a:p>
            <a:pPr algn="just"/>
            <a:r>
              <a:rPr lang="es-ES" sz="2600" dirty="0"/>
              <a:t>Evaluar el uso de “</a:t>
            </a:r>
            <a:r>
              <a:rPr lang="es-ES" sz="2600" dirty="0" err="1"/>
              <a:t>frameworks</a:t>
            </a:r>
            <a:r>
              <a:rPr lang="es-ES" sz="2600" dirty="0"/>
              <a:t>” de aplicaciones híbridas para la implementación del aplicativo móvil.</a:t>
            </a:r>
          </a:p>
          <a:p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6742176" y="1845734"/>
            <a:ext cx="4937760" cy="4023360"/>
          </a:xfrm>
        </p:spPr>
        <p:txBody>
          <a:bodyPr>
            <a:normAutofit fontScale="92500"/>
          </a:bodyPr>
          <a:lstStyle/>
          <a:p>
            <a:pPr algn="just"/>
            <a:r>
              <a:rPr lang="es-ES" sz="2600" dirty="0"/>
              <a:t>Diseñar e implementar módulo de autenticación y recuperación de usuarios para el portal web y la aplicación móvil</a:t>
            </a:r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3110011"/>
            <a:ext cx="4057650" cy="256222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311432" y="5684428"/>
            <a:ext cx="3184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Fuente</a:t>
            </a:r>
            <a:r>
              <a:rPr lang="es-ES" i="1" dirty="0" smtClean="0">
                <a:ea typeface="Roboto Condensed" pitchFamily="2" charset="0"/>
              </a:rPr>
              <a:t>: </a:t>
            </a:r>
            <a:r>
              <a:rPr lang="es-ES" dirty="0">
                <a:latin typeface="Roboto Condensed" pitchFamily="2" charset="0"/>
                <a:ea typeface="Roboto Condensed" pitchFamily="2" charset="0"/>
                <a:hlinkClick r:id="rId3"/>
              </a:rPr>
              <a:t>http://bit.ly/2qlWN36</a:t>
            </a:r>
            <a:r>
              <a:rPr lang="es-ES" dirty="0">
                <a:latin typeface="Roboto Condensed" pitchFamily="2" charset="0"/>
                <a:ea typeface="Roboto Condensed" pitchFamily="2" charset="0"/>
              </a:rPr>
              <a:t> 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674864" y="3756749"/>
            <a:ext cx="3072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Autenticación por </a:t>
            </a:r>
            <a:r>
              <a:rPr lang="es-ES" dirty="0" err="1" smtClean="0"/>
              <a:t>Token</a:t>
            </a:r>
            <a:r>
              <a:rPr lang="es-ES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Validación en el servidor.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Recuperación de usuario.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Bloqueo de usuario.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846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097280" y="286603"/>
            <a:ext cx="4937758" cy="1450757"/>
          </a:xfrm>
        </p:spPr>
        <p:txBody>
          <a:bodyPr/>
          <a:lstStyle/>
          <a:p>
            <a:pPr algn="ctr"/>
            <a:r>
              <a:rPr lang="es-ES" dirty="0">
                <a:ea typeface="Roboto Condensed" pitchFamily="2" charset="0"/>
              </a:rPr>
              <a:t>SPRINT </a:t>
            </a:r>
            <a:r>
              <a:rPr lang="es-ES" dirty="0" smtClean="0">
                <a:ea typeface="Roboto Condensed" pitchFamily="2" charset="0"/>
              </a:rPr>
              <a:t>4</a:t>
            </a:r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dirty="0"/>
              <a:t>Diseñar e implementar módulo de reportes de pedidos para el portal web y la aplicación móvil. </a:t>
            </a:r>
            <a:endParaRPr lang="es-ES" sz="2400" dirty="0" smtClean="0"/>
          </a:p>
          <a:p>
            <a:endParaRPr lang="es-ES" sz="2200" dirty="0"/>
          </a:p>
        </p:txBody>
      </p:sp>
      <p:sp>
        <p:nvSpPr>
          <p:cNvPr id="2" name="Marcador de conteni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S" sz="2400" dirty="0"/>
              <a:t>Diseñar e implementar módulo de solicitud de pedidos para el portal web y aplicación móvil</a:t>
            </a:r>
          </a:p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2196167" y="3049500"/>
            <a:ext cx="273998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Aplicación Web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	1.1 Diseño </a:t>
            </a:r>
            <a:r>
              <a:rPr lang="es-ES" dirty="0" err="1" smtClean="0"/>
              <a:t>Responsive</a:t>
            </a:r>
            <a:endParaRPr lang="es-ES" dirty="0" smtClean="0"/>
          </a:p>
          <a:p>
            <a:pPr>
              <a:lnSpc>
                <a:spcPct val="150000"/>
              </a:lnSpc>
            </a:pPr>
            <a:r>
              <a:rPr lang="es-ES" dirty="0" smtClean="0"/>
              <a:t>2.    Aplicación Móvil.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6534912" y="3157728"/>
            <a:ext cx="462076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Descripción del pedido.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Validación de solicitud.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Código de liberación.</a:t>
            </a:r>
          </a:p>
        </p:txBody>
      </p:sp>
      <p:sp>
        <p:nvSpPr>
          <p:cNvPr id="10" name="Título 6"/>
          <p:cNvSpPr txBox="1">
            <a:spLocks/>
          </p:cNvSpPr>
          <p:nvPr/>
        </p:nvSpPr>
        <p:spPr>
          <a:xfrm>
            <a:off x="6193536" y="286602"/>
            <a:ext cx="4937758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>
                <a:ea typeface="Roboto Condensed" pitchFamily="2" charset="0"/>
              </a:rPr>
              <a:t>SPRINT 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24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Roboto Condensed" pitchFamily="2" charset="0"/>
              </a:rPr>
              <a:t>SPRINT </a:t>
            </a:r>
            <a:r>
              <a:rPr lang="es-ES" dirty="0" smtClean="0">
                <a:ea typeface="Roboto Condensed" pitchFamily="2" charset="0"/>
              </a:rPr>
              <a:t>6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187110"/>
            <a:ext cx="4962144" cy="1153498"/>
          </a:xfrm>
        </p:spPr>
        <p:txBody>
          <a:bodyPr/>
          <a:lstStyle/>
          <a:p>
            <a:pPr algn="just"/>
            <a:r>
              <a:rPr lang="es-ES" sz="2400" dirty="0" smtClean="0"/>
              <a:t>Diseñar e implementar módulo de sincronización de datos entre el sistema V-TAS y V-</a:t>
            </a:r>
            <a:r>
              <a:rPr lang="es-ES" sz="2400" dirty="0" err="1" smtClean="0"/>
              <a:t>Track</a:t>
            </a:r>
            <a:r>
              <a:rPr lang="es-ES" sz="2400" dirty="0" smtClean="0"/>
              <a:t>.</a:t>
            </a:r>
            <a:endParaRPr lang="es-ES" sz="2400" dirty="0"/>
          </a:p>
          <a:p>
            <a:endParaRPr lang="es-ES" dirty="0"/>
          </a:p>
        </p:txBody>
      </p:sp>
      <p:pic>
        <p:nvPicPr>
          <p:cNvPr id="4" name="Imagen 3" descr="C:\Users\Daniel jose\Downloads\disenosincronizacio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353" y="3027807"/>
            <a:ext cx="4629150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/>
          <p:cNvSpPr/>
          <p:nvPr/>
        </p:nvSpPr>
        <p:spPr>
          <a:xfrm>
            <a:off x="7600513" y="4799457"/>
            <a:ext cx="2696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/>
              <a:t>Fuente: Elaboración propia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036064" y="3621024"/>
            <a:ext cx="335280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/>
              <a:t>WSActualizador</a:t>
            </a:r>
            <a:r>
              <a:rPr lang="es-ES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Servicio Pedidos.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Servicio Eventos.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Servicio Clientes.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762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4937758" cy="1450757"/>
          </a:xfrm>
        </p:spPr>
        <p:txBody>
          <a:bodyPr/>
          <a:lstStyle/>
          <a:p>
            <a:pPr algn="ctr"/>
            <a:r>
              <a:rPr lang="es-ES" dirty="0">
                <a:ea typeface="Roboto Condensed" pitchFamily="2" charset="0"/>
              </a:rPr>
              <a:t>SPRINT 7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1165690"/>
          </a:xfrm>
        </p:spPr>
        <p:txBody>
          <a:bodyPr/>
          <a:lstStyle/>
          <a:p>
            <a:pPr algn="just"/>
            <a:r>
              <a:rPr lang="es-ES" sz="2400" dirty="0"/>
              <a:t>Diseñar e implementar módulo de </a:t>
            </a:r>
            <a:r>
              <a:rPr lang="es-ES" sz="2400" dirty="0" err="1"/>
              <a:t>autoregistro</a:t>
            </a:r>
            <a:r>
              <a:rPr lang="es-ES" sz="2400" dirty="0"/>
              <a:t> para el portal </a:t>
            </a:r>
            <a:r>
              <a:rPr lang="es-ES" sz="2400" dirty="0" smtClean="0"/>
              <a:t>web.</a:t>
            </a:r>
            <a:endParaRPr lang="es-ES" sz="2400" dirty="0"/>
          </a:p>
          <a:p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1165689"/>
          </a:xfrm>
        </p:spPr>
        <p:txBody>
          <a:bodyPr/>
          <a:lstStyle/>
          <a:p>
            <a:r>
              <a:rPr lang="es-ES" sz="2400" dirty="0" smtClean="0"/>
              <a:t>Diseñar e implementar módulo de notificación de envío y recibo de pedidos.</a:t>
            </a:r>
          </a:p>
          <a:p>
            <a:endParaRPr lang="es-ES" sz="2400" dirty="0"/>
          </a:p>
          <a:p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065264" y="3011424"/>
            <a:ext cx="324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Correo electrónico.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Notificación </a:t>
            </a:r>
            <a:r>
              <a:rPr lang="es-ES" dirty="0" err="1" smtClean="0"/>
              <a:t>push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217922" y="286603"/>
            <a:ext cx="4937758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>
                <a:ea typeface="Roboto Condensed" pitchFamily="2" charset="0"/>
              </a:rPr>
              <a:t>SPRINT 8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7611507" y="5504414"/>
            <a:ext cx="2696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/>
              <a:t>Fuente: Elaboración propia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1850135" y="3011424"/>
            <a:ext cx="31333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Exportación de cliente.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Envío de clave provisional.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Autoregistro.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Validación.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Nueva clave.</a:t>
            </a:r>
            <a:r>
              <a:rPr lang="es-ES" dirty="0"/>
              <a:t/>
            </a:r>
            <a:br>
              <a:rPr lang="es-ES" dirty="0"/>
            </a:br>
            <a:endParaRPr lang="es-ES" dirty="0" smtClean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3968404"/>
            <a:ext cx="5345790" cy="134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6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Roboto Condensed" pitchFamily="2" charset="0"/>
              </a:rPr>
              <a:t>SPRINT </a:t>
            </a:r>
            <a:r>
              <a:rPr lang="es-ES" dirty="0" smtClean="0">
                <a:ea typeface="Roboto Condensed" pitchFamily="2" charset="0"/>
              </a:rPr>
              <a:t>9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dirty="0"/>
              <a:t>Evaluar distintos modelos de </a:t>
            </a:r>
            <a:r>
              <a:rPr lang="es-ES" sz="2400" dirty="0" err="1"/>
              <a:t>Raspberry</a:t>
            </a:r>
            <a:r>
              <a:rPr lang="es-ES" sz="2400" dirty="0"/>
              <a:t> PI como componente en los sistemas de tracking.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55990423"/>
              </p:ext>
            </p:extLst>
          </p:nvPr>
        </p:nvGraphicFramePr>
        <p:xfrm>
          <a:off x="1097913" y="3383280"/>
          <a:ext cx="4937125" cy="2682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5742"/>
                <a:gridCol w="1064266"/>
                <a:gridCol w="1152035"/>
                <a:gridCol w="987541"/>
                <a:gridCol w="987541"/>
              </a:tblGrid>
              <a:tr h="257106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VE" sz="1100" dirty="0">
                          <a:effectLst/>
                        </a:rPr>
                        <a:t> 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75" marR="627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VE" sz="1100" dirty="0" err="1">
                          <a:effectLst/>
                        </a:rPr>
                        <a:t>Raspberry</a:t>
                      </a:r>
                      <a:r>
                        <a:rPr lang="es-VE" sz="1100" dirty="0">
                          <a:effectLst/>
                        </a:rPr>
                        <a:t> PI 3B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75" marR="627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VE" sz="1100">
                          <a:effectLst/>
                        </a:rPr>
                        <a:t>Raspberry PI B</a:t>
                      </a:r>
                      <a:r>
                        <a:rPr lang="en-US" sz="1100">
                          <a:effectLst/>
                        </a:rPr>
                        <a:t>+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75" marR="627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VE" sz="1100">
                          <a:effectLst/>
                        </a:rPr>
                        <a:t>Raspberry 2B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75" marR="627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VE" sz="1100">
                          <a:effectLst/>
                        </a:rPr>
                        <a:t>Raspberry A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75" marR="62775" marT="0" marB="0"/>
                </a:tc>
              </a:tr>
              <a:tr h="257106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VE" sz="1100">
                          <a:effectLst/>
                        </a:rPr>
                        <a:t>RAM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75" marR="627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VE" sz="1100">
                          <a:effectLst/>
                        </a:rPr>
                        <a:t>1 GB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75" marR="627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VE" sz="1100">
                          <a:effectLst/>
                        </a:rPr>
                        <a:t>512 MB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75" marR="627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VE" sz="1100">
                          <a:effectLst/>
                        </a:rPr>
                        <a:t>1 GB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75" marR="627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VE" sz="1100">
                          <a:effectLst/>
                        </a:rPr>
                        <a:t>512 MB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75" marR="62775" marT="0" marB="0"/>
                </a:tc>
              </a:tr>
              <a:tr h="257106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VE" sz="1100">
                          <a:effectLst/>
                        </a:rPr>
                        <a:t>Precio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75" marR="627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VE" sz="1100">
                          <a:effectLst/>
                        </a:rPr>
                        <a:t>33.96$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75" marR="627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VE" sz="1100">
                          <a:effectLst/>
                        </a:rPr>
                        <a:t>35.99$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75" marR="627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VE" sz="1100">
                          <a:effectLst/>
                        </a:rPr>
                        <a:t>38.99$$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75" marR="627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VE" sz="1100">
                          <a:effectLst/>
                        </a:rPr>
                        <a:t>35.00$$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75" marR="62775" marT="0" marB="0"/>
                </a:tc>
              </a:tr>
              <a:tr h="854999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VE" sz="1100">
                          <a:effectLst/>
                        </a:rPr>
                        <a:t>CPU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75" marR="627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ARM cuatro núcleos a 1.2 </a:t>
                      </a:r>
                      <a:r>
                        <a:rPr lang="es-ES" sz="1100" dirty="0" err="1">
                          <a:effectLst/>
                        </a:rPr>
                        <a:t>Ghz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75" marR="627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ARM1176JZF-S a 700 MHz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75" marR="627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ARM cuatro núcleos a 900 MHz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75" marR="627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ARM1176JZF-S a 700 MHz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75" marR="62775" marT="0" marB="0"/>
                </a:tc>
              </a:tr>
              <a:tr h="556052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VE" sz="1100">
                          <a:effectLst/>
                        </a:rPr>
                        <a:t>Tama</a:t>
                      </a:r>
                      <a:r>
                        <a:rPr lang="es-ES" sz="1100">
                          <a:effectLst/>
                        </a:rPr>
                        <a:t>ño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75" marR="627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85.6 x 56.5 mm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75" marR="627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85.6 x 56.5 mm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75" marR="627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85.6 x 56.5 mm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75" marR="627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85.6 x 56.5 mm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75" marR="62775" marT="0" marB="0"/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1887717" y="6027000"/>
            <a:ext cx="2917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/>
              <a:t>Fuente: www.raspberrypi.org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77824" y="3046214"/>
            <a:ext cx="515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Características mínimas con que debe cumplir.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6583680" y="1895686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Diseñar e implementar módulo de captura de estados de pedidos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998208" y="3415546"/>
            <a:ext cx="403555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Lectoras de las fases de llenado.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Dispositivo </a:t>
            </a:r>
            <a:r>
              <a:rPr lang="es-ES" dirty="0" err="1" smtClean="0"/>
              <a:t>Raspberry</a:t>
            </a:r>
            <a:r>
              <a:rPr lang="es-ES" dirty="0" smtClean="0"/>
              <a:t> PI.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V-TAS.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384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Roboto Condensed" pitchFamily="2" charset="0"/>
              </a:rPr>
              <a:t>SPRINT 9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12122"/>
          </a:xfrm>
        </p:spPr>
        <p:txBody>
          <a:bodyPr/>
          <a:lstStyle/>
          <a:p>
            <a:pPr algn="just"/>
            <a:r>
              <a:rPr lang="es-ES" sz="2400" dirty="0"/>
              <a:t>Implementar un ambiente de despliegue de V-</a:t>
            </a:r>
            <a:r>
              <a:rPr lang="es-ES" sz="2400" dirty="0" err="1"/>
              <a:t>Track</a:t>
            </a:r>
            <a:r>
              <a:rPr lang="es-ES" sz="2400" dirty="0"/>
              <a:t> en los servidores de </a:t>
            </a:r>
            <a:r>
              <a:rPr lang="es-ES" sz="2400" dirty="0" err="1"/>
              <a:t>Vanesoft</a:t>
            </a:r>
            <a:endParaRPr lang="es-ES" sz="2400" dirty="0"/>
          </a:p>
          <a:p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658112" y="2913888"/>
            <a:ext cx="826617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Instalación de la herramienta </a:t>
            </a:r>
            <a:r>
              <a:rPr lang="es-ES" dirty="0" err="1" smtClean="0"/>
              <a:t>VirtualBox</a:t>
            </a:r>
            <a:r>
              <a:rPr lang="es-ES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Instalación del paquete jdk1.8.0_91.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Instalación y configuración del servidor de aplicaciones </a:t>
            </a:r>
            <a:r>
              <a:rPr lang="es-ES" dirty="0" err="1" smtClean="0"/>
              <a:t>WildFly</a:t>
            </a:r>
            <a:r>
              <a:rPr lang="es-ES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Despliegue de archivos </a:t>
            </a:r>
            <a:r>
              <a:rPr lang="en-US" dirty="0" smtClean="0"/>
              <a:t>“.war”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VE" dirty="0" smtClean="0"/>
              <a:t>Instalación e iniciación de servicios Windows.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05886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1097280" y="286603"/>
            <a:ext cx="4937758" cy="1450757"/>
          </a:xfrm>
        </p:spPr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803650" cy="4023360"/>
          </a:xfrm>
        </p:spPr>
        <p:txBody>
          <a:bodyPr/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dirty="0" smtClean="0"/>
              <a:t>Análisis </a:t>
            </a:r>
            <a:r>
              <a:rPr lang="es-ES" dirty="0"/>
              <a:t>del sistema V-TAS </a:t>
            </a:r>
            <a:endParaRPr lang="es-ES" dirty="0" smtClean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 Módulo </a:t>
            </a:r>
            <a:r>
              <a:rPr lang="es-ES" dirty="0"/>
              <a:t>de sincronización y módulo de captura de </a:t>
            </a:r>
            <a:r>
              <a:rPr lang="es-ES" dirty="0" smtClean="0"/>
              <a:t>estados.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dirty="0" smtClean="0"/>
              <a:t>Frameworks </a:t>
            </a:r>
            <a:r>
              <a:rPr lang="es-ES" dirty="0"/>
              <a:t>para el desarrollo de una aplicación </a:t>
            </a:r>
            <a:r>
              <a:rPr lang="es-ES" dirty="0" smtClean="0"/>
              <a:t>híbrida.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 El </a:t>
            </a:r>
            <a:r>
              <a:rPr lang="es-ES" dirty="0"/>
              <a:t>cliente se mantiene </a:t>
            </a:r>
            <a:r>
              <a:rPr lang="es-ES" dirty="0" smtClean="0"/>
              <a:t>notificado.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 Módulo </a:t>
            </a:r>
            <a:r>
              <a:rPr lang="es-ES" dirty="0"/>
              <a:t>de solicitud de </a:t>
            </a:r>
            <a:r>
              <a:rPr lang="es-ES" dirty="0" smtClean="0"/>
              <a:t>pedidos.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dirty="0"/>
              <a:t> M</a:t>
            </a:r>
            <a:r>
              <a:rPr lang="es-ES" dirty="0" smtClean="0"/>
              <a:t>odelo </a:t>
            </a:r>
            <a:r>
              <a:rPr lang="es-ES" dirty="0"/>
              <a:t>de </a:t>
            </a:r>
            <a:r>
              <a:rPr lang="es-ES" dirty="0" err="1"/>
              <a:t>Raspberry</a:t>
            </a:r>
            <a:r>
              <a:rPr lang="es-ES" dirty="0"/>
              <a:t> PI </a:t>
            </a:r>
            <a:r>
              <a:rPr lang="es-ES" dirty="0" smtClean="0"/>
              <a:t>3B.</a:t>
            </a:r>
            <a:endParaRPr lang="es-ES" dirty="0"/>
          </a:p>
        </p:txBody>
      </p:sp>
      <p:sp>
        <p:nvSpPr>
          <p:cNvPr id="11" name="Marcador de contenido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dirty="0" smtClean="0"/>
              <a:t> </a:t>
            </a:r>
            <a:r>
              <a:rPr lang="es-ES" dirty="0"/>
              <a:t>Se propone incorporación de un sistema de GPS </a:t>
            </a:r>
            <a:r>
              <a:rPr lang="es-E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/>
              <a:t> Se propone el desarrollo de un módulo de gestión de roles y </a:t>
            </a:r>
            <a:r>
              <a:rPr lang="es-ES" dirty="0" err="1" smtClean="0"/>
              <a:t>permisología</a:t>
            </a:r>
            <a:r>
              <a:rPr lang="es-E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dirty="0" smtClean="0"/>
              <a:t>Desarrollo de aplicación móvil </a:t>
            </a:r>
            <a:r>
              <a:rPr lang="es-ES" dirty="0"/>
              <a:t>que requiera de gran rendimiento y accesibilidad a los recursos del dispositivo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217920" y="906363"/>
            <a:ext cx="4937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Recomendaciones</a:t>
            </a:r>
            <a:endParaRPr lang="es-ES" sz="4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02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99744" y="2731008"/>
            <a:ext cx="104973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800" u="sng" dirty="0" smtClean="0"/>
              <a:t>DEMOSTRACIÓN</a:t>
            </a:r>
            <a:endParaRPr lang="es-ES" sz="8800" u="sng" dirty="0"/>
          </a:p>
        </p:txBody>
      </p:sp>
    </p:spTree>
    <p:extLst>
      <p:ext uri="{BB962C8B-B14F-4D97-AF65-F5344CB8AC3E}">
        <p14:creationId xmlns:p14="http://schemas.microsoft.com/office/powerpoint/2010/main" val="383967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</a:t>
            </a:r>
            <a:endParaRPr lang="es-ES" dirty="0"/>
          </a:p>
        </p:txBody>
      </p:sp>
      <p:pic>
        <p:nvPicPr>
          <p:cNvPr id="1036" name="Picture 12" descr="Imagen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626" y="1737360"/>
            <a:ext cx="2284285" cy="228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75" y="4021645"/>
            <a:ext cx="2209800" cy="22098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5230368" y="2072640"/>
            <a:ext cx="6108192" cy="3539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sz="3200" dirty="0" smtClean="0"/>
              <a:t>En plantas distribuidoras de combustibles existe la necesidad de un sistema que mantenga a sus clientes informados sobre el estado de sus pedidos y realice solicitudes de pedidos de manera no presencial.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90979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 PROPUESTA</a:t>
            </a:r>
            <a:endParaRPr lang="es-ES" dirty="0"/>
          </a:p>
        </p:txBody>
      </p:sp>
      <p:pic>
        <p:nvPicPr>
          <p:cNvPr id="2052" name="Picture 4" descr="Imagen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01001"/>
            <a:ext cx="3618137" cy="309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4913376" y="2292096"/>
            <a:ext cx="5766816" cy="255454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sz="3200" dirty="0" smtClean="0"/>
              <a:t>Se plantea un sistema acoplable al sistema de llenado de combustible, que permita el tracking , la notificación y solicitud de pedidos.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28307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 APLICADA</a:t>
            </a:r>
            <a:endParaRPr lang="es-E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310338"/>
            <a:ext cx="5401429" cy="23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/>
          <p:cNvSpPr txBox="1"/>
          <p:nvPr/>
        </p:nvSpPr>
        <p:spPr>
          <a:xfrm>
            <a:off x="2401824" y="4925568"/>
            <a:ext cx="348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Fuente: Elaboración propia.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6779124" y="2153527"/>
            <a:ext cx="4656971" cy="30469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3200" dirty="0" smtClean="0"/>
              <a:t>Metodología ágil </a:t>
            </a:r>
            <a:r>
              <a:rPr lang="es-ES" sz="3200" dirty="0" err="1" smtClean="0"/>
              <a:t>Scrum</a:t>
            </a:r>
            <a:r>
              <a:rPr lang="es-ES" sz="32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3200" dirty="0" smtClean="0"/>
              <a:t>Justificación.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3200" dirty="0" smtClean="0"/>
              <a:t>Composición.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3200" dirty="0" smtClean="0"/>
              <a:t>Roles.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0344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Roboto Condensed" pitchFamily="2" charset="0"/>
              </a:rPr>
              <a:t>DESARROLLO – SPRINT 1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097280" y="2439655"/>
            <a:ext cx="514502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/>
              <a:t>Diseñar la modalidad de realizar consultas de los pedidos hechas por los clientes de las Plantas de Distribución de Combustibles.</a:t>
            </a:r>
          </a:p>
          <a:p>
            <a:pPr lvl="0" algn="just"/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304" y="1844064"/>
            <a:ext cx="5561722" cy="4022725"/>
          </a:xfrm>
        </p:spPr>
      </p:pic>
    </p:spTree>
    <p:extLst>
      <p:ext uri="{BB962C8B-B14F-4D97-AF65-F5344CB8AC3E}">
        <p14:creationId xmlns:p14="http://schemas.microsoft.com/office/powerpoint/2010/main" val="215359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a typeface="Roboto Condensed" pitchFamily="2" charset="0"/>
              </a:rPr>
              <a:t> </a:t>
            </a:r>
            <a:r>
              <a:rPr lang="es-ES" dirty="0">
                <a:ea typeface="Roboto Condensed" pitchFamily="2" charset="0"/>
              </a:rPr>
              <a:t>SPRINT 1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1097280" y="3096768"/>
            <a:ext cx="5693664" cy="633984"/>
          </a:xfrm>
        </p:spPr>
        <p:txBody>
          <a:bodyPr>
            <a:normAutofit/>
          </a:bodyPr>
          <a:lstStyle/>
          <a:p>
            <a:r>
              <a:rPr lang="es-ES" sz="3200" dirty="0" smtClean="0"/>
              <a:t>Modelo de base de datos</a:t>
            </a:r>
            <a:endParaRPr lang="es-ES" sz="32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962" y="286603"/>
            <a:ext cx="4943659" cy="593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a typeface="Roboto Condensed" pitchFamily="2" charset="0"/>
              </a:rPr>
              <a:t>SPRINT </a:t>
            </a:r>
            <a:r>
              <a:rPr lang="es-ES" dirty="0">
                <a:ea typeface="Roboto Condensed" pitchFamily="2" charset="0"/>
              </a:rPr>
              <a:t>1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5631" y="2217628"/>
            <a:ext cx="4212741" cy="2781092"/>
          </a:xfrm>
        </p:spPr>
        <p:txBody>
          <a:bodyPr/>
          <a:lstStyle/>
          <a:p>
            <a:pPr algn="just"/>
            <a:r>
              <a:rPr lang="es-ES" sz="2400" dirty="0"/>
              <a:t>Rediseñar el proceso de solicitud de pedidos utilizado por las Plantas de Distribución de Combustibles a través de una aplicación móvil y un portal web</a:t>
            </a:r>
            <a:r>
              <a:rPr lang="es-ES" sz="2400" dirty="0" smtClean="0"/>
              <a:t>.</a:t>
            </a:r>
          </a:p>
          <a:p>
            <a:pPr algn="just"/>
            <a:endParaRPr lang="es-ES" sz="2400" dirty="0"/>
          </a:p>
          <a:p>
            <a:pPr marL="0" indent="0">
              <a:buNone/>
            </a:pPr>
            <a:r>
              <a:rPr lang="es-ES" sz="2400" dirty="0" smtClean="0"/>
              <a:t>- Proceso actual.</a:t>
            </a:r>
            <a:endParaRPr lang="es-ES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373" y="323179"/>
            <a:ext cx="6845403" cy="591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3413760" cy="1450757"/>
          </a:xfrm>
        </p:spPr>
        <p:txBody>
          <a:bodyPr/>
          <a:lstStyle/>
          <a:p>
            <a:r>
              <a:rPr lang="es-ES" dirty="0" smtClean="0">
                <a:ea typeface="Roboto Condensed" pitchFamily="2" charset="0"/>
              </a:rPr>
              <a:t>SPRINT </a:t>
            </a:r>
            <a:r>
              <a:rPr lang="es-ES" dirty="0">
                <a:ea typeface="Roboto Condensed" pitchFamily="2" charset="0"/>
              </a:rPr>
              <a:t>1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5631" y="2217628"/>
            <a:ext cx="4212741" cy="2781092"/>
          </a:xfrm>
        </p:spPr>
        <p:txBody>
          <a:bodyPr/>
          <a:lstStyle/>
          <a:p>
            <a:pPr algn="just"/>
            <a:r>
              <a:rPr lang="es-ES" sz="2400" dirty="0"/>
              <a:t>Rediseñar el proceso de solicitud de pedidos utilizado por las Plantas de Distribución de Combustibles a través de una aplicación móvil y un portal web</a:t>
            </a:r>
            <a:r>
              <a:rPr lang="es-ES" sz="2400" dirty="0" smtClean="0"/>
              <a:t>.</a:t>
            </a:r>
          </a:p>
          <a:p>
            <a:pPr algn="just"/>
            <a:endParaRPr lang="es-ES" sz="2400" dirty="0"/>
          </a:p>
          <a:p>
            <a:pPr marL="0" indent="0">
              <a:buNone/>
            </a:pPr>
            <a:r>
              <a:rPr lang="es-ES" sz="2400" dirty="0" smtClean="0"/>
              <a:t>- Proceso nuevo.</a:t>
            </a:r>
            <a:endParaRPr lang="es-E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967" y="286603"/>
            <a:ext cx="6778708" cy="583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1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Roboto Condensed" pitchFamily="2" charset="0"/>
              </a:rPr>
              <a:t>SPRINT </a:t>
            </a:r>
            <a:r>
              <a:rPr lang="es-ES" dirty="0" smtClean="0">
                <a:ea typeface="Roboto Condensed" pitchFamily="2" charset="0"/>
              </a:rPr>
              <a:t>2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206752"/>
            <a:ext cx="5047488" cy="1597152"/>
          </a:xfrm>
        </p:spPr>
        <p:txBody>
          <a:bodyPr>
            <a:normAutofit/>
          </a:bodyPr>
          <a:lstStyle/>
          <a:p>
            <a:pPr algn="just"/>
            <a:r>
              <a:rPr lang="es-VE" sz="2600" dirty="0"/>
              <a:t>Diseñar e implementar una API </a:t>
            </a:r>
            <a:r>
              <a:rPr lang="es-VE" sz="2600" dirty="0" err="1"/>
              <a:t>RESTful</a:t>
            </a:r>
            <a:r>
              <a:rPr lang="es-VE" sz="2600" dirty="0"/>
              <a:t> que suministre datos a los componentes del sistema.</a:t>
            </a:r>
            <a:endParaRPr lang="es-ES" sz="2600" dirty="0"/>
          </a:p>
          <a:p>
            <a:endParaRPr lang="es-ES" dirty="0"/>
          </a:p>
        </p:txBody>
      </p:sp>
      <p:pic>
        <p:nvPicPr>
          <p:cNvPr id="4" name="Imagen 3" descr="C:\Users\Daniel jose\Downloads\ARQUITECTURAAPI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86" y="2112581"/>
            <a:ext cx="4686300" cy="36569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/>
          <p:cNvSpPr txBox="1"/>
          <p:nvPr/>
        </p:nvSpPr>
        <p:spPr>
          <a:xfrm>
            <a:off x="1743456" y="3803904"/>
            <a:ext cx="38127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400" dirty="0" smtClean="0"/>
              <a:t>Módulo de Servicios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dirty="0" smtClean="0"/>
              <a:t>Módulo de Lógica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dirty="0" smtClean="0"/>
              <a:t>Módulo de Acceso a datos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dirty="0" smtClean="0"/>
              <a:t>Módulo de Común</a:t>
            </a:r>
            <a:endParaRPr lang="es-ES" sz="2400" dirty="0"/>
          </a:p>
        </p:txBody>
      </p:sp>
      <p:sp>
        <p:nvSpPr>
          <p:cNvPr id="6" name="Rectángulo 5"/>
          <p:cNvSpPr/>
          <p:nvPr/>
        </p:nvSpPr>
        <p:spPr>
          <a:xfrm>
            <a:off x="7819969" y="5960101"/>
            <a:ext cx="2696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/>
              <a:t>Fuente: Elaboración propia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79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1066</TotalTime>
  <Words>685</Words>
  <Application>Microsoft Office PowerPoint</Application>
  <PresentationFormat>Panorámica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Roboto Condensed</vt:lpstr>
      <vt:lpstr>Times New Roman</vt:lpstr>
      <vt:lpstr>Retrospección</vt:lpstr>
      <vt:lpstr>Diseño e Implementación de un Sistema de Tracking y Solicitud de Pedidos para Plantas Distribuidoras de Combustible</vt:lpstr>
      <vt:lpstr>PROBLEMA</vt:lpstr>
      <vt:lpstr>SOLUCIÓN PROPUESTA</vt:lpstr>
      <vt:lpstr>METODOLOGÍA APLICADA</vt:lpstr>
      <vt:lpstr>DESARROLLO – SPRINT 1</vt:lpstr>
      <vt:lpstr> SPRINT 1</vt:lpstr>
      <vt:lpstr>SPRINT 1</vt:lpstr>
      <vt:lpstr>SPRINT 1</vt:lpstr>
      <vt:lpstr>SPRINT 2</vt:lpstr>
      <vt:lpstr>SPRINT 3</vt:lpstr>
      <vt:lpstr>SPRINT 4</vt:lpstr>
      <vt:lpstr>SPRINT 6</vt:lpstr>
      <vt:lpstr>SPRINT 7</vt:lpstr>
      <vt:lpstr>SPRINT 9</vt:lpstr>
      <vt:lpstr>SPRINT 9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 Implementación de un Sistema de Tracking y Solicitud de Pedidos para Plantas Distribuidoras de Combustible</dc:title>
  <dc:creator>Daniel jose</dc:creator>
  <cp:lastModifiedBy>Daniel jose</cp:lastModifiedBy>
  <cp:revision>45</cp:revision>
  <dcterms:created xsi:type="dcterms:W3CDTF">2017-06-19T17:54:01Z</dcterms:created>
  <dcterms:modified xsi:type="dcterms:W3CDTF">2017-06-20T21:29:20Z</dcterms:modified>
</cp:coreProperties>
</file>