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317" r:id="rId5"/>
    <p:sldId id="309" r:id="rId6"/>
    <p:sldId id="310" r:id="rId7"/>
    <p:sldId id="311" r:id="rId8"/>
    <p:sldId id="312" r:id="rId9"/>
    <p:sldId id="316" r:id="rId10"/>
    <p:sldId id="314" r:id="rId11"/>
    <p:sldId id="30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405" autoAdjust="0"/>
  </p:normalViewPr>
  <p:slideViewPr>
    <p:cSldViewPr snapToGrid="0">
      <p:cViewPr varScale="1">
        <p:scale>
          <a:sx n="118" d="100"/>
          <a:sy n="118" d="100"/>
        </p:scale>
        <p:origin x="198" y="10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4/15/2025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Midnight’s Café</a:t>
            </a:r>
            <a:br>
              <a:rPr lang="en-US" dirty="0"/>
            </a:br>
            <a:r>
              <a:rPr lang="en-US" sz="1800" dirty="0"/>
              <a:t>Created by: Daniella Luzi</a:t>
            </a:r>
            <a:br>
              <a:rPr lang="en-US" sz="1800" dirty="0"/>
            </a:br>
            <a:r>
              <a:rPr lang="en-US" sz="1800" dirty="0"/>
              <a:t>Team Name: Marshall and Company</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914400"/>
            <a:ext cx="8731306" cy="914400"/>
          </a:xfrm>
        </p:spPr>
        <p:txBody>
          <a:bodyPr/>
          <a:lstStyle/>
          <a:p>
            <a:r>
              <a:rPr lang="en-US" dirty="0"/>
              <a:t>Application Scenario + Problem Statement</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8148680" cy="3356576"/>
          </a:xfrm>
        </p:spPr>
        <p:txBody>
          <a:bodyPr/>
          <a:lstStyle/>
          <a:p>
            <a:r>
              <a:rPr lang="en-US" dirty="0"/>
              <a:t>I spend a lot of time at cafés, and I love to try different drinks they offer!</a:t>
            </a:r>
          </a:p>
          <a:p>
            <a:r>
              <a:rPr lang="en-US" dirty="0"/>
              <a:t>This can be modified to deal with fast food, retail, etc.</a:t>
            </a:r>
          </a:p>
          <a:p>
            <a:r>
              <a:rPr lang="en-US" dirty="0"/>
              <a:t>My past Python and SQL projects were based around cafés/food, so I wanted to carry that over into Java.</a:t>
            </a:r>
          </a:p>
          <a:p>
            <a:r>
              <a:rPr lang="en-US" dirty="0"/>
              <a:t>Can give a brief overview of how ordering online works.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sz="3200" dirty="0"/>
              <a:t>How Program Works and Method</a:t>
            </a:r>
            <a:endParaRPr lang="en-US" dirty="0"/>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r>
              <a:rPr lang="en-US" dirty="0"/>
              <a:t>This program allows you to order drinks from a café and then prints out a receipt. There are 6 options to choose from, and there is no limit to how much you may order. It also includes a button to reset your order if a mistake was made. The receipt includes the quantity of each item, the price, the total, your reward level based on how much spent, the employee’s name and ID number, as well as a QR code that takes you to our website. </a:t>
            </a: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r>
              <a:rPr lang="en-US" dirty="0"/>
              <a:t>I started by drawing out on paper how I wanted the UI to look and then started with the basics (a window with a title, for starters). I worked on one window at a time before moving to the next one. I put the finishing touches on last (background colors, QR code website, ensuring everything was running).</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223736" y="0"/>
            <a:ext cx="10360152" cy="914400"/>
          </a:xfrm>
        </p:spPr>
        <p:txBody>
          <a:bodyPr/>
          <a:lstStyle/>
          <a:p>
            <a:r>
              <a:rPr lang="en-US" sz="3200" dirty="0"/>
              <a:t>UML Diagram</a:t>
            </a:r>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pic>
        <p:nvPicPr>
          <p:cNvPr id="3" name="Picture 2" descr="A screenshot of a menu&#10;&#10;AI-generated content may be incorrect.">
            <a:extLst>
              <a:ext uri="{FF2B5EF4-FFF2-40B4-BE49-F238E27FC236}">
                <a16:creationId xmlns:a16="http://schemas.microsoft.com/office/drawing/2014/main" id="{F30FBC61-7608-40A7-9DED-FFF0840314DA}"/>
              </a:ext>
            </a:extLst>
          </p:cNvPr>
          <p:cNvPicPr>
            <a:picLocks noChangeAspect="1"/>
          </p:cNvPicPr>
          <p:nvPr/>
        </p:nvPicPr>
        <p:blipFill>
          <a:blip r:embed="rId3"/>
          <a:stretch>
            <a:fillRect/>
          </a:stretch>
        </p:blipFill>
        <p:spPr>
          <a:xfrm>
            <a:off x="2466468" y="1128799"/>
            <a:ext cx="7259063" cy="4810796"/>
          </a:xfrm>
          <a:prstGeom prst="rect">
            <a:avLst/>
          </a:prstGeom>
        </p:spPr>
      </p:pic>
    </p:spTree>
    <p:extLst>
      <p:ext uri="{BB962C8B-B14F-4D97-AF65-F5344CB8AC3E}">
        <p14:creationId xmlns:p14="http://schemas.microsoft.com/office/powerpoint/2010/main" val="3748348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sz="3200" dirty="0"/>
              <a:t>What I Learned</a:t>
            </a:r>
            <a:endParaRPr lang="en-US" dirty="0"/>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normAutofit/>
          </a:bodyPr>
          <a:lstStyle/>
          <a:p>
            <a:pPr marL="342900" indent="-342900">
              <a:buFont typeface="Arial" panose="020B0604020202020204" pitchFamily="34" charset="0"/>
              <a:buChar char="•"/>
            </a:pPr>
            <a:r>
              <a:rPr lang="en-US" sz="2400" dirty="0"/>
              <a:t>JavaFX in detail/more hands-on experience</a:t>
            </a:r>
          </a:p>
          <a:p>
            <a:pPr marL="571500" lvl="1" indent="-342900">
              <a:buFont typeface="Arial" panose="020B0604020202020204" pitchFamily="34" charset="0"/>
              <a:buChar char="•"/>
            </a:pPr>
            <a:r>
              <a:rPr lang="en-US" sz="2400" dirty="0"/>
              <a:t>ImageView, HBox and VBox, Region, etc.</a:t>
            </a:r>
          </a:p>
          <a:p>
            <a:pPr marL="342900" indent="-342900">
              <a:buFont typeface="Arial" panose="020B0604020202020204" pitchFamily="34" charset="0"/>
              <a:buChar char="•"/>
            </a:pPr>
            <a:r>
              <a:rPr lang="en-US" sz="2400" dirty="0"/>
              <a:t>Trial and Error</a:t>
            </a:r>
          </a:p>
          <a:p>
            <a:pPr marL="342900" indent="-342900">
              <a:buFont typeface="Arial" panose="020B0604020202020204" pitchFamily="34" charset="0"/>
              <a:buChar char="•"/>
            </a:pPr>
            <a:r>
              <a:rPr lang="en-US" sz="2400" dirty="0"/>
              <a:t>Starting small and building up</a:t>
            </a:r>
          </a:p>
          <a:p>
            <a:pPr marL="342900" indent="-342900">
              <a:buFont typeface="Arial" panose="020B0604020202020204" pitchFamily="34" charset="0"/>
              <a:buChar char="•"/>
            </a:pPr>
            <a:r>
              <a:rPr lang="en-US" sz="2400" dirty="0"/>
              <a:t>Time Management</a:t>
            </a:r>
          </a:p>
        </p:txBody>
      </p:sp>
    </p:spTree>
    <p:extLst>
      <p:ext uri="{BB962C8B-B14F-4D97-AF65-F5344CB8AC3E}">
        <p14:creationId xmlns:p14="http://schemas.microsoft.com/office/powerpoint/2010/main" val="85990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121381" y="-280263"/>
            <a:ext cx="10360152" cy="914400"/>
          </a:xfrm>
        </p:spPr>
        <p:txBody>
          <a:bodyPr/>
          <a:lstStyle/>
          <a:p>
            <a:r>
              <a:rPr lang="en-US" sz="3200" dirty="0"/>
              <a:t>Sample Demo</a:t>
            </a:r>
            <a:endParaRPr lang="en-US" dirty="0"/>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8" name="Picture 7" descr="A screenshot of a computer&#10;&#10;AI-generated content may be incorrect.">
            <a:extLst>
              <a:ext uri="{FF2B5EF4-FFF2-40B4-BE49-F238E27FC236}">
                <a16:creationId xmlns:a16="http://schemas.microsoft.com/office/drawing/2014/main" id="{43F14DA7-8313-46EC-60FD-006D41BC6607}"/>
              </a:ext>
            </a:extLst>
          </p:cNvPr>
          <p:cNvPicPr>
            <a:picLocks noChangeAspect="1"/>
          </p:cNvPicPr>
          <p:nvPr/>
        </p:nvPicPr>
        <p:blipFill>
          <a:blip r:embed="rId2"/>
          <a:stretch>
            <a:fillRect/>
          </a:stretch>
        </p:blipFill>
        <p:spPr>
          <a:xfrm>
            <a:off x="214112" y="1759335"/>
            <a:ext cx="3462433" cy="2999232"/>
          </a:xfrm>
          <a:prstGeom prst="rect">
            <a:avLst/>
          </a:prstGeom>
        </p:spPr>
      </p:pic>
      <p:pic>
        <p:nvPicPr>
          <p:cNvPr id="10" name="Picture 9" descr="A screenshot of a menu&#10;&#10;AI-generated content may be incorrect.">
            <a:extLst>
              <a:ext uri="{FF2B5EF4-FFF2-40B4-BE49-F238E27FC236}">
                <a16:creationId xmlns:a16="http://schemas.microsoft.com/office/drawing/2014/main" id="{F582072C-61DD-B26C-0347-AB9FD51F2FED}"/>
              </a:ext>
            </a:extLst>
          </p:cNvPr>
          <p:cNvPicPr>
            <a:picLocks noChangeAspect="1"/>
          </p:cNvPicPr>
          <p:nvPr/>
        </p:nvPicPr>
        <p:blipFill>
          <a:blip r:embed="rId3"/>
          <a:stretch>
            <a:fillRect/>
          </a:stretch>
        </p:blipFill>
        <p:spPr>
          <a:xfrm>
            <a:off x="3979800" y="176937"/>
            <a:ext cx="3456512" cy="2998468"/>
          </a:xfrm>
          <a:prstGeom prst="rect">
            <a:avLst/>
          </a:prstGeom>
        </p:spPr>
      </p:pic>
      <p:pic>
        <p:nvPicPr>
          <p:cNvPr id="12" name="Picture 11" descr="A screenshot of a receipt&#10;&#10;AI-generated content may be incorrect.">
            <a:extLst>
              <a:ext uri="{FF2B5EF4-FFF2-40B4-BE49-F238E27FC236}">
                <a16:creationId xmlns:a16="http://schemas.microsoft.com/office/drawing/2014/main" id="{8C0623A6-C729-274E-1318-0432004D28F4}"/>
              </a:ext>
            </a:extLst>
          </p:cNvPr>
          <p:cNvPicPr>
            <a:picLocks noChangeAspect="1"/>
          </p:cNvPicPr>
          <p:nvPr/>
        </p:nvPicPr>
        <p:blipFill>
          <a:blip r:embed="rId4"/>
          <a:stretch>
            <a:fillRect/>
          </a:stretch>
        </p:blipFill>
        <p:spPr>
          <a:xfrm>
            <a:off x="7739567" y="1843958"/>
            <a:ext cx="3456512" cy="2997955"/>
          </a:xfrm>
          <a:prstGeom prst="rect">
            <a:avLst/>
          </a:prstGeom>
        </p:spPr>
      </p:pic>
      <p:pic>
        <p:nvPicPr>
          <p:cNvPr id="14" name="Picture 13" descr="A screenshot of a menu&#10;&#10;AI-generated content may be incorrect.">
            <a:extLst>
              <a:ext uri="{FF2B5EF4-FFF2-40B4-BE49-F238E27FC236}">
                <a16:creationId xmlns:a16="http://schemas.microsoft.com/office/drawing/2014/main" id="{A19402DF-1081-FFC9-99A7-D4518F060BAB}"/>
              </a:ext>
            </a:extLst>
          </p:cNvPr>
          <p:cNvPicPr>
            <a:picLocks noChangeAspect="1"/>
          </p:cNvPicPr>
          <p:nvPr/>
        </p:nvPicPr>
        <p:blipFill>
          <a:blip r:embed="rId5"/>
          <a:stretch>
            <a:fillRect/>
          </a:stretch>
        </p:blipFill>
        <p:spPr>
          <a:xfrm>
            <a:off x="4286876" y="3342936"/>
            <a:ext cx="2688459" cy="3432767"/>
          </a:xfrm>
          <a:prstGeom prst="rect">
            <a:avLst/>
          </a:prstGeom>
        </p:spPr>
      </p:pic>
      <p:sp>
        <p:nvSpPr>
          <p:cNvPr id="15" name="TextBox 14">
            <a:extLst>
              <a:ext uri="{FF2B5EF4-FFF2-40B4-BE49-F238E27FC236}">
                <a16:creationId xmlns:a16="http://schemas.microsoft.com/office/drawing/2014/main" id="{862E6CF5-F6F4-5B88-70A9-2638CABBBCE5}"/>
              </a:ext>
            </a:extLst>
          </p:cNvPr>
          <p:cNvSpPr txBox="1"/>
          <p:nvPr/>
        </p:nvSpPr>
        <p:spPr>
          <a:xfrm>
            <a:off x="1294724" y="4758567"/>
            <a:ext cx="1537488" cy="369332"/>
          </a:xfrm>
          <a:prstGeom prst="rect">
            <a:avLst/>
          </a:prstGeom>
          <a:noFill/>
        </p:spPr>
        <p:txBody>
          <a:bodyPr wrap="square" rtlCol="0">
            <a:spAutoFit/>
          </a:bodyPr>
          <a:lstStyle/>
          <a:p>
            <a:r>
              <a:rPr lang="en-US" dirty="0"/>
              <a:t>1</a:t>
            </a:r>
            <a:r>
              <a:rPr lang="en-US" baseline="30000" dirty="0"/>
              <a:t>st</a:t>
            </a:r>
            <a:r>
              <a:rPr lang="en-US" dirty="0"/>
              <a:t> Window</a:t>
            </a:r>
          </a:p>
        </p:txBody>
      </p:sp>
      <p:sp>
        <p:nvSpPr>
          <p:cNvPr id="22" name="TextBox 21">
            <a:extLst>
              <a:ext uri="{FF2B5EF4-FFF2-40B4-BE49-F238E27FC236}">
                <a16:creationId xmlns:a16="http://schemas.microsoft.com/office/drawing/2014/main" id="{1EBA8DC8-8DF5-CCCE-4B12-60E4A3836B9B}"/>
              </a:ext>
            </a:extLst>
          </p:cNvPr>
          <p:cNvSpPr txBox="1"/>
          <p:nvPr/>
        </p:nvSpPr>
        <p:spPr>
          <a:xfrm>
            <a:off x="2628008" y="685049"/>
            <a:ext cx="1658868" cy="369332"/>
          </a:xfrm>
          <a:prstGeom prst="rect">
            <a:avLst/>
          </a:prstGeom>
          <a:noFill/>
        </p:spPr>
        <p:txBody>
          <a:bodyPr wrap="square">
            <a:spAutoFit/>
          </a:bodyPr>
          <a:lstStyle/>
          <a:p>
            <a:r>
              <a:rPr lang="en-US" dirty="0"/>
              <a:t> 2</a:t>
            </a:r>
            <a:r>
              <a:rPr lang="en-US" baseline="30000" dirty="0"/>
              <a:t>nd</a:t>
            </a:r>
            <a:r>
              <a:rPr lang="en-US" dirty="0"/>
              <a:t> Window</a:t>
            </a:r>
          </a:p>
        </p:txBody>
      </p:sp>
      <p:sp>
        <p:nvSpPr>
          <p:cNvPr id="24" name="TextBox 23">
            <a:extLst>
              <a:ext uri="{FF2B5EF4-FFF2-40B4-BE49-F238E27FC236}">
                <a16:creationId xmlns:a16="http://schemas.microsoft.com/office/drawing/2014/main" id="{381EDC05-00AD-1469-5A41-5D74D19E8E2A}"/>
              </a:ext>
            </a:extLst>
          </p:cNvPr>
          <p:cNvSpPr txBox="1"/>
          <p:nvPr/>
        </p:nvSpPr>
        <p:spPr>
          <a:xfrm>
            <a:off x="8828846" y="4841913"/>
            <a:ext cx="1277953" cy="369332"/>
          </a:xfrm>
          <a:prstGeom prst="rect">
            <a:avLst/>
          </a:prstGeom>
          <a:noFill/>
        </p:spPr>
        <p:txBody>
          <a:bodyPr wrap="square">
            <a:spAutoFit/>
          </a:bodyPr>
          <a:lstStyle/>
          <a:p>
            <a:r>
              <a:rPr lang="en-US" dirty="0"/>
              <a:t>3</a:t>
            </a:r>
            <a:r>
              <a:rPr lang="en-US" baseline="30000" dirty="0"/>
              <a:t>rd</a:t>
            </a:r>
            <a:r>
              <a:rPr lang="en-US" dirty="0"/>
              <a:t> Window</a:t>
            </a:r>
          </a:p>
        </p:txBody>
      </p:sp>
      <p:sp>
        <p:nvSpPr>
          <p:cNvPr id="26" name="TextBox 25">
            <a:extLst>
              <a:ext uri="{FF2B5EF4-FFF2-40B4-BE49-F238E27FC236}">
                <a16:creationId xmlns:a16="http://schemas.microsoft.com/office/drawing/2014/main" id="{2EF9C112-2429-BEBA-0B03-432008DD75CA}"/>
              </a:ext>
            </a:extLst>
          </p:cNvPr>
          <p:cNvSpPr txBox="1"/>
          <p:nvPr/>
        </p:nvSpPr>
        <p:spPr>
          <a:xfrm>
            <a:off x="6975335" y="6390642"/>
            <a:ext cx="2443795" cy="369332"/>
          </a:xfrm>
          <a:prstGeom prst="rect">
            <a:avLst/>
          </a:prstGeom>
          <a:noFill/>
        </p:spPr>
        <p:txBody>
          <a:bodyPr wrap="square">
            <a:spAutoFit/>
          </a:bodyPr>
          <a:lstStyle/>
          <a:p>
            <a:r>
              <a:rPr lang="en-US" dirty="0"/>
              <a:t>Website from QR Code!</a:t>
            </a:r>
          </a:p>
        </p:txBody>
      </p:sp>
    </p:spTree>
    <p:extLst>
      <p:ext uri="{BB962C8B-B14F-4D97-AF65-F5344CB8AC3E}">
        <p14:creationId xmlns:p14="http://schemas.microsoft.com/office/powerpoint/2010/main" val="53780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7104" y="0"/>
            <a:ext cx="10360152" cy="914400"/>
          </a:xfrm>
        </p:spPr>
        <p:txBody>
          <a:bodyPr/>
          <a:lstStyle/>
          <a:p>
            <a:r>
              <a:rPr lang="en-US" sz="3200" dirty="0"/>
              <a:t>Works Cited</a:t>
            </a:r>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
        <p:nvSpPr>
          <p:cNvPr id="11" name="Rectangle 1">
            <a:extLst>
              <a:ext uri="{FF2B5EF4-FFF2-40B4-BE49-F238E27FC236}">
                <a16:creationId xmlns:a16="http://schemas.microsoft.com/office/drawing/2014/main" id="{8B7248FD-E8E4-DDBE-4F93-57A5ED74B609}"/>
              </a:ext>
            </a:extLst>
          </p:cNvPr>
          <p:cNvSpPr>
            <a:spLocks noChangeArrowheads="1"/>
          </p:cNvSpPr>
          <p:nvPr/>
        </p:nvSpPr>
        <p:spPr bwMode="auto">
          <a:xfrm>
            <a:off x="733168" y="8155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Brandie. “Southern Sweet Tea.”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Country Cook</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 June 2024, www.thecountrycook.net/southern-sweet-tea/comment-page-2.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5667C0C0-E4BE-0077-39EC-F4312643EA74}"/>
              </a:ext>
            </a:extLst>
          </p:cNvPr>
          <p:cNvSpPr>
            <a:spLocks noChangeArrowheads="1"/>
          </p:cNvSpPr>
          <p:nvPr/>
        </p:nvSpPr>
        <p:spPr bwMode="auto">
          <a:xfrm>
            <a:off x="733168" y="10853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“Creamy Caramel Iced Vanilla Latte + More Iced Coffee Drinks With 100 Calories or Less.”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Hungry-Girl</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 Aug. 2021, www.hungry-girl.com/weekly-recipes/caramel-vanilla-latte.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CE27C675-9E7F-B337-4A66-0C5AA7DD7FE0}"/>
              </a:ext>
            </a:extLst>
          </p:cNvPr>
          <p:cNvSpPr>
            <a:spLocks noChangeArrowheads="1"/>
          </p:cNvSpPr>
          <p:nvPr/>
        </p:nvSpPr>
        <p:spPr bwMode="auto">
          <a:xfrm>
            <a:off x="733168" y="13304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Donofrio, Jeanine. “Iced Matcha Latte.”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Love and Lemons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27 July 2023, www.loveandlemons.com/iced-matcha-latte.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993383A0-5A65-ED22-D8AF-314886A9F43A}"/>
              </a:ext>
            </a:extLst>
          </p:cNvPr>
          <p:cNvSpPr>
            <a:spLocks noChangeArrowheads="1"/>
          </p:cNvSpPr>
          <p:nvPr/>
        </p:nvSpPr>
        <p:spPr bwMode="auto">
          <a:xfrm>
            <a:off x="733168" y="15425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Matt Taylor-Gross</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www.matttaylorgross.com/index/all.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8CBA0DAF-737A-9270-90AD-7769E1A32EA5}"/>
              </a:ext>
            </a:extLst>
          </p:cNvPr>
          <p:cNvSpPr>
            <a:spLocks noChangeArrowheads="1"/>
          </p:cNvSpPr>
          <p:nvPr/>
        </p:nvSpPr>
        <p:spPr bwMode="auto">
          <a:xfrm>
            <a:off x="733168" y="17299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“Pavel Korotkov.” </a:t>
            </a:r>
            <a:r>
              <a:rPr kumimoji="0" lang="en-US" altLang="en-US" sz="12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Adobe Stock</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stock.adobe.com/contributor/206678165/pavel-korotkov?load_type=author&amp;prev_url=detail.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9945EF2E-824B-7746-6DA8-A741816F2C3D}"/>
              </a:ext>
            </a:extLst>
          </p:cNvPr>
          <p:cNvSpPr>
            <a:spLocks noChangeArrowheads="1"/>
          </p:cNvSpPr>
          <p:nvPr/>
        </p:nvSpPr>
        <p:spPr bwMode="auto">
          <a:xfrm>
            <a:off x="733168" y="2282224"/>
            <a:ext cx="105870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Strawpage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straw.page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7">
            <a:extLst>
              <a:ext uri="{FF2B5EF4-FFF2-40B4-BE49-F238E27FC236}">
                <a16:creationId xmlns:a16="http://schemas.microsoft.com/office/drawing/2014/main" id="{76ABB051-0E5E-A167-D030-2F46460176DB}"/>
              </a:ext>
            </a:extLst>
          </p:cNvPr>
          <p:cNvSpPr>
            <a:spLocks noChangeArrowheads="1"/>
          </p:cNvSpPr>
          <p:nvPr/>
        </p:nvSpPr>
        <p:spPr bwMode="auto">
          <a:xfrm>
            <a:off x="733168" y="19513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Shutterstock</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www.shutterstock.com/image-photo/espresso-150000692.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214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856489" y="914400"/>
            <a:ext cx="6902506" cy="5029200"/>
          </a:xfrm>
        </p:spPr>
        <p:txBody>
          <a:bodyPr/>
          <a:lstStyle/>
          <a:p>
            <a:r>
              <a:rPr lang="en-US" dirty="0"/>
              <a:t>Demonstration Time!</a:t>
            </a:r>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{3035C37B-D85E-49E1-9DDB-05E77032DA66}tf11964407_win32</Template>
  <TotalTime>80</TotalTime>
  <Words>462</Words>
  <Application>Microsoft Office PowerPoint</Application>
  <PresentationFormat>Widescreen</PresentationFormat>
  <Paragraphs>42</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Courier New</vt:lpstr>
      <vt:lpstr>Gill Sans Nova Light</vt:lpstr>
      <vt:lpstr>Sagona Book</vt:lpstr>
      <vt:lpstr>Times New Roman</vt:lpstr>
      <vt:lpstr>Custom</vt:lpstr>
      <vt:lpstr>Midnight’s Café Created by: Daniella Luzi Team Name: Marshall and Company</vt:lpstr>
      <vt:lpstr>Application Scenario + Problem Statement</vt:lpstr>
      <vt:lpstr>How Program Works and Method</vt:lpstr>
      <vt:lpstr>UML Diagram</vt:lpstr>
      <vt:lpstr>What I Learned</vt:lpstr>
      <vt:lpstr>Sample Demo</vt:lpstr>
      <vt:lpstr>Works Cited</vt:lpstr>
      <vt:lpstr>Demonstration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daniella luzi</dc:creator>
  <cp:lastModifiedBy>daniella luzi</cp:lastModifiedBy>
  <cp:revision>5</cp:revision>
  <dcterms:created xsi:type="dcterms:W3CDTF">2025-04-03T17:16:15Z</dcterms:created>
  <dcterms:modified xsi:type="dcterms:W3CDTF">2025-04-15T14:45:20Z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