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7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7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7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32">
          <p15:clr>
            <a:srgbClr val="A4A3A4"/>
          </p15:clr>
        </p15:guide>
        <p15:guide id="2" orient="horz" pos="3795">
          <p15:clr>
            <a:srgbClr val="A4A3A4"/>
          </p15:clr>
        </p15:guide>
        <p15:guide id="3" orient="horz" pos="3240">
          <p15:clr>
            <a:srgbClr val="A4A3A4"/>
          </p15:clr>
        </p15:guide>
        <p15:guide id="4" pos="45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iXP568Zhupa49y+0dYAq71CWbX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FC6D844-ECB5-475E-ADEF-9FD3E38C3291}">
  <a:tblStyle styleId="{6FC6D844-ECB5-475E-ADEF-9FD3E38C32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8EB"/>
          </a:solidFill>
        </a:fill>
      </a:tcStyle>
    </a:wholeTbl>
    <a:band1H>
      <a:tcTxStyle/>
      <a:tcStyle>
        <a:fill>
          <a:solidFill>
            <a:srgbClr val="CBCFD6"/>
          </a:solidFill>
        </a:fill>
      </a:tcStyle>
    </a:band1H>
    <a:band2H>
      <a:tcTxStyle/>
    </a:band2H>
    <a:band1V>
      <a:tcTxStyle/>
      <a:tcStyle>
        <a:fill>
          <a:solidFill>
            <a:srgbClr val="CBCFD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32" orient="horz"/>
        <p:guide pos="3795" orient="horz"/>
        <p:guide pos="3240" orient="horz"/>
        <p:guide pos="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5.xlsx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Sheet6.xlsx"/></Relationships>
</file>

<file path=ppt/charts/_rels/chart7.xml.rels><?xml version="1.0" encoding="UTF-8" standalone="yes"?>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A-41ED-BC4F-3F91C2C1B8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9A-41ED-BC4F-3F91C2C1B8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9A-41ED-BC4F-3F91C2C1B8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4238320"/>
        <c:axId val="10659488"/>
      </c:barChart>
      <c:catAx>
        <c:axId val="5442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9488"/>
        <c:crosses val="autoZero"/>
        <c:auto val="1"/>
        <c:lblAlgn val="ctr"/>
        <c:lblOffset val="100"/>
        <c:noMultiLvlLbl val="0"/>
      </c:catAx>
      <c:valAx>
        <c:axId val="106594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Annual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Over</a:t>
            </a:r>
            <a:r>
              <a:rPr lang="en-US" baseline="0" dirty="0"/>
              <a:t>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9.816414293539865E-3"/>
                  <c:y val="2.520254073931815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5D-004A-A6D2-E9609F971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9A-41ED-BC4F-3F91C2C1B8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9A-41ED-BC4F-3F91C2C1B8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5371920954278478E-2"/>
                  <c:y val="3.86539487442117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15D-004A-A6D2-E9609F971ED9}"/>
                </c:ext>
              </c:extLst>
            </c:dLbl>
            <c:dLbl>
              <c:idx val="1"/>
              <c:layout>
                <c:manualLayout>
                  <c:x val="-2.7780833703838069E-2"/>
                  <c:y val="3.86539487442117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5D-004A-A6D2-E9609F971ED9}"/>
                </c:ext>
              </c:extLst>
            </c:dLbl>
            <c:dLbl>
              <c:idx val="2"/>
              <c:layout>
                <c:manualLayout>
                  <c:x val="-2.5371920954278634E-2"/>
                  <c:y val="-1.91599627282362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5D-004A-A6D2-E9609F971ED9}"/>
                </c:ext>
              </c:extLst>
            </c:dLbl>
            <c:dLbl>
              <c:idx val="3"/>
              <c:layout>
                <c:manualLayout>
                  <c:x val="-1.0918444456921052E-2"/>
                  <c:y val="-2.638670166229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15D-004A-A6D2-E9609F971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59A-41ED-BC4F-3F91C2C1B8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4238320"/>
        <c:axId val="10659488"/>
      </c:lineChart>
      <c:catAx>
        <c:axId val="54423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9488"/>
        <c:crosses val="autoZero"/>
        <c:auto val="1"/>
        <c:lblAlgn val="ctr"/>
        <c:lblOffset val="100"/>
        <c:noMultiLvlLbl val="0"/>
      </c:catAx>
      <c:valAx>
        <c:axId val="106594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38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4-4718-B78C-14A14E97091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214-4718-B78C-14A14E970918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4-4718-B78C-14A14E970918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214-4718-B78C-14A14E970918}"/>
              </c:ext>
            </c:extLst>
          </c:dPt>
          <c:dLbls>
            <c:dLbl>
              <c:idx val="0"/>
              <c:layout>
                <c:manualLayout>
                  <c:x val="-0.11760838067753282"/>
                  <c:y val="-5.992139856647872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214-4718-B78C-14A14E970918}"/>
                </c:ext>
              </c:extLst>
            </c:dLbl>
            <c:dLbl>
              <c:idx val="1"/>
              <c:layout>
                <c:manualLayout>
                  <c:x val="1.604717599252635E-2"/>
                  <c:y val="1.20018618304637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214-4718-B78C-14A14E970918}"/>
                </c:ext>
              </c:extLst>
            </c:dLbl>
            <c:dLbl>
              <c:idx val="2"/>
              <c:layout>
                <c:manualLayout>
                  <c:x val="1.7947175451032277E-2"/>
                  <c:y val="1.95354407806460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214-4718-B78C-14A14E97091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14-4718-B78C-14A14E9709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0.69</c:v>
                </c:pt>
                <c:pt idx="1">
                  <c:v>0.15</c:v>
                </c:pt>
                <c:pt idx="2">
                  <c:v>0.12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4-4718-B78C-14A14E970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Treatment of Chronic</a:t>
            </a:r>
            <a:r>
              <a:rPr lang="en-US" baseline="0" dirty="0"/>
              <a:t> UTIs Lead to Resistance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112961788196061"/>
          <c:y val="0.13760949803149605"/>
          <c:w val="0.81143294134667376"/>
          <c:h val="0.77268184055118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Antibiotics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Broad Spectrum</c:v>
                </c:pt>
                <c:pt idx="1">
                  <c:v>Multidrug-Resistance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F-45D8-BAB4-7297C464A2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Antibiotics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Broad Spectrum</c:v>
                </c:pt>
                <c:pt idx="1">
                  <c:v>Multidrug-Resistance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68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F-45D8-BAB4-7297C464A2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46747744"/>
        <c:axId val="446749056"/>
      </c:barChart>
      <c:catAx>
        <c:axId val="44674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49056"/>
        <c:crosses val="autoZero"/>
        <c:auto val="1"/>
        <c:lblAlgn val="ctr"/>
        <c:lblOffset val="100"/>
        <c:noMultiLvlLbl val="0"/>
      </c:catAx>
      <c:valAx>
        <c:axId val="446749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74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3644716142296"/>
          <c:y val="0.28250319881889763"/>
          <c:w val="0.28980879786883601"/>
          <c:h val="0.12789960629921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/>
              <a:t>Regional</a:t>
            </a:r>
            <a:r>
              <a:rPr lang="en-US" sz="1600" b="0" baseline="0" dirty="0"/>
              <a:t> Estimation of </a:t>
            </a:r>
            <a:r>
              <a:rPr lang="en-US" sz="1600" b="0" i="1" baseline="0" dirty="0"/>
              <a:t>Acinetobacter</a:t>
            </a:r>
            <a:r>
              <a:rPr lang="en-US" sz="1600" b="0" baseline="0" dirty="0"/>
              <a:t> Infection Treatment Market</a:t>
            </a:r>
            <a:endParaRPr lang="en-US" sz="1600" b="0" dirty="0"/>
          </a:p>
        </c:rich>
      </c:tx>
      <c:layout>
        <c:manualLayout>
          <c:xMode val="edge"/>
          <c:yMode val="edge"/>
          <c:x val="0.15718657075821788"/>
          <c:y val="2.0967127156098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13122387442558"/>
          <c:y val="0.15208750727072967"/>
          <c:w val="0.78891274231196273"/>
          <c:h val="0.67072929906575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Americas</c:v>
                </c:pt>
                <c:pt idx="1">
                  <c:v>EMRA</c:v>
                </c:pt>
                <c:pt idx="2">
                  <c:v>Asia-Pacific</c:v>
                </c:pt>
                <c:pt idx="3">
                  <c:v>Global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131.06625</c:v>
                </c:pt>
                <c:pt idx="1">
                  <c:v>219.05</c:v>
                </c:pt>
                <c:pt idx="2">
                  <c:v>133.5642</c:v>
                </c:pt>
                <c:pt idx="3">
                  <c:v>385.63359999999994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C-440E-BB8E-C9DDBC0B24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Americas</c:v>
                </c:pt>
                <c:pt idx="1">
                  <c:v>EMRA</c:v>
                </c:pt>
                <c:pt idx="2">
                  <c:v>Asia-Pacific</c:v>
                </c:pt>
                <c:pt idx="3">
                  <c:v>Global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146.73749999999998</c:v>
                </c:pt>
                <c:pt idx="1">
                  <c:v>286.88749999999999</c:v>
                </c:pt>
                <c:pt idx="2">
                  <c:v>209.29659999999998</c:v>
                </c:pt>
                <c:pt idx="3">
                  <c:v>505.63040000000001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4C-440E-BB8E-C9DDBC0B2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overlap val="-27"/>
        <c:axId val="314578840"/>
        <c:axId val="314574248"/>
      </c:barChart>
      <c:catAx>
        <c:axId val="31457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74248"/>
        <c:crosses val="autoZero"/>
        <c:auto val="1"/>
        <c:lblAlgn val="ctr"/>
        <c:lblOffset val="100"/>
        <c:noMultiLvlLbl val="0"/>
      </c:catAx>
      <c:valAx>
        <c:axId val="314574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Dollars</a:t>
                </a:r>
                <a:r>
                  <a:rPr lang="en-US" baseline="0" dirty="0"/>
                  <a:t> (millions)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7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389068135469884"/>
          <c:y val="0.90009501214124799"/>
          <c:w val="0.27511878370122583"/>
          <c:h val="6.29760148258680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2020 Market</a:t>
            </a:r>
            <a:r>
              <a:rPr lang="en-US" baseline="0" dirty="0"/>
              <a:t> Size ($Millions), Applicability, and CAGR</a:t>
            </a:r>
            <a:endParaRPr lang="en-US" dirty="0"/>
          </a:p>
        </c:rich>
      </c:tx>
      <c:layout>
        <c:manualLayout>
          <c:xMode val="edge"/>
          <c:yMode val="edge"/>
          <c:x val="0.21683654283469356"/>
          <c:y val="3.32397560044871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Applicability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Sheet1!$A$2:$A$7</c:f>
              <c:numCache>
                <c:formatCode>0.00%</c:formatCode>
                <c:ptCount val="6"/>
                <c:pt idx="0">
                  <c:v>5.2999999999999999E-2</c:v>
                </c:pt>
                <c:pt idx="1">
                  <c:v>9.8000000000000004E-2</c:v>
                </c:pt>
                <c:pt idx="2">
                  <c:v>4.7E-2</c:v>
                </c:pt>
                <c:pt idx="4">
                  <c:v>5.6000000000000001E-2</c:v>
                </c:pt>
                <c:pt idx="5">
                  <c:v>4.5999999999999999E-2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4">
                  <c:v>1</c:v>
                </c:pt>
                <c:pt idx="5">
                  <c:v>2</c:v>
                </c:pt>
              </c:numCache>
            </c:numRef>
          </c:yVal>
          <c:bubbleSize>
            <c:numRef>
              <c:f>Sheet1!$C$2:$C$7</c:f>
              <c:numCache>
                <c:formatCode>General</c:formatCode>
                <c:ptCount val="6"/>
                <c:pt idx="0">
                  <c:v>754</c:v>
                </c:pt>
                <c:pt idx="1">
                  <c:v>605</c:v>
                </c:pt>
                <c:pt idx="2">
                  <c:v>871</c:v>
                </c:pt>
                <c:pt idx="4">
                  <c:v>442</c:v>
                </c:pt>
                <c:pt idx="5">
                  <c:v>566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115-441D-B4D8-4171B1EA68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905832288"/>
        <c:axId val="905832616"/>
      </c:bubbleChart>
      <c:valAx>
        <c:axId val="905832288"/>
        <c:scaling>
          <c:orientation val="minMax"/>
          <c:min val="3.0000000000000006E-2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832616"/>
        <c:crosses val="autoZero"/>
        <c:crossBetween val="midCat"/>
        <c:majorUnit val="2.0000000000000004E-2"/>
      </c:valAx>
      <c:valAx>
        <c:axId val="905832616"/>
        <c:scaling>
          <c:orientation val="minMax"/>
        </c:scaling>
        <c:delete val="0"/>
        <c:axPos val="l"/>
        <c:numFmt formatCode="@" sourceLinked="0"/>
        <c:majorTickMark val="none"/>
        <c:minorTickMark val="none"/>
        <c:tickLblPos val="none"/>
        <c:spPr>
          <a:noFill/>
          <a:ln w="349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83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Revenue,</a:t>
            </a:r>
            <a:r>
              <a:rPr lang="en-US" baseline="0" dirty="0">
                <a:solidFill>
                  <a:schemeClr val="tx1"/>
                </a:solidFill>
              </a:rPr>
              <a:t> 2017 ($Billions; Percentage of Total)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9.1262954685283795E-2"/>
          <c:y val="4.61689974586006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8924350679645936E-2"/>
          <c:y val="0.15391640366652681"/>
          <c:w val="0.66411396137124512"/>
          <c:h val="0.7619747913564171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9525"/>
          </c:spPr>
          <c:dPt>
            <c:idx val="0"/>
            <c:bubble3D val="0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F8-4DD4-8B04-09ED5E7960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C5-4496-9787-DD253988BD7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C5-4496-9787-DD253988BD7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C5-4496-9787-DD253988BD7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5F8-4DD4-8B04-09ED5E79608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C5-4496-9787-DD253988BD7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5C5-4496-9787-DD253988BD7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5C5-4496-9787-DD253988BD7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5C5-4496-9787-DD253988BD7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5C5-4496-9787-DD253988BD7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F8-4DD4-8B04-09ED5E79608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F8-4DD4-8B04-09ED5E79608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5F8-4DD4-8B04-09ED5E796087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1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5F8-4DD4-8B04-09ED5E796087}"/>
                </c:ext>
              </c:extLst>
            </c:dLbl>
            <c:dLbl>
              <c:idx val="10"/>
              <c:layout>
                <c:manualLayout>
                  <c:x val="1.6703534917300918E-2"/>
                  <c:y val="6.5218718523699065E-2"/>
                </c:manualLayout>
              </c:layout>
              <c:showLegendKey val="1"/>
              <c:showVal val="1"/>
              <c:showCatName val="0"/>
              <c:showSerName val="0"/>
              <c:showPercent val="1"/>
              <c:showBubbleSize val="0"/>
              <c:separator>;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5F8-4DD4-8B04-09ED5E7960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Others</c:v>
                </c:pt>
                <c:pt idx="1">
                  <c:v>Competitor A</c:v>
                </c:pt>
                <c:pt idx="2">
                  <c:v>Competitor B</c:v>
                </c:pt>
                <c:pt idx="3">
                  <c:v>Competitor C</c:v>
                </c:pt>
                <c:pt idx="4">
                  <c:v>Competitor D</c:v>
                </c:pt>
                <c:pt idx="5">
                  <c:v>Competitor E</c:v>
                </c:pt>
                <c:pt idx="6">
                  <c:v>Competitor F</c:v>
                </c:pt>
                <c:pt idx="7">
                  <c:v>Competitor G</c:v>
                </c:pt>
                <c:pt idx="8">
                  <c:v>Competitor H</c:v>
                </c:pt>
                <c:pt idx="9">
                  <c:v>Competitor I</c:v>
                </c:pt>
                <c:pt idx="10">
                  <c:v>Competitor J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21.6</c:v>
                </c:pt>
                <c:pt idx="1">
                  <c:v>5.5</c:v>
                </c:pt>
                <c:pt idx="2">
                  <c:v>2.4</c:v>
                </c:pt>
                <c:pt idx="3">
                  <c:v>2.1</c:v>
                </c:pt>
                <c:pt idx="4">
                  <c:v>1.2</c:v>
                </c:pt>
                <c:pt idx="5">
                  <c:v>0.8</c:v>
                </c:pt>
                <c:pt idx="6">
                  <c:v>0.7</c:v>
                </c:pt>
                <c:pt idx="7">
                  <c:v>0.5</c:v>
                </c:pt>
                <c:pt idx="8">
                  <c:v>0.4</c:v>
                </c:pt>
                <c:pt idx="9">
                  <c:v>0.3</c:v>
                </c:pt>
                <c:pt idx="1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8-4DD4-8B04-09ED5E796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6"/>
        <c:splitType val="pos"/>
        <c:splitPos val="10"/>
        <c:secondPieSize val="121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303993604754416"/>
          <c:y val="0.1418402702886821"/>
          <c:w val="0.24549781750606939"/>
          <c:h val="0.69551817443545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3-lexis-com.proxy.lib.umich.edu/newlexisdossier/companyreporting/start.do?prod=CD&amp;cdcomp=f8a277370d84171336840628bfd5fd30:f8a277370d84171336840628bfd5fd30:6_T652969770&amp;host=NewLexis&amp;LC=US&amp;entityId=1959404&amp;reportKey=snapshot_report&amp;ticker=KO&amp;countryName=UNITED%20STATES&amp;disclosure=&amp;companyName=Coca-Cola-Atlanta&amp;companysCountry=Public&amp;sicCode=2086&amp;desc=Bottled+and+Canned+Soft+Drinks+and+Carbonated+Water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-org.proxy.lib.umich.edu/10.1517/13543784.2016.1161024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4457377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dc.gov/hai/organisms/acinetobacter.html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randviewresearch.com/industry-analysis/sepsis-diagnostics-market" TargetMode="External"/><Relationship Id="rId3" Type="http://schemas.openxmlformats.org/officeDocument/2006/relationships/hyperlink" Target="https://apnews.com/324422083f61433993e698399503dfb6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ccresearch.com/market-research/pharmaceuticals/antibiotics-global-markets.html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“Coca-Cola total revenue in 2019”,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3-lexis-com.proxy.lib.umich.edu/newlexisdossier/companyreporting/start.do?prod=CD&amp;cdcomp=f8a277370d84171336840628bfd5fd30:f8a277370d84171336840628bfd5fd30:6_T652969770&amp;host=NewLexis&amp;LC=US&amp;entityId=1959404&amp;reportKey=snapshot_report&amp;ticker=KO&amp;countryName=UNITED%20STATES&amp;disclosure=&amp;companyName=Coca-Cola-Atlanta&amp;companysCountry=Public&amp;sicCode=2086&amp;desc=Bottled+and+Canned+Soft+Drinks+and+Carbonated+Water</a:t>
            </a:r>
            <a:r>
              <a:rPr lang="en-US"/>
              <a:t>, 11 Nov, 2019</a:t>
            </a:r>
            <a:endParaRPr/>
          </a:p>
        </p:txBody>
      </p:sp>
      <p:sp>
        <p:nvSpPr>
          <p:cNvPr id="472" name="Google Shape;47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this slide</a:t>
            </a:r>
            <a:endParaRPr/>
          </a:p>
        </p:txBody>
      </p:sp>
      <p:sp>
        <p:nvSpPr>
          <p:cNvPr id="512" name="Google Shape;51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1. “Danger of chronically recurring UTIs”, </a:t>
            </a:r>
            <a:r>
              <a:rPr b="0" i="0" lang="en-US" sz="12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https://doi-org.proxy.lib.umich.edu/10.1517/13543784.2016.1161024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24 Mar 2016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2. “Complicated Urinary Tract Infections”,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https://www.ncbi.nlm.nih.gov/books/NBK436013/, 01 Jun 2020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“Uropathogen Resistance and Antibiotic Prophylaxis”, https://www.ncbi.nlm.nih.gov/pubmed/29954832, 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2018</a:t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4. “Urinary tract infections: epidemiology, mechanisms of infection and treatment options”,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https://www.ncbi.nlm.nih.gov/pmc/articles/PMC4457377/</a:t>
            </a:r>
            <a:r>
              <a:rPr lang="en-US"/>
              <a:t>, 01 May 2016</a:t>
            </a:r>
            <a:endParaRPr/>
          </a:p>
        </p:txBody>
      </p:sp>
      <p:sp>
        <p:nvSpPr>
          <p:cNvPr id="540" name="Google Shape;54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“Acinetobacter in Healthcare Settings”,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https://www.cdc.gov/hai/organisms/acinetobacter.html</a:t>
            </a:r>
            <a:r>
              <a:rPr lang="en-US"/>
              <a:t>, 13 Nov 2019</a:t>
            </a:r>
            <a:endParaRPr/>
          </a:p>
        </p:txBody>
      </p:sp>
      <p:sp>
        <p:nvSpPr>
          <p:cNvPr id="564" name="Google Shape;564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“Sepsis Diagnostic Market Size, Share &amp; Trends Analysis”,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https://www.grandviewresearch.com/industry-analysis/sepsis-diagnostics-market</a:t>
            </a:r>
            <a:r>
              <a:rPr lang="en-US"/>
              <a:t>, Feb 2020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7. “Chemotherapy-induced Neutropenia Therapeutics Market”,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https://apnews.com/324422083f61433993e698399503dfb6</a:t>
            </a:r>
            <a:r>
              <a:rPr lang="en-US"/>
              <a:t>, 23 May 2018</a:t>
            </a:r>
            <a:endParaRPr/>
          </a:p>
        </p:txBody>
      </p:sp>
      <p:sp>
        <p:nvSpPr>
          <p:cNvPr id="596" name="Google Shape;59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“Antibiotics: Global Markets to 2023”,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https://www.bccresearch.com/market-research/pharmaceuticals/antibiotics-global-markets.html</a:t>
            </a:r>
            <a:r>
              <a:rPr lang="en-US"/>
              <a:t>, Dec 2018</a:t>
            </a:r>
            <a:endParaRPr/>
          </a:p>
        </p:txBody>
      </p:sp>
      <p:sp>
        <p:nvSpPr>
          <p:cNvPr id="622" name="Google Shape;62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this slide</a:t>
            </a:r>
            <a:endParaRPr/>
          </a:p>
        </p:txBody>
      </p:sp>
      <p:sp>
        <p:nvSpPr>
          <p:cNvPr id="689" name="Google Shape;68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References: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27" name="Google Shape;72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54" name="Google Shape;75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n-US" u="sng"/>
              <a:t>References:</a:t>
            </a:r>
            <a:endParaRPr/>
          </a:p>
        </p:txBody>
      </p:sp>
      <p:sp>
        <p:nvSpPr>
          <p:cNvPr id="793" name="Google Shape;793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-milead.jpg" id="16" name="Google Shape;1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8"/>
          <p:cNvSpPr txBox="1"/>
          <p:nvPr/>
        </p:nvSpPr>
        <p:spPr>
          <a:xfrm>
            <a:off x="0" y="5682734"/>
            <a:ext cx="1727208" cy="620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Managers: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8"/>
          <p:cNvSpPr txBox="1"/>
          <p:nvPr>
            <p:ph idx="1" type="body"/>
          </p:nvPr>
        </p:nvSpPr>
        <p:spPr>
          <a:xfrm>
            <a:off x="1612908" y="5731008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8"/>
          <p:cNvSpPr txBox="1"/>
          <p:nvPr>
            <p:ph idx="2" type="body"/>
          </p:nvPr>
        </p:nvSpPr>
        <p:spPr>
          <a:xfrm>
            <a:off x="1612908" y="5991598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8"/>
          <p:cNvSpPr txBox="1"/>
          <p:nvPr>
            <p:ph idx="3" type="body"/>
          </p:nvPr>
        </p:nvSpPr>
        <p:spPr>
          <a:xfrm>
            <a:off x="1612908" y="6262861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8"/>
          <p:cNvSpPr txBox="1"/>
          <p:nvPr/>
        </p:nvSpPr>
        <p:spPr>
          <a:xfrm>
            <a:off x="4686300" y="5682734"/>
            <a:ext cx="1284834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Consultants:</a:t>
            </a:r>
            <a:endParaRPr/>
          </a:p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8"/>
          <p:cNvSpPr txBox="1"/>
          <p:nvPr>
            <p:ph idx="4" type="body"/>
          </p:nvPr>
        </p:nvSpPr>
        <p:spPr>
          <a:xfrm>
            <a:off x="5971134" y="5731008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8"/>
          <p:cNvSpPr txBox="1"/>
          <p:nvPr>
            <p:ph idx="5" type="body"/>
          </p:nvPr>
        </p:nvSpPr>
        <p:spPr>
          <a:xfrm>
            <a:off x="5971134" y="5991598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8"/>
          <p:cNvSpPr txBox="1"/>
          <p:nvPr>
            <p:ph idx="6" type="body"/>
          </p:nvPr>
        </p:nvSpPr>
        <p:spPr>
          <a:xfrm>
            <a:off x="5971134" y="6262861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7" type="body"/>
          </p:nvPr>
        </p:nvSpPr>
        <p:spPr>
          <a:xfrm>
            <a:off x="5971134" y="6527021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type="title"/>
          </p:nvPr>
        </p:nvSpPr>
        <p:spPr>
          <a:xfrm>
            <a:off x="628650" y="284559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/>
        </p:nvSpPr>
        <p:spPr>
          <a:xfrm>
            <a:off x="8801100" y="6572250"/>
            <a:ext cx="360363" cy="23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1"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9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9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">
  <p:cSld name="Transi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-milead.jpg" id="33" name="Google Shape;33;p40"/>
          <p:cNvPicPr preferRelativeResize="0"/>
          <p:nvPr/>
        </p:nvPicPr>
        <p:blipFill rotWithShape="1">
          <a:blip r:embed="rId2">
            <a:alphaModFix/>
          </a:blip>
          <a:srcRect b="1441" l="0" r="0" t="34668"/>
          <a:stretch/>
        </p:blipFill>
        <p:spPr>
          <a:xfrm>
            <a:off x="0" y="1"/>
            <a:ext cx="9144000" cy="438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0"/>
          <p:cNvSpPr txBox="1"/>
          <p:nvPr>
            <p:ph type="ctrTitle"/>
          </p:nvPr>
        </p:nvSpPr>
        <p:spPr>
          <a:xfrm>
            <a:off x="252873" y="3472066"/>
            <a:ext cx="8638253" cy="84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0017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over-milead.jpg" id="35" name="Google Shape;35;p40"/>
          <p:cNvPicPr preferRelativeResize="0"/>
          <p:nvPr/>
        </p:nvPicPr>
        <p:blipFill rotWithShape="1">
          <a:blip r:embed="rId2">
            <a:alphaModFix/>
          </a:blip>
          <a:srcRect b="18785" l="0" r="0" t="77934"/>
          <a:stretch/>
        </p:blipFill>
        <p:spPr>
          <a:xfrm>
            <a:off x="0" y="4375051"/>
            <a:ext cx="9144000" cy="22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/>
        </p:nvSpPr>
        <p:spPr>
          <a:xfrm>
            <a:off x="8801100" y="6572250"/>
            <a:ext cx="360363" cy="23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1"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457200" y="1257300"/>
            <a:ext cx="8229600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1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1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/>
        </p:nvSpPr>
        <p:spPr>
          <a:xfrm>
            <a:off x="8801100" y="6572250"/>
            <a:ext cx="360363" cy="23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1"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>
            <a:off x="457200" y="1346200"/>
            <a:ext cx="4038600" cy="477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2" type="body"/>
          </p:nvPr>
        </p:nvSpPr>
        <p:spPr>
          <a:xfrm>
            <a:off x="4648200" y="1346200"/>
            <a:ext cx="4038600" cy="477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2"/>
          <p:cNvSpPr txBox="1"/>
          <p:nvPr>
            <p:ph idx="3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2"/>
          <p:cNvSpPr txBox="1"/>
          <p:nvPr>
            <p:ph idx="4" type="body"/>
          </p:nvPr>
        </p:nvSpPr>
        <p:spPr>
          <a:xfrm>
            <a:off x="183901" y="114300"/>
            <a:ext cx="7659751" cy="23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5" type="body"/>
          </p:nvPr>
        </p:nvSpPr>
        <p:spPr>
          <a:xfrm>
            <a:off x="183901" y="524804"/>
            <a:ext cx="7416307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/>
        </p:nvSpPr>
        <p:spPr>
          <a:xfrm>
            <a:off x="8801100" y="6572250"/>
            <a:ext cx="360363" cy="23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1"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457200" y="1333500"/>
            <a:ext cx="4040188" cy="409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457200" y="1955800"/>
            <a:ext cx="4040188" cy="41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3"/>
          <p:cNvSpPr txBox="1"/>
          <p:nvPr>
            <p:ph idx="3" type="body"/>
          </p:nvPr>
        </p:nvSpPr>
        <p:spPr>
          <a:xfrm>
            <a:off x="4645025" y="1333500"/>
            <a:ext cx="4041775" cy="409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3"/>
          <p:cNvSpPr txBox="1"/>
          <p:nvPr>
            <p:ph idx="4" type="body"/>
          </p:nvPr>
        </p:nvSpPr>
        <p:spPr>
          <a:xfrm>
            <a:off x="4645025" y="1955800"/>
            <a:ext cx="4041775" cy="41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3"/>
          <p:cNvSpPr txBox="1"/>
          <p:nvPr>
            <p:ph idx="5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3"/>
          <p:cNvSpPr txBox="1"/>
          <p:nvPr>
            <p:ph idx="6" type="body"/>
          </p:nvPr>
        </p:nvSpPr>
        <p:spPr>
          <a:xfrm>
            <a:off x="183901" y="114300"/>
            <a:ext cx="766568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3"/>
          <p:cNvSpPr txBox="1"/>
          <p:nvPr>
            <p:ph idx="7" type="body"/>
          </p:nvPr>
        </p:nvSpPr>
        <p:spPr>
          <a:xfrm>
            <a:off x="183902" y="524804"/>
            <a:ext cx="7422244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/>
        </p:nvSpPr>
        <p:spPr>
          <a:xfrm>
            <a:off x="8801100" y="6572250"/>
            <a:ext cx="360363" cy="23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1"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4"/>
          <p:cNvSpPr txBox="1"/>
          <p:nvPr>
            <p:ph type="title"/>
          </p:nvPr>
        </p:nvSpPr>
        <p:spPr>
          <a:xfrm>
            <a:off x="457200" y="1346200"/>
            <a:ext cx="3008313" cy="843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44"/>
          <p:cNvSpPr txBox="1"/>
          <p:nvPr>
            <p:ph idx="1" type="body"/>
          </p:nvPr>
        </p:nvSpPr>
        <p:spPr>
          <a:xfrm>
            <a:off x="3575050" y="1346200"/>
            <a:ext cx="511175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44"/>
          <p:cNvSpPr txBox="1"/>
          <p:nvPr>
            <p:ph idx="2" type="body"/>
          </p:nvPr>
        </p:nvSpPr>
        <p:spPr>
          <a:xfrm>
            <a:off x="457200" y="2212134"/>
            <a:ext cx="3008313" cy="3812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44"/>
          <p:cNvSpPr txBox="1"/>
          <p:nvPr>
            <p:ph idx="3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4"/>
          <p:cNvSpPr txBox="1"/>
          <p:nvPr>
            <p:ph idx="4" type="body"/>
          </p:nvPr>
        </p:nvSpPr>
        <p:spPr>
          <a:xfrm>
            <a:off x="183901" y="114300"/>
            <a:ext cx="767283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44"/>
          <p:cNvSpPr txBox="1"/>
          <p:nvPr>
            <p:ph idx="5" type="body"/>
          </p:nvPr>
        </p:nvSpPr>
        <p:spPr>
          <a:xfrm>
            <a:off x="183902" y="524804"/>
            <a:ext cx="7424262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/>
          <p:nvPr/>
        </p:nvSpPr>
        <p:spPr>
          <a:xfrm>
            <a:off x="8801100" y="6572250"/>
            <a:ext cx="360363" cy="23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1"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45"/>
          <p:cNvSpPr/>
          <p:nvPr>
            <p:ph idx="2" type="pic"/>
          </p:nvPr>
        </p:nvSpPr>
        <p:spPr>
          <a:xfrm>
            <a:off x="1792288" y="1320800"/>
            <a:ext cx="5486400" cy="3406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45"/>
          <p:cNvSpPr txBox="1"/>
          <p:nvPr>
            <p:ph idx="3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45"/>
          <p:cNvSpPr txBox="1"/>
          <p:nvPr>
            <p:ph idx="4" type="body"/>
          </p:nvPr>
        </p:nvSpPr>
        <p:spPr>
          <a:xfrm>
            <a:off x="183901" y="114300"/>
            <a:ext cx="767283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45"/>
          <p:cNvSpPr txBox="1"/>
          <p:nvPr>
            <p:ph idx="5" type="body"/>
          </p:nvPr>
        </p:nvSpPr>
        <p:spPr>
          <a:xfrm>
            <a:off x="183902" y="524804"/>
            <a:ext cx="7424262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Picture with Caption">
  <p:cSld name="1_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/>
        </p:nvSpPr>
        <p:spPr>
          <a:xfrm>
            <a:off x="8801100" y="6572250"/>
            <a:ext cx="360363" cy="23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fld id="{00000000-1234-1234-1234-123412341234}" type="slidenum">
              <a:rPr b="1" lang="en-US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46"/>
          <p:cNvSpPr/>
          <p:nvPr>
            <p:ph idx="2" type="pic"/>
          </p:nvPr>
        </p:nvSpPr>
        <p:spPr>
          <a:xfrm>
            <a:off x="1792288" y="1320800"/>
            <a:ext cx="5486400" cy="3406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6"/>
          <p:cNvSpPr txBox="1"/>
          <p:nvPr>
            <p:ph idx="3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46"/>
          <p:cNvSpPr txBox="1"/>
          <p:nvPr>
            <p:ph idx="4" type="body"/>
          </p:nvPr>
        </p:nvSpPr>
        <p:spPr>
          <a:xfrm>
            <a:off x="183902" y="114300"/>
            <a:ext cx="765508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1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6"/>
          <p:cNvSpPr txBox="1"/>
          <p:nvPr>
            <p:ph idx="5" type="body"/>
          </p:nvPr>
        </p:nvSpPr>
        <p:spPr>
          <a:xfrm>
            <a:off x="183901" y="524804"/>
            <a:ext cx="739762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ent-milead.jpg" id="10" name="Google Shape;10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6959" y="6373352"/>
            <a:ext cx="1020726" cy="4501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7"/>
          <p:cNvSpPr txBox="1"/>
          <p:nvPr/>
        </p:nvSpPr>
        <p:spPr>
          <a:xfrm>
            <a:off x="1259085" y="6428534"/>
            <a:ext cx="30070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2250"/>
                </a:solidFill>
                <a:latin typeface="Calibri"/>
                <a:ea typeface="Calibri"/>
                <a:cs typeface="Calibri"/>
                <a:sym typeface="Calibri"/>
              </a:rPr>
              <a:t>In House VII: miLEAD Training Modules</a:t>
            </a:r>
            <a:endParaRPr/>
          </a:p>
        </p:txBody>
      </p:sp>
      <p:sp>
        <p:nvSpPr>
          <p:cNvPr id="13" name="Google Shape;13;p37"/>
          <p:cNvSpPr/>
          <p:nvPr/>
        </p:nvSpPr>
        <p:spPr>
          <a:xfrm>
            <a:off x="0" y="964503"/>
            <a:ext cx="9144000" cy="25938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37"/>
          <p:cNvCxnSpPr/>
          <p:nvPr/>
        </p:nvCxnSpPr>
        <p:spPr>
          <a:xfrm flipH="1">
            <a:off x="1243557" y="6427753"/>
            <a:ext cx="66" cy="337476"/>
          </a:xfrm>
          <a:prstGeom prst="straightConnector1">
            <a:avLst/>
          </a:prstGeom>
          <a:noFill/>
          <a:ln cap="flat" cmpd="sng" w="21575">
            <a:solidFill>
              <a:srgbClr val="AFE0E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7.jpg"/><Relationship Id="rId5" Type="http://schemas.openxmlformats.org/officeDocument/2006/relationships/image" Target="../media/image19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20.png"/><Relationship Id="rId10" Type="http://schemas.openxmlformats.org/officeDocument/2006/relationships/image" Target="../media/image12.png"/><Relationship Id="rId13" Type="http://schemas.openxmlformats.org/officeDocument/2006/relationships/image" Target="../media/image2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henounproject.com/" TargetMode="External"/><Relationship Id="rId4" Type="http://schemas.openxmlformats.org/officeDocument/2006/relationships/hyperlink" Target="https://www.flaticon.com/" TargetMode="External"/><Relationship Id="rId9" Type="http://schemas.openxmlformats.org/officeDocument/2006/relationships/image" Target="../media/image15.png"/><Relationship Id="rId15" Type="http://schemas.openxmlformats.org/officeDocument/2006/relationships/image" Target="../media/image11.png"/><Relationship Id="rId14" Type="http://schemas.openxmlformats.org/officeDocument/2006/relationships/image" Target="../media/image38.png"/><Relationship Id="rId17" Type="http://schemas.openxmlformats.org/officeDocument/2006/relationships/image" Target="../media/image9.png"/><Relationship Id="rId16" Type="http://schemas.openxmlformats.org/officeDocument/2006/relationships/image" Target="../media/image18.png"/><Relationship Id="rId5" Type="http://schemas.openxmlformats.org/officeDocument/2006/relationships/hyperlink" Target="https://illustrio.com/" TargetMode="External"/><Relationship Id="rId19" Type="http://schemas.openxmlformats.org/officeDocument/2006/relationships/image" Target="../media/image24.png"/><Relationship Id="rId6" Type="http://schemas.openxmlformats.org/officeDocument/2006/relationships/image" Target="../media/image16.png"/><Relationship Id="rId18" Type="http://schemas.openxmlformats.org/officeDocument/2006/relationships/image" Target="../media/image22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22.xml"/><Relationship Id="rId6" Type="http://schemas.openxmlformats.org/officeDocument/2006/relationships/slide" Target="/ppt/slides/slide3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3-lexis-com.proxy.lib.umich.edu/newlexisdossier/companyreporting/start.do?prod=CD&amp;cdcomp=f8a277370d84171336840628bfd5fd30:f8a277370d84171336840628bfd5fd30:6_T652969770&amp;host=NewLexis&amp;LC=US&amp;entityId=1959404&amp;reportKey=snapshot_report&amp;ticker=KO&amp;countryName=UNITED%20STATES&amp;disclosure=&amp;companyName=Coca-Cola-Atlanta&amp;companysCountry=Public&amp;sicCode=2086&amp;desc=Bottled+and+Canned+Soft+Drinks+and+Carbonated+Water" TargetMode="External"/><Relationship Id="rId4" Type="http://schemas.openxmlformats.org/officeDocument/2006/relationships/hyperlink" Target="https://kresgeguides.bus.umich.edu/accountingandtax" TargetMode="External"/><Relationship Id="rId5" Type="http://schemas.openxmlformats.org/officeDocument/2006/relationships/hyperlink" Target="https://advance-lexis-com.proxy.lib.umich.edu/bisacademicresearchhome/?pdmfid=1516831&amp;crid=d270d78f-3e47-4ddc-b52d-614f59ad95cb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22.xml"/><Relationship Id="rId6" Type="http://schemas.openxmlformats.org/officeDocument/2006/relationships/slide" Target="/ppt/slides/slide3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i-org.proxy.lib.umich.edu/10.1517/13543784.2016.1161024" TargetMode="External"/><Relationship Id="rId4" Type="http://schemas.openxmlformats.org/officeDocument/2006/relationships/hyperlink" Target="https://www.ncbi.nlm.nih.gov/books/NBK436013/" TargetMode="External"/><Relationship Id="rId5" Type="http://schemas.openxmlformats.org/officeDocument/2006/relationships/hyperlink" Target="https://www.ncbi.nlm.nih.gov/pubmed/29954832" TargetMode="External"/><Relationship Id="rId6" Type="http://schemas.openxmlformats.org/officeDocument/2006/relationships/chart" Target="../charts/chart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ncbi.nlm.nih.gov/pmc/articles/PMC4457377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cdc.gov/hai/organisms/acinetobacter.html" TargetMode="External"/><Relationship Id="rId4" Type="http://schemas.openxmlformats.org/officeDocument/2006/relationships/chart" Target="../charts/chart5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6.xml"/><Relationship Id="rId4" Type="http://schemas.openxmlformats.org/officeDocument/2006/relationships/hyperlink" Target="https://apnews.com/324422083f61433993e698399503dfb6" TargetMode="External"/><Relationship Id="rId5" Type="http://schemas.openxmlformats.org/officeDocument/2006/relationships/hyperlink" Target="https://www.grandviewresearch.com/industry-analysis/sepsis-diagnostics-marke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bccresearch.com/market-research/pharmaceuticals/antibiotics-global-markets.html" TargetMode="External"/><Relationship Id="rId4" Type="http://schemas.openxmlformats.org/officeDocument/2006/relationships/chart" Target="../charts/chart7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22.xml"/><Relationship Id="rId6" Type="http://schemas.openxmlformats.org/officeDocument/2006/relationships/slide" Target="/ppt/slides/slide3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6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9.xml"/><Relationship Id="rId5" Type="http://schemas.openxmlformats.org/officeDocument/2006/relationships/slide" Target="/ppt/slides/slide22.xml"/><Relationship Id="rId6" Type="http://schemas.openxmlformats.org/officeDocument/2006/relationships/slide" Target="/ppt/slides/slide3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idx="1" type="body"/>
          </p:nvPr>
        </p:nvSpPr>
        <p:spPr>
          <a:xfrm>
            <a:off x="1612500" y="5739426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Kaylee Steen</a:t>
            </a:r>
            <a:endParaRPr/>
          </a:p>
        </p:txBody>
      </p:sp>
      <p:sp>
        <p:nvSpPr>
          <p:cNvPr id="88" name="Google Shape;88;p1"/>
          <p:cNvSpPr txBox="1"/>
          <p:nvPr>
            <p:ph idx="2" type="body"/>
          </p:nvPr>
        </p:nvSpPr>
        <p:spPr>
          <a:xfrm>
            <a:off x="1612500" y="6000016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Mike McMillan</a:t>
            </a:r>
            <a:endParaRPr/>
          </a:p>
        </p:txBody>
      </p:sp>
      <p:sp>
        <p:nvSpPr>
          <p:cNvPr id="89" name="Google Shape;89;p1"/>
          <p:cNvSpPr txBox="1"/>
          <p:nvPr>
            <p:ph idx="3" type="body"/>
          </p:nvPr>
        </p:nvSpPr>
        <p:spPr>
          <a:xfrm>
            <a:off x="1612500" y="6271279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0" name="Google Shape;90;p1"/>
          <p:cNvSpPr txBox="1"/>
          <p:nvPr>
            <p:ph idx="4" type="body"/>
          </p:nvPr>
        </p:nvSpPr>
        <p:spPr>
          <a:xfrm>
            <a:off x="5971134" y="5731008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Hannah Chia</a:t>
            </a:r>
            <a:endParaRPr/>
          </a:p>
        </p:txBody>
      </p:sp>
      <p:sp>
        <p:nvSpPr>
          <p:cNvPr id="91" name="Google Shape;91;p1"/>
          <p:cNvSpPr txBox="1"/>
          <p:nvPr>
            <p:ph idx="5" type="body"/>
          </p:nvPr>
        </p:nvSpPr>
        <p:spPr>
          <a:xfrm>
            <a:off x="5971134" y="5991598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/>
              <a:t>Zach Reese</a:t>
            </a:r>
            <a:endParaRPr/>
          </a:p>
        </p:txBody>
      </p:sp>
      <p:sp>
        <p:nvSpPr>
          <p:cNvPr id="92" name="Google Shape;92;p1"/>
          <p:cNvSpPr txBox="1"/>
          <p:nvPr>
            <p:ph idx="6" type="body"/>
          </p:nvPr>
        </p:nvSpPr>
        <p:spPr>
          <a:xfrm>
            <a:off x="5971134" y="6262860"/>
            <a:ext cx="3172866" cy="271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1" lang="en-US"/>
              <a:t>Advisors: </a:t>
            </a:r>
            <a:r>
              <a:rPr lang="en-US"/>
              <a:t>miLEAD Board Members</a:t>
            </a:r>
            <a:endParaRPr b="1"/>
          </a:p>
        </p:txBody>
      </p:sp>
      <p:sp>
        <p:nvSpPr>
          <p:cNvPr id="93" name="Google Shape;93;p1"/>
          <p:cNvSpPr txBox="1"/>
          <p:nvPr>
            <p:ph type="title"/>
          </p:nvPr>
        </p:nvSpPr>
        <p:spPr>
          <a:xfrm>
            <a:off x="444495" y="2747427"/>
            <a:ext cx="82550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miLEAD Consultant Training</a:t>
            </a:r>
            <a:br>
              <a:rPr lang="en-US"/>
            </a:br>
            <a:r>
              <a:rPr lang="en-US"/>
              <a:t>Slide Presentation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3791817" y="5998701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Daniella Patton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791817" y="6259291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Srihari Sundar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791817" y="6530554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Ellie Frydendall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12500" y="6007119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612500" y="6267709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Genesis Rodriguez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612500" y="6479400"/>
            <a:ext cx="2912526" cy="2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Yuan Li 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-571163" y="6214893"/>
            <a:ext cx="2295284" cy="352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Consultants :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3791817" y="5734541"/>
            <a:ext cx="2179317" cy="264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Tyler McCullough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Text-based slides are unavoidable in presentations, therefore extra polishing is needed to make them easy to read. </a:t>
            </a:r>
            <a:endParaRPr/>
          </a:p>
        </p:txBody>
      </p:sp>
      <p:sp>
        <p:nvSpPr>
          <p:cNvPr id="234" name="Google Shape;234;p10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235" name="Google Shape;235;p10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Representing Text-based Information</a:t>
            </a: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in slides should be kept to minimal, but necessary text can be organized by boxes and bullet points.</a:t>
            </a:r>
            <a:endParaRPr/>
          </a:p>
        </p:txBody>
      </p:sp>
      <p:sp>
        <p:nvSpPr>
          <p:cNvPr id="237" name="Google Shape;237;p10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38" name="Google Shape;238;p10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grpSp>
        <p:nvGrpSpPr>
          <p:cNvPr id="239" name="Google Shape;239;p10"/>
          <p:cNvGrpSpPr/>
          <p:nvPr/>
        </p:nvGrpSpPr>
        <p:grpSpPr>
          <a:xfrm>
            <a:off x="468361" y="2083758"/>
            <a:ext cx="3967264" cy="2958419"/>
            <a:chOff x="-1" y="1892636"/>
            <a:chExt cx="4800968" cy="3331238"/>
          </a:xfrm>
        </p:grpSpPr>
        <p:sp>
          <p:nvSpPr>
            <p:cNvPr id="240" name="Google Shape;240;p10"/>
            <p:cNvSpPr/>
            <p:nvPr/>
          </p:nvSpPr>
          <p:spPr>
            <a:xfrm>
              <a:off x="-1" y="1892636"/>
              <a:ext cx="4800968" cy="33312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is ablation prescribed?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0" y="2327235"/>
              <a:ext cx="4800967" cy="2613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Refractory, Very symptomatic Paroxysmal AF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Younger patient (&lt;70 yrs)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major co-morbid conditions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Cannot be overweight: less than 270/300lbs.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Failure of AADs and electro cardioversion 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long-term anti-coagulants are not favorable</a:t>
              </a:r>
              <a:endParaRPr/>
            </a:p>
          </p:txBody>
        </p:sp>
      </p:grpSp>
      <p:grpSp>
        <p:nvGrpSpPr>
          <p:cNvPr id="242" name="Google Shape;242;p10"/>
          <p:cNvGrpSpPr/>
          <p:nvPr/>
        </p:nvGrpSpPr>
        <p:grpSpPr>
          <a:xfrm>
            <a:off x="4708376" y="2083757"/>
            <a:ext cx="3967264" cy="3178559"/>
            <a:chOff x="0" y="1721184"/>
            <a:chExt cx="3797300" cy="2293766"/>
          </a:xfrm>
        </p:grpSpPr>
        <p:sp>
          <p:nvSpPr>
            <p:cNvPr id="243" name="Google Shape;243;p10"/>
            <p:cNvSpPr/>
            <p:nvPr/>
          </p:nvSpPr>
          <p:spPr>
            <a:xfrm>
              <a:off x="0" y="1721184"/>
              <a:ext cx="3797300" cy="213775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is ablation NOT prescribed?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0" y="2004918"/>
              <a:ext cx="3797300" cy="2010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Asymptomatic AF, High age group (&gt;85 yrs)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Having co-morbid conditions including Hypertension, thyroid, mitral valve disease, thyroid toxicosis, Diabetes, sleep apnea and Secondary hyper-thyroidism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Previous history of stroke, anatomic structural changes in the heart, calcified vessels</a:t>
              </a:r>
              <a:endParaRPr/>
            </a:p>
            <a:p>
              <a:pPr indent="-1968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68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Noto Sans Symbols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0"/>
          <p:cNvSpPr/>
          <p:nvPr/>
        </p:nvSpPr>
        <p:spPr>
          <a:xfrm>
            <a:off x="468362" y="1529015"/>
            <a:ext cx="8207278" cy="338554"/>
          </a:xfrm>
          <a:prstGeom prst="rect">
            <a:avLst/>
          </a:prstGeom>
          <a:solidFill>
            <a:srgbClr val="AFE0E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Currently, only 5-10% patients are being referred for ablation procedures by cardiologists.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Data from interviews are often presented as quotes and message boxes.</a:t>
            </a:r>
            <a:endParaRPr/>
          </a:p>
        </p:txBody>
      </p:sp>
      <p:sp>
        <p:nvSpPr>
          <p:cNvPr id="251" name="Google Shape;251;p11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252" name="Google Shape;252;p11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Presenting Primary Research Data</a:t>
            </a:r>
            <a:endParaRPr/>
          </a:p>
        </p:txBody>
      </p:sp>
      <p:sp>
        <p:nvSpPr>
          <p:cNvPr id="253" name="Google Shape;253;p11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from primary research can be used to validate your points in the form of auxiliary box.</a:t>
            </a:r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1076537" y="1982645"/>
            <a:ext cx="6986218" cy="781428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[Improvements in lowering toxicity and side effects are needed because] “right now patients have to trade off one problem with dangerous side effects”.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Electrophysiologist</a:t>
            </a: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1076536" y="2851856"/>
            <a:ext cx="6986219" cy="692528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[Unmet need in anti-coagulation medication options.] “Reliable rhythm control drugs.”</a:t>
            </a:r>
            <a:endParaRPr b="1"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Cardiologist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31010" y="1254540"/>
            <a:ext cx="10837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Quotes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428438" y="1579608"/>
            <a:ext cx="6591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quote lacks meaning by itself, a context can be provided in square brackets.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233364" y="3718724"/>
            <a:ext cx="49309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Message box – present data with a small sample size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430792" y="4034020"/>
            <a:ext cx="84110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conducting primary research through interviews, the sample size is often too small to be presented properly in graphs. Therefore a message box can be used to summarize the findings.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078891" y="4651315"/>
            <a:ext cx="6986218" cy="660265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Cost of hospitalizations (3/3 payers) and medical devices (2/3 payers) were top concerns in expenses for payers.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62" name="Google Shape;262;p11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Charts and graphs are essential components of  a presentation.</a:t>
            </a:r>
            <a:endParaRPr/>
          </a:p>
        </p:txBody>
      </p:sp>
      <p:sp>
        <p:nvSpPr>
          <p:cNvPr id="268" name="Google Shape;268;p12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269" name="Google Shape;269;p12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Charts and Graphs Overview</a:t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Charts and graphs are integral to a miLEAD presentation and must be created directly in PowerPoint to be easily editable.</a:t>
            </a:r>
            <a:endParaRPr/>
          </a:p>
        </p:txBody>
      </p:sp>
      <p:sp>
        <p:nvSpPr>
          <p:cNvPr id="271" name="Google Shape;271;p12"/>
          <p:cNvSpPr/>
          <p:nvPr/>
        </p:nvSpPr>
        <p:spPr>
          <a:xfrm>
            <a:off x="5976713" y="1434373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Chart/Graph Tips</a:t>
            </a:r>
            <a:endParaRPr/>
          </a:p>
        </p:txBody>
      </p:sp>
      <p:pic>
        <p:nvPicPr>
          <p:cNvPr id="272" name="Google Shape;272;p12"/>
          <p:cNvPicPr preferRelativeResize="0"/>
          <p:nvPr/>
        </p:nvPicPr>
        <p:blipFill rotWithShape="1">
          <a:blip r:embed="rId3">
            <a:alphaModFix/>
          </a:blip>
          <a:srcRect b="27715" l="34858" r="37835" t="31121"/>
          <a:stretch/>
        </p:blipFill>
        <p:spPr>
          <a:xfrm>
            <a:off x="646482" y="1265896"/>
            <a:ext cx="4853004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5976713" y="2009915"/>
            <a:ext cx="2866434" cy="335656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charts/graphs must be made in PowerPoint by directly editing values (right-click, Edit Data)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each slide to one or two charts in order to reduce slide clutter and ensure a cohesive message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axes, labels, and titles on all charts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including value labels on each graph to improve effectiveness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is more, fade or remove grid lines and keep color consistent to increase readability</a:t>
            </a:r>
            <a:endParaRPr/>
          </a:p>
        </p:txBody>
      </p:sp>
      <p:sp>
        <p:nvSpPr>
          <p:cNvPr id="274" name="Google Shape;274;p12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75" name="Google Shape;275;p12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Bar graphs are great for survey data and for comparing values.</a:t>
            </a:r>
            <a:endParaRPr/>
          </a:p>
        </p:txBody>
      </p:sp>
      <p:sp>
        <p:nvSpPr>
          <p:cNvPr id="281" name="Google Shape;281;p13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282" name="Google Shape;282;p13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Bar Graphs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 graphs are best for a direct comparison of values and can be displayed horizontally or vertically depending on the data being conveyed.</a:t>
            </a:r>
            <a:endParaRPr/>
          </a:p>
        </p:txBody>
      </p:sp>
      <p:graphicFrame>
        <p:nvGraphicFramePr>
          <p:cNvPr id="284" name="Google Shape;284;p13"/>
          <p:cNvGraphicFramePr/>
          <p:nvPr/>
        </p:nvGraphicFramePr>
        <p:xfrm>
          <a:off x="476250" y="1483654"/>
          <a:ext cx="5332608" cy="355507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85" name="Google Shape;285;p13"/>
          <p:cNvSpPr/>
          <p:nvPr/>
        </p:nvSpPr>
        <p:spPr>
          <a:xfrm>
            <a:off x="5976713" y="1408246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endParaRPr/>
          </a:p>
        </p:txBody>
      </p:sp>
      <p:sp>
        <p:nvSpPr>
          <p:cNvPr id="286" name="Google Shape;286;p13"/>
          <p:cNvSpPr txBox="1"/>
          <p:nvPr/>
        </p:nvSpPr>
        <p:spPr>
          <a:xfrm>
            <a:off x="5975444" y="1967902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graphs are used for a direct comparison of values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company revenue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 results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sorted over a week by day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5977982" y="3492220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/>
          </a:p>
        </p:txBody>
      </p:sp>
      <p:sp>
        <p:nvSpPr>
          <p:cNvPr id="288" name="Google Shape;288;p13"/>
          <p:cNvSpPr txBox="1"/>
          <p:nvPr/>
        </p:nvSpPr>
        <p:spPr>
          <a:xfrm>
            <a:off x="5975444" y="4039433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bar graphs are another effective visualization, especially to avoid clutter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graphs can display change over time data when the changes are very large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2015562" y="1967902"/>
            <a:ext cx="2253983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Show values on graph</a:t>
            </a:r>
            <a:endParaRPr/>
          </a:p>
        </p:txBody>
      </p:sp>
      <p:sp>
        <p:nvSpPr>
          <p:cNvPr id="290" name="Google Shape;290;p13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91" name="Google Shape;291;p13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Line graphs are used to demonstrate growth or decline over time.</a:t>
            </a:r>
            <a:endParaRPr/>
          </a:p>
        </p:txBody>
      </p:sp>
      <p:sp>
        <p:nvSpPr>
          <p:cNvPr id="298" name="Google Shape;298;p14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299" name="Google Shape;299;p14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Line Graphs</a:t>
            </a:r>
            <a:endParaRPr/>
          </a:p>
        </p:txBody>
      </p:sp>
      <p:sp>
        <p:nvSpPr>
          <p:cNvPr id="300" name="Google Shape;300;p14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 graphs are great at showing trends over time and can be used in conjunction with a bar graph to highlight trends.</a:t>
            </a:r>
            <a:endParaRPr/>
          </a:p>
        </p:txBody>
      </p:sp>
      <p:graphicFrame>
        <p:nvGraphicFramePr>
          <p:cNvPr id="301" name="Google Shape;301;p14"/>
          <p:cNvGraphicFramePr/>
          <p:nvPr/>
        </p:nvGraphicFramePr>
        <p:xfrm>
          <a:off x="466725" y="1533525"/>
          <a:ext cx="5272088" cy="3514725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02" name="Google Shape;302;p14"/>
          <p:cNvSpPr/>
          <p:nvPr/>
        </p:nvSpPr>
        <p:spPr>
          <a:xfrm>
            <a:off x="5976713" y="1408246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5975444" y="1967902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Trends over time to demonstrate either growth or decline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over years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growth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Competitors market share over time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5977982" y="3492220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/>
          </a:p>
        </p:txBody>
      </p:sp>
      <p:sp>
        <p:nvSpPr>
          <p:cNvPr id="305" name="Google Shape;305;p14"/>
          <p:cNvSpPr txBox="1"/>
          <p:nvPr/>
        </p:nvSpPr>
        <p:spPr>
          <a:xfrm>
            <a:off x="5975444" y="4039433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effectively used in combination with a bar graph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using multiple graphs with different axes, ensure that it is easily understandable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adding labels</a:t>
            </a:r>
            <a:endParaRPr/>
          </a:p>
        </p:txBody>
      </p:sp>
      <p:sp>
        <p:nvSpPr>
          <p:cNvPr id="306" name="Google Shape;306;p14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307" name="Google Shape;307;p14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Pie charts have niche uses and should be carefully implemented or avoided when looking at larger datasets. </a:t>
            </a:r>
            <a:endParaRPr/>
          </a:p>
        </p:txBody>
      </p:sp>
      <p:sp>
        <p:nvSpPr>
          <p:cNvPr id="313" name="Google Shape;313;p15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314" name="Google Shape;314;p15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Pie Charts</a:t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 charts are aesthetically pleasing but do a poor job of presenting meaningful information in the majority of cases.</a:t>
            </a:r>
            <a:endParaRPr/>
          </a:p>
        </p:txBody>
      </p:sp>
      <p:graphicFrame>
        <p:nvGraphicFramePr>
          <p:cNvPr id="316" name="Google Shape;316;p15"/>
          <p:cNvGraphicFramePr/>
          <p:nvPr/>
        </p:nvGraphicFramePr>
        <p:xfrm>
          <a:off x="1111831" y="1479985"/>
          <a:ext cx="3878159" cy="362868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17" name="Google Shape;317;p15"/>
          <p:cNvSpPr/>
          <p:nvPr/>
        </p:nvSpPr>
        <p:spPr>
          <a:xfrm>
            <a:off x="5976713" y="1408246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endParaRPr/>
          </a:p>
        </p:txBody>
      </p:sp>
      <p:sp>
        <p:nvSpPr>
          <p:cNvPr id="318" name="Google Shape;318;p15"/>
          <p:cNvSpPr txBox="1"/>
          <p:nvPr/>
        </p:nvSpPr>
        <p:spPr>
          <a:xfrm>
            <a:off x="5975444" y="1967902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data that represents parts of a whole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share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revenue by quarter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segmentation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 data (yes/maybe/no)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5977982" y="3492220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/>
          </a:p>
        </p:txBody>
      </p:sp>
      <p:sp>
        <p:nvSpPr>
          <p:cNvPr id="320" name="Google Shape;320;p15"/>
          <p:cNvSpPr txBox="1"/>
          <p:nvPr/>
        </p:nvSpPr>
        <p:spPr>
          <a:xfrm>
            <a:off x="5975444" y="4039433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 charts look good, but do a poor job of presenting meaningful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should be no more than 3 or 4 groups compared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charts to increase value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322" name="Google Shape;322;p15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Maps effectively display geographical data.</a:t>
            </a:r>
            <a:endParaRPr/>
          </a:p>
        </p:txBody>
      </p:sp>
      <p:sp>
        <p:nvSpPr>
          <p:cNvPr id="328" name="Google Shape;328;p16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329" name="Google Shape;329;p16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Maps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Maps are an aesthetically pleasing way to display geographical data and can be inserted using the latest version of PowerPoint (2018).</a:t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76713" y="1408246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5975444" y="1967902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Geographical data such as location of companies contacted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of competitors or customers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of centers/institutes</a:t>
            </a:r>
            <a:endParaRPr/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5977982" y="3492220"/>
            <a:ext cx="2866434" cy="48718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5975444" y="4039433"/>
            <a:ext cx="2866434" cy="141228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can be made directly in PowerPoint using latest version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automatically define the region to include counties, states, countries, or continents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13" y="1291909"/>
            <a:ext cx="5443968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6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337" name="Google Shape;337;p16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Icons and tables are commonly used in consulting data presentation to make the data less dull and easier to read.</a:t>
            </a:r>
            <a:endParaRPr/>
          </a:p>
        </p:txBody>
      </p:sp>
      <p:sp>
        <p:nvSpPr>
          <p:cNvPr id="344" name="Google Shape;344;p17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 </a:t>
            </a:r>
            <a:endParaRPr/>
          </a:p>
        </p:txBody>
      </p:sp>
      <p:sp>
        <p:nvSpPr>
          <p:cNvPr id="345" name="Google Shape;345;p17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Icons and tables</a:t>
            </a:r>
            <a:endParaRPr/>
          </a:p>
        </p:txBody>
      </p:sp>
      <p:graphicFrame>
        <p:nvGraphicFramePr>
          <p:cNvPr id="346" name="Google Shape;346;p17"/>
          <p:cNvGraphicFramePr/>
          <p:nvPr/>
        </p:nvGraphicFramePr>
        <p:xfrm>
          <a:off x="4285198" y="32172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{6FC6D844-ECB5-475E-ADEF-9FD3E38C3291}</a:tableStyleId>
              </a:tblPr>
              <a:tblGrid>
                <a:gridCol w="2351175"/>
                <a:gridCol w="2351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Company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Company 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Company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Company 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Company 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Company 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Company 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10" y="1502825"/>
            <a:ext cx="833853" cy="83385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7"/>
          <p:cNvSpPr txBox="1"/>
          <p:nvPr/>
        </p:nvSpPr>
        <p:spPr>
          <a:xfrm>
            <a:off x="1320053" y="1570027"/>
            <a:ext cx="34791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Revenue: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$1B Expected 2020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patents for lithium technology </a:t>
            </a:r>
            <a:endParaRPr/>
          </a:p>
        </p:txBody>
      </p:sp>
      <p:pic>
        <p:nvPicPr>
          <p:cNvPr id="349" name="Google Shape;349;p17"/>
          <p:cNvPicPr preferRelativeResize="0"/>
          <p:nvPr/>
        </p:nvPicPr>
        <p:blipFill rotWithShape="1">
          <a:blip r:embed="rId4">
            <a:alphaModFix/>
          </a:blip>
          <a:srcRect b="23508" l="0" r="0" t="15118"/>
          <a:stretch/>
        </p:blipFill>
        <p:spPr>
          <a:xfrm>
            <a:off x="156470" y="2934135"/>
            <a:ext cx="1258051" cy="83385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7"/>
          <p:cNvSpPr txBox="1"/>
          <p:nvPr/>
        </p:nvSpPr>
        <p:spPr>
          <a:xfrm>
            <a:off x="1365624" y="2967335"/>
            <a:ext cx="32063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1,000     customers in ~50 countries.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550 employees </a:t>
            </a:r>
            <a:endParaRPr/>
          </a:p>
        </p:txBody>
      </p:sp>
      <p:pic>
        <p:nvPicPr>
          <p:cNvPr descr="Handshake" id="351" name="Google Shape;35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290" y="4365444"/>
            <a:ext cx="1161334" cy="116133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7"/>
          <p:cNvSpPr/>
          <p:nvPr/>
        </p:nvSpPr>
        <p:spPr>
          <a:xfrm>
            <a:off x="1424053" y="4576779"/>
            <a:ext cx="2393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Mergers: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major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mergers have occurred.</a:t>
            </a:r>
            <a:endParaRPr/>
          </a:p>
        </p:txBody>
      </p:sp>
      <p:pic>
        <p:nvPicPr>
          <p:cNvPr id="353" name="Google Shape;35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67953" y="1321310"/>
            <a:ext cx="664881" cy="66488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7"/>
          <p:cNvSpPr txBox="1"/>
          <p:nvPr/>
        </p:nvSpPr>
        <p:spPr>
          <a:xfrm>
            <a:off x="5248957" y="1321310"/>
            <a:ext cx="38950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 Batteries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projection $243 million by 2026 with a growing CAGR of 35.7%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Anticipated to commercialize post-2020.</a:t>
            </a: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4285198" y="2875408"/>
            <a:ext cx="4702332" cy="341862"/>
          </a:xfrm>
          <a:prstGeom prst="rect">
            <a:avLst/>
          </a:prstGeom>
          <a:solidFill>
            <a:srgbClr val="17395A"/>
          </a:solidFill>
          <a:ln cap="flat" cmpd="sng" w="9525">
            <a:solidFill>
              <a:srgbClr val="001D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U.S. companies in the nanowire battery market</a:t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Icons help draw the client to important information and highlights what is essential, while tables are an excellent way to break down text and number heavy information.</a:t>
            </a:r>
            <a:endParaRPr/>
          </a:p>
        </p:txBody>
      </p:sp>
      <p:sp>
        <p:nvSpPr>
          <p:cNvPr id="357" name="Google Shape;357;p17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358" name="Google Shape;358;p17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There are lots of website providing stylish icons that are free to use.</a:t>
            </a:r>
            <a:endParaRPr/>
          </a:p>
        </p:txBody>
      </p:sp>
      <p:sp>
        <p:nvSpPr>
          <p:cNvPr id="364" name="Google Shape;364;p18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365" name="Google Shape;365;p18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Icons resources</a:t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websites above provide icons free to download if the integrated library in PowerPoint is not enough.</a:t>
            </a:r>
            <a:endParaRPr/>
          </a:p>
        </p:txBody>
      </p:sp>
      <p:sp>
        <p:nvSpPr>
          <p:cNvPr id="367" name="Google Shape;367;p18"/>
          <p:cNvSpPr txBox="1"/>
          <p:nvPr/>
        </p:nvSpPr>
        <p:spPr>
          <a:xfrm>
            <a:off x="204290" y="1234450"/>
            <a:ext cx="2717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 for free icons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183901" y="1539400"/>
            <a:ext cx="6397457" cy="295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and white icons: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https://thenounproject.com/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Icons with color: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https://www.flaticon.com/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Icons with customizable styles and colors: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https://illustrio.com/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drawing&#10;&#10;Description automatically generated" id="369" name="Google Shape;36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511" y="2129830"/>
            <a:ext cx="654691" cy="658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70" name="Google Shape;37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96574" y="2129830"/>
            <a:ext cx="676994" cy="656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71" name="Google Shape;37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9843" y="2161016"/>
            <a:ext cx="595313" cy="627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uilding&#10;&#10;Description automatically generated" id="372" name="Google Shape;372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64968" y="2161016"/>
            <a:ext cx="720227" cy="627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73" name="Google Shape;373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32009" y="2128701"/>
            <a:ext cx="611679" cy="622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plate&#10;&#10;Description automatically generated" id="374" name="Google Shape;374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9953" y="3411014"/>
            <a:ext cx="658249" cy="6582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75" name="Google Shape;375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96574" y="3425484"/>
            <a:ext cx="587213" cy="587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plate&#10;&#10;Description automatically generated" id="376" name="Google Shape;376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38118" y="3311548"/>
            <a:ext cx="760548" cy="760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77" name="Google Shape;377;p1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438519" y="3356108"/>
            <a:ext cx="573124" cy="573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78" name="Google Shape;378;p1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132008" y="3311548"/>
            <a:ext cx="617397" cy="6173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79" name="Google Shape;379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87933" y="4329855"/>
            <a:ext cx="1282288" cy="1282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80" name="Google Shape;380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880615" y="4284727"/>
            <a:ext cx="1219130" cy="12191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ign, clock&#10;&#10;Description automatically generated" id="381" name="Google Shape;381;p1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346047" y="4240395"/>
            <a:ext cx="1302903" cy="13029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382" name="Google Shape;382;p1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267506" y="4434271"/>
            <a:ext cx="915149" cy="915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83" name="Google Shape;383;p18"/>
          <p:cNvPicPr preferRelativeResize="0"/>
          <p:nvPr/>
        </p:nvPicPr>
        <p:blipFill rotWithShape="1">
          <a:blip r:embed="rId20">
            <a:alphaModFix/>
          </a:blip>
          <a:srcRect b="22717" l="0" r="0" t="23993"/>
          <a:stretch/>
        </p:blipFill>
        <p:spPr>
          <a:xfrm>
            <a:off x="6786397" y="4544685"/>
            <a:ext cx="1302902" cy="69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8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385" name="Google Shape;385;p18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/>
          <p:nvPr/>
        </p:nvSpPr>
        <p:spPr>
          <a:xfrm>
            <a:off x="388729" y="1451781"/>
            <a:ext cx="4134355" cy="1905268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Visual motifs are often used to emphasize the logical relationship between topics, such as progression.</a:t>
            </a:r>
            <a:endParaRPr/>
          </a:p>
        </p:txBody>
      </p:sp>
      <p:sp>
        <p:nvSpPr>
          <p:cNvPr id="392" name="Google Shape;392;p19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93" name="Google Shape;393;p19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Visual motifs</a:t>
            </a:r>
            <a:endParaRPr/>
          </a:p>
        </p:txBody>
      </p:sp>
      <p:sp>
        <p:nvSpPr>
          <p:cNvPr id="394" name="Google Shape;394;p19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advantage of visual motif is that it implies logical relationship between topics, which will be a good aid for the client to comprehend the message we want to convey.</a:t>
            </a:r>
            <a:endParaRPr/>
          </a:p>
        </p:txBody>
      </p:sp>
      <p:grpSp>
        <p:nvGrpSpPr>
          <p:cNvPr id="395" name="Google Shape;395;p19"/>
          <p:cNvGrpSpPr/>
          <p:nvPr/>
        </p:nvGrpSpPr>
        <p:grpSpPr>
          <a:xfrm>
            <a:off x="585216" y="1875738"/>
            <a:ext cx="3741380" cy="289655"/>
            <a:chOff x="40793" y="0"/>
            <a:chExt cx="3741380" cy="289655"/>
          </a:xfrm>
        </p:grpSpPr>
        <p:sp>
          <p:nvSpPr>
            <p:cNvPr id="396" name="Google Shape;396;p19"/>
            <p:cNvSpPr/>
            <p:nvPr/>
          </p:nvSpPr>
          <p:spPr>
            <a:xfrm>
              <a:off x="40793" y="0"/>
              <a:ext cx="289655" cy="289655"/>
            </a:xfrm>
            <a:prstGeom prst="ellipse">
              <a:avLst/>
            </a:prstGeom>
            <a:solidFill>
              <a:srgbClr val="CBC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9759" y="28965"/>
              <a:ext cx="231724" cy="231724"/>
            </a:xfrm>
            <a:prstGeom prst="chord">
              <a:avLst>
                <a:gd fmla="val 1168272" name="adj1"/>
                <a:gd fmla="val 9631728" name="adj2"/>
              </a:avLst>
            </a:prstGeom>
            <a:solidFill>
              <a:srgbClr val="1E4D79"/>
            </a:solidFill>
            <a:ln cap="flat" cmpd="sng" w="25400">
              <a:solidFill>
                <a:srgbClr val="1E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90794" y="0"/>
              <a:ext cx="856896" cy="289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 txBox="1"/>
            <p:nvPr/>
          </p:nvSpPr>
          <p:spPr>
            <a:xfrm>
              <a:off x="390794" y="0"/>
              <a:ext cx="856896" cy="289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Step 1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1308035" y="0"/>
              <a:ext cx="289655" cy="289655"/>
            </a:xfrm>
            <a:prstGeom prst="ellipse">
              <a:avLst/>
            </a:prstGeom>
            <a:solidFill>
              <a:srgbClr val="CBC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1337001" y="28965"/>
              <a:ext cx="231724" cy="231724"/>
            </a:xfrm>
            <a:prstGeom prst="chord">
              <a:avLst>
                <a:gd fmla="val 20431728" name="adj1"/>
                <a:gd fmla="val 11968272" name="adj2"/>
              </a:avLst>
            </a:prstGeom>
            <a:solidFill>
              <a:srgbClr val="1E4D79"/>
            </a:solidFill>
            <a:ln cap="flat" cmpd="sng" w="25400">
              <a:solidFill>
                <a:srgbClr val="1E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1658035" y="0"/>
              <a:ext cx="856896" cy="289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 txBox="1"/>
            <p:nvPr/>
          </p:nvSpPr>
          <p:spPr>
            <a:xfrm>
              <a:off x="1658035" y="0"/>
              <a:ext cx="856896" cy="289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Step 2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2575277" y="0"/>
              <a:ext cx="289655" cy="289655"/>
            </a:xfrm>
            <a:prstGeom prst="ellipse">
              <a:avLst/>
            </a:prstGeom>
            <a:solidFill>
              <a:srgbClr val="CBC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604242" y="28965"/>
              <a:ext cx="231724" cy="231724"/>
            </a:xfrm>
            <a:prstGeom prst="chord">
              <a:avLst>
                <a:gd fmla="val 16200000" name="adj1"/>
                <a:gd fmla="val 16200000" name="adj2"/>
              </a:avLst>
            </a:prstGeom>
            <a:solidFill>
              <a:srgbClr val="1E4D79"/>
            </a:solidFill>
            <a:ln cap="flat" cmpd="sng" w="25400">
              <a:solidFill>
                <a:srgbClr val="1E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925277" y="0"/>
              <a:ext cx="856896" cy="289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 txBox="1"/>
            <p:nvPr/>
          </p:nvSpPr>
          <p:spPr>
            <a:xfrm>
              <a:off x="2925277" y="0"/>
              <a:ext cx="856896" cy="2896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Step 3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19"/>
          <p:cNvSpPr/>
          <p:nvPr/>
        </p:nvSpPr>
        <p:spPr>
          <a:xfrm>
            <a:off x="4523084" y="1451780"/>
            <a:ext cx="4134355" cy="1905268"/>
          </a:xfrm>
          <a:prstGeom prst="rect">
            <a:avLst/>
          </a:prstGeom>
          <a:solidFill>
            <a:srgbClr val="EDF8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388729" y="3357048"/>
            <a:ext cx="4134355" cy="1905268"/>
          </a:xfrm>
          <a:prstGeom prst="rect">
            <a:avLst/>
          </a:prstGeom>
          <a:solidFill>
            <a:srgbClr val="EDF8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4523084" y="3357047"/>
            <a:ext cx="4134355" cy="1905268"/>
          </a:xfrm>
          <a:prstGeom prst="rect">
            <a:avLst/>
          </a:prstGeom>
          <a:solidFill>
            <a:srgbClr val="EFF0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9"/>
          <p:cNvSpPr txBox="1"/>
          <p:nvPr/>
        </p:nvSpPr>
        <p:spPr>
          <a:xfrm>
            <a:off x="388729" y="1479096"/>
            <a:ext cx="9047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4569620" y="1479096"/>
            <a:ext cx="1095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388728" y="3384361"/>
            <a:ext cx="708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19"/>
          <p:cNvGrpSpPr/>
          <p:nvPr/>
        </p:nvGrpSpPr>
        <p:grpSpPr>
          <a:xfrm>
            <a:off x="5739514" y="1799173"/>
            <a:ext cx="2156168" cy="1210480"/>
            <a:chOff x="715220" y="237"/>
            <a:chExt cx="2156168" cy="1210480"/>
          </a:xfrm>
        </p:grpSpPr>
        <p:sp>
          <p:nvSpPr>
            <p:cNvPr id="415" name="Google Shape;415;p19"/>
            <p:cNvSpPr/>
            <p:nvPr/>
          </p:nvSpPr>
          <p:spPr>
            <a:xfrm>
              <a:off x="1681386" y="315466"/>
              <a:ext cx="91440" cy="290010"/>
            </a:xfrm>
            <a:custGeom>
              <a:rect b="b" l="l" r="r" t="t"/>
              <a:pathLst>
                <a:path extrusionOk="0" h="120000" w="120000">
                  <a:moveTo>
                    <a:pt x="146874" y="0"/>
                  </a:moveTo>
                  <a:lnTo>
                    <a:pt x="146874" y="120000"/>
                  </a:ln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85C6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6" name="Google Shape;416;p19"/>
            <p:cNvSpPr/>
            <p:nvPr/>
          </p:nvSpPr>
          <p:spPr>
            <a:xfrm>
              <a:off x="1793304" y="315466"/>
              <a:ext cx="762854" cy="5800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585C6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7" name="Google Shape;417;p19"/>
            <p:cNvSpPr/>
            <p:nvPr/>
          </p:nvSpPr>
          <p:spPr>
            <a:xfrm>
              <a:off x="1747584" y="315466"/>
              <a:ext cx="91440" cy="58002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585C6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8" name="Google Shape;418;p19"/>
            <p:cNvSpPr/>
            <p:nvPr/>
          </p:nvSpPr>
          <p:spPr>
            <a:xfrm>
              <a:off x="1030449" y="315466"/>
              <a:ext cx="762854" cy="58002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585C6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9" name="Google Shape;419;p19"/>
            <p:cNvSpPr/>
            <p:nvPr/>
          </p:nvSpPr>
          <p:spPr>
            <a:xfrm>
              <a:off x="1478075" y="237"/>
              <a:ext cx="630458" cy="315229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 txBox="1"/>
            <p:nvPr/>
          </p:nvSpPr>
          <p:spPr>
            <a:xfrm>
              <a:off x="1478075" y="237"/>
              <a:ext cx="630458" cy="315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Level 1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715220" y="895488"/>
              <a:ext cx="630458" cy="315229"/>
            </a:xfrm>
            <a:prstGeom prst="rect">
              <a:avLst/>
            </a:prstGeom>
            <a:solidFill>
              <a:schemeClr val="accent5">
                <a:alpha val="6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 txBox="1"/>
            <p:nvPr/>
          </p:nvSpPr>
          <p:spPr>
            <a:xfrm>
              <a:off x="715220" y="895488"/>
              <a:ext cx="630458" cy="315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Level 2-1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478075" y="895488"/>
              <a:ext cx="630458" cy="315229"/>
            </a:xfrm>
            <a:prstGeom prst="rect">
              <a:avLst/>
            </a:prstGeom>
            <a:solidFill>
              <a:schemeClr val="accent5">
                <a:alpha val="6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 txBox="1"/>
            <p:nvPr/>
          </p:nvSpPr>
          <p:spPr>
            <a:xfrm>
              <a:off x="1478075" y="895488"/>
              <a:ext cx="630458" cy="315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Level 2-2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2240930" y="895488"/>
              <a:ext cx="630458" cy="315229"/>
            </a:xfrm>
            <a:prstGeom prst="rect">
              <a:avLst/>
            </a:prstGeom>
            <a:solidFill>
              <a:schemeClr val="accent5">
                <a:alpha val="6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 txBox="1"/>
            <p:nvPr/>
          </p:nvSpPr>
          <p:spPr>
            <a:xfrm>
              <a:off x="2240930" y="895488"/>
              <a:ext cx="630458" cy="315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Level 2-3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1096647" y="447862"/>
              <a:ext cx="630458" cy="315229"/>
            </a:xfrm>
            <a:prstGeom prst="rect">
              <a:avLst/>
            </a:prstGeom>
            <a:solidFill>
              <a:schemeClr val="accent5">
                <a:alpha val="89803"/>
              </a:scheme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 txBox="1"/>
            <p:nvPr/>
          </p:nvSpPr>
          <p:spPr>
            <a:xfrm>
              <a:off x="1096647" y="447862"/>
              <a:ext cx="630458" cy="315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Sideway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19"/>
          <p:cNvGrpSpPr/>
          <p:nvPr/>
        </p:nvGrpSpPr>
        <p:grpSpPr>
          <a:xfrm>
            <a:off x="1022006" y="2359102"/>
            <a:ext cx="2868641" cy="294639"/>
            <a:chOff x="840" y="0"/>
            <a:chExt cx="2868641" cy="294639"/>
          </a:xfrm>
        </p:grpSpPr>
        <p:sp>
          <p:nvSpPr>
            <p:cNvPr id="430" name="Google Shape;430;p19"/>
            <p:cNvSpPr/>
            <p:nvPr/>
          </p:nvSpPr>
          <p:spPr>
            <a:xfrm>
              <a:off x="840" y="0"/>
              <a:ext cx="1024214" cy="294639"/>
            </a:xfrm>
            <a:prstGeom prst="chevron">
              <a:avLst>
                <a:gd fmla="val 50000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 txBox="1"/>
            <p:nvPr/>
          </p:nvSpPr>
          <p:spPr>
            <a:xfrm>
              <a:off x="148160" y="0"/>
              <a:ext cx="729575" cy="294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650" lIns="68000" spcFirstLastPara="1" rIns="22650" wrap="square" tIns="22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1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922633" y="0"/>
              <a:ext cx="1024214" cy="294639"/>
            </a:xfrm>
            <a:prstGeom prst="chevron">
              <a:avLst>
                <a:gd fmla="val 50000" name="adj"/>
              </a:avLst>
            </a:prstGeom>
            <a:solidFill>
              <a:srgbClr val="AEC6D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 txBox="1"/>
            <p:nvPr/>
          </p:nvSpPr>
          <p:spPr>
            <a:xfrm>
              <a:off x="1069953" y="0"/>
              <a:ext cx="729575" cy="294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650" lIns="68000" spcFirstLastPara="1" rIns="22650" wrap="square" tIns="22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2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845267" y="0"/>
              <a:ext cx="1024214" cy="294639"/>
            </a:xfrm>
            <a:prstGeom prst="chevron">
              <a:avLst>
                <a:gd fmla="val 50000" name="adj"/>
              </a:avLst>
            </a:prstGeom>
            <a:solidFill>
              <a:srgbClr val="ADDCE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 txBox="1"/>
            <p:nvPr/>
          </p:nvSpPr>
          <p:spPr>
            <a:xfrm>
              <a:off x="1992587" y="0"/>
              <a:ext cx="729575" cy="294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25" lIns="64000" spcFirstLastPara="1" rIns="21325" wrap="square" tIns="21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3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19"/>
          <p:cNvGrpSpPr/>
          <p:nvPr/>
        </p:nvGrpSpPr>
        <p:grpSpPr>
          <a:xfrm>
            <a:off x="966526" y="2886498"/>
            <a:ext cx="3042942" cy="281932"/>
            <a:chOff x="1338" y="0"/>
            <a:chExt cx="3042942" cy="281932"/>
          </a:xfrm>
        </p:grpSpPr>
        <p:sp>
          <p:nvSpPr>
            <p:cNvPr id="437" name="Google Shape;437;p19"/>
            <p:cNvSpPr/>
            <p:nvPr/>
          </p:nvSpPr>
          <p:spPr>
            <a:xfrm>
              <a:off x="1338" y="0"/>
              <a:ext cx="1170362" cy="281932"/>
            </a:xfrm>
            <a:prstGeom prst="homePlate">
              <a:avLst>
                <a:gd fmla="val 50000" name="adj"/>
              </a:avLst>
            </a:prstGeom>
            <a:solidFill>
              <a:srgbClr val="1E4D79">
                <a:alpha val="8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1338" y="0"/>
              <a:ext cx="1099879" cy="281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325" lIns="74675" spcFirstLastPara="1" rIns="18650" wrap="square" tIns="37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1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937628" y="0"/>
              <a:ext cx="1170362" cy="281932"/>
            </a:xfrm>
            <a:prstGeom prst="chevron">
              <a:avLst>
                <a:gd fmla="val 50000" name="adj"/>
              </a:avLst>
            </a:prstGeom>
            <a:solidFill>
              <a:srgbClr val="1E4D79">
                <a:alpha val="6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 txBox="1"/>
            <p:nvPr/>
          </p:nvSpPr>
          <p:spPr>
            <a:xfrm>
              <a:off x="1078594" y="0"/>
              <a:ext cx="888430" cy="281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325" lIns="56000" spcFirstLastPara="1" rIns="18650" wrap="square" tIns="37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2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873918" y="0"/>
              <a:ext cx="1170362" cy="281932"/>
            </a:xfrm>
            <a:prstGeom prst="chevron">
              <a:avLst>
                <a:gd fmla="val 50000" name="adj"/>
              </a:avLst>
            </a:prstGeom>
            <a:solidFill>
              <a:srgbClr val="1E4D79">
                <a:alpha val="4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 txBox="1"/>
            <p:nvPr/>
          </p:nvSpPr>
          <p:spPr>
            <a:xfrm>
              <a:off x="2014884" y="0"/>
              <a:ext cx="888430" cy="2819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325" lIns="56000" spcFirstLastPara="1" rIns="18650" wrap="square" tIns="37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 3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19"/>
          <p:cNvGrpSpPr/>
          <p:nvPr/>
        </p:nvGrpSpPr>
        <p:grpSpPr>
          <a:xfrm>
            <a:off x="1638277" y="3482701"/>
            <a:ext cx="1849920" cy="1598889"/>
            <a:chOff x="91580" y="875"/>
            <a:chExt cx="1849920" cy="1598889"/>
          </a:xfrm>
        </p:grpSpPr>
        <p:sp>
          <p:nvSpPr>
            <p:cNvPr id="444" name="Google Shape;444;p19"/>
            <p:cNvSpPr/>
            <p:nvPr/>
          </p:nvSpPr>
          <p:spPr>
            <a:xfrm>
              <a:off x="749996" y="875"/>
              <a:ext cx="533088" cy="346507"/>
            </a:xfrm>
            <a:prstGeom prst="roundRect">
              <a:avLst>
                <a:gd fmla="val 16667" name="adj"/>
              </a:avLst>
            </a:prstGeom>
            <a:solidFill>
              <a:srgbClr val="1438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 txBox="1"/>
            <p:nvPr/>
          </p:nvSpPr>
          <p:spPr>
            <a:xfrm>
              <a:off x="766911" y="17790"/>
              <a:ext cx="499258" cy="312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Factor 1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324241" y="174129"/>
              <a:ext cx="1384598" cy="1384598"/>
            </a:xfrm>
            <a:custGeom>
              <a:rect b="b" l="l" r="r" t="t"/>
              <a:pathLst>
                <a:path extrusionOk="0" h="120000" w="120000">
                  <a:moveTo>
                    <a:pt x="83418" y="4759"/>
                  </a:moveTo>
                  <a:lnTo>
                    <a:pt x="83418" y="4759"/>
                  </a:lnTo>
                  <a:cubicBezTo>
                    <a:pt x="93996" y="9243"/>
                    <a:pt x="103065" y="16671"/>
                    <a:pt x="109545" y="26159"/>
                  </a:cubicBezTo>
                </a:path>
              </a:pathLst>
            </a:custGeom>
            <a:noFill/>
            <a:ln cap="flat" cmpd="sng" w="9525">
              <a:solidFill>
                <a:srgbClr val="1D49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408412" y="479243"/>
              <a:ext cx="533088" cy="346507"/>
            </a:xfrm>
            <a:prstGeom prst="roundRect">
              <a:avLst>
                <a:gd fmla="val 16667" name="adj"/>
              </a:avLst>
            </a:prstGeom>
            <a:solidFill>
              <a:srgbClr val="3F679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 txBox="1"/>
            <p:nvPr/>
          </p:nvSpPr>
          <p:spPr>
            <a:xfrm>
              <a:off x="1425327" y="496158"/>
              <a:ext cx="499258" cy="312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Factor 5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324241" y="174129"/>
              <a:ext cx="1384598" cy="1384598"/>
            </a:xfrm>
            <a:custGeom>
              <a:rect b="b" l="l" r="r" t="t"/>
              <a:pathLst>
                <a:path extrusionOk="0" h="120000" w="120000">
                  <a:moveTo>
                    <a:pt x="119918" y="56858"/>
                  </a:moveTo>
                  <a:cubicBezTo>
                    <a:pt x="120593" y="69728"/>
                    <a:pt x="117106" y="82473"/>
                    <a:pt x="109974" y="93206"/>
                  </a:cubicBezTo>
                </a:path>
              </a:pathLst>
            </a:custGeom>
            <a:noFill/>
            <a:ln cap="flat" cmpd="sng" w="9525">
              <a:solidFill>
                <a:srgbClr val="4672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156919" y="1253257"/>
              <a:ext cx="533088" cy="346507"/>
            </a:xfrm>
            <a:prstGeom prst="roundRect">
              <a:avLst>
                <a:gd fmla="val 16667" name="adj"/>
              </a:avLst>
            </a:prstGeom>
            <a:solidFill>
              <a:srgbClr val="8E9DB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 txBox="1"/>
            <p:nvPr/>
          </p:nvSpPr>
          <p:spPr>
            <a:xfrm>
              <a:off x="1173834" y="1270172"/>
              <a:ext cx="499258" cy="312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Factor 4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324241" y="174129"/>
              <a:ext cx="1384598" cy="1384598"/>
            </a:xfrm>
            <a:custGeom>
              <a:rect b="b" l="l" r="r" t="t"/>
              <a:pathLst>
                <a:path extrusionOk="0" h="120000" w="120000">
                  <a:moveTo>
                    <a:pt x="71928" y="118802"/>
                  </a:moveTo>
                  <a:cubicBezTo>
                    <a:pt x="64056" y="120399"/>
                    <a:pt x="55944" y="120399"/>
                    <a:pt x="48072" y="118802"/>
                  </a:cubicBezTo>
                </a:path>
              </a:pathLst>
            </a:custGeom>
            <a:noFill/>
            <a:ln cap="flat" cmpd="sng" w="9525">
              <a:solidFill>
                <a:srgbClr val="96A5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343073" y="1253257"/>
              <a:ext cx="533088" cy="346507"/>
            </a:xfrm>
            <a:prstGeom prst="roundRect">
              <a:avLst>
                <a:gd fmla="val 16667" name="adj"/>
              </a:avLst>
            </a:prstGeom>
            <a:solidFill>
              <a:srgbClr val="8E9DB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 txBox="1"/>
            <p:nvPr/>
          </p:nvSpPr>
          <p:spPr>
            <a:xfrm>
              <a:off x="359988" y="1270172"/>
              <a:ext cx="499258" cy="312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Factor 3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324241" y="174129"/>
              <a:ext cx="1384598" cy="1384598"/>
            </a:xfrm>
            <a:custGeom>
              <a:rect b="b" l="l" r="r" t="t"/>
              <a:pathLst>
                <a:path extrusionOk="0" h="120000" w="120000">
                  <a:moveTo>
                    <a:pt x="10027" y="93206"/>
                  </a:moveTo>
                  <a:lnTo>
                    <a:pt x="10027" y="93206"/>
                  </a:lnTo>
                  <a:cubicBezTo>
                    <a:pt x="2895" y="82472"/>
                    <a:pt x="-592" y="69727"/>
                    <a:pt x="83" y="56858"/>
                  </a:cubicBezTo>
                </a:path>
              </a:pathLst>
            </a:custGeom>
            <a:noFill/>
            <a:ln cap="flat" cmpd="sng" w="9525">
              <a:solidFill>
                <a:srgbClr val="96A5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91580" y="479243"/>
              <a:ext cx="533088" cy="346507"/>
            </a:xfrm>
            <a:prstGeom prst="roundRect">
              <a:avLst>
                <a:gd fmla="val 16667" name="adj"/>
              </a:avLst>
            </a:prstGeom>
            <a:solidFill>
              <a:srgbClr val="3F679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 txBox="1"/>
            <p:nvPr/>
          </p:nvSpPr>
          <p:spPr>
            <a:xfrm>
              <a:off x="108495" y="496158"/>
              <a:ext cx="499258" cy="3126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Factor 2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324241" y="174129"/>
              <a:ext cx="1384598" cy="1384598"/>
            </a:xfrm>
            <a:custGeom>
              <a:rect b="b" l="l" r="r" t="t"/>
              <a:pathLst>
                <a:path extrusionOk="0" h="120000" w="120000">
                  <a:moveTo>
                    <a:pt x="10454" y="26159"/>
                  </a:moveTo>
                  <a:lnTo>
                    <a:pt x="10454" y="26159"/>
                  </a:lnTo>
                  <a:cubicBezTo>
                    <a:pt x="16934" y="16671"/>
                    <a:pt x="26003" y="9244"/>
                    <a:pt x="36581" y="4759"/>
                  </a:cubicBezTo>
                </a:path>
              </a:pathLst>
            </a:custGeom>
            <a:noFill/>
            <a:ln cap="flat" cmpd="sng" w="9525">
              <a:solidFill>
                <a:srgbClr val="4672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9"/>
          <p:cNvSpPr txBox="1"/>
          <p:nvPr/>
        </p:nvSpPr>
        <p:spPr>
          <a:xfrm>
            <a:off x="4569620" y="3372075"/>
            <a:ext cx="976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Pyramid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19"/>
          <p:cNvGrpSpPr/>
          <p:nvPr/>
        </p:nvGrpSpPr>
        <p:grpSpPr>
          <a:xfrm>
            <a:off x="5745934" y="3539302"/>
            <a:ext cx="2143327" cy="1508620"/>
            <a:chOff x="0" y="0"/>
            <a:chExt cx="2143327" cy="1508620"/>
          </a:xfrm>
        </p:grpSpPr>
        <p:sp>
          <p:nvSpPr>
            <p:cNvPr id="461" name="Google Shape;461;p19"/>
            <p:cNvSpPr/>
            <p:nvPr/>
          </p:nvSpPr>
          <p:spPr>
            <a:xfrm>
              <a:off x="714442" y="0"/>
              <a:ext cx="714442" cy="502873"/>
            </a:xfrm>
            <a:prstGeom prst="trapezoid">
              <a:avLst>
                <a:gd fmla="val 71036" name="adj"/>
              </a:avLst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 txBox="1"/>
            <p:nvPr/>
          </p:nvSpPr>
          <p:spPr>
            <a:xfrm>
              <a:off x="714442" y="0"/>
              <a:ext cx="714442" cy="502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Level3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357221" y="502873"/>
              <a:ext cx="1428885" cy="502873"/>
            </a:xfrm>
            <a:prstGeom prst="trapezoid">
              <a:avLst>
                <a:gd fmla="val 71036" name="adj"/>
              </a:avLst>
            </a:prstGeom>
            <a:solidFill>
              <a:srgbClr val="AEC6D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 txBox="1"/>
            <p:nvPr/>
          </p:nvSpPr>
          <p:spPr>
            <a:xfrm>
              <a:off x="607276" y="502873"/>
              <a:ext cx="928775" cy="502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Level 2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0" y="1005747"/>
              <a:ext cx="2143327" cy="502873"/>
            </a:xfrm>
            <a:prstGeom prst="trapezoid">
              <a:avLst>
                <a:gd fmla="val 71036" name="adj"/>
              </a:avLst>
            </a:prstGeom>
            <a:solidFill>
              <a:srgbClr val="ADDCE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 txBox="1"/>
            <p:nvPr/>
          </p:nvSpPr>
          <p:spPr>
            <a:xfrm>
              <a:off x="375082" y="1005747"/>
              <a:ext cx="1393163" cy="502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Level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19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468" name="Google Shape;468;p19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Presentation</a:t>
            </a:r>
            <a:endParaRPr/>
          </a:p>
        </p:txBody>
      </p:sp>
      <p:sp>
        <p:nvSpPr>
          <p:cNvPr id="108" name="Google Shape;108;p2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miLEAD Training Module</a:t>
            </a:r>
            <a:endParaRPr/>
          </a:p>
        </p:txBody>
      </p:sp>
      <p:graphicFrame>
        <p:nvGraphicFramePr>
          <p:cNvPr id="109" name="Google Shape;109;p2"/>
          <p:cNvGraphicFramePr/>
          <p:nvPr/>
        </p:nvGraphicFramePr>
        <p:xfrm>
          <a:off x="193971" y="146460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{6FC6D844-ECB5-475E-ADEF-9FD3E38C3291}</a:tableStyleId>
              </a:tblPr>
              <a:tblGrid>
                <a:gridCol w="8029575"/>
                <a:gridCol w="628650"/>
              </a:tblGrid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features of miLEAD slide design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/>
                        </a:rPr>
                        <a:t>3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Slide elements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4"/>
                        </a:rPr>
                        <a:t>9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Urinary Tract Infections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5"/>
                        </a:rPr>
                        <a:t>22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Agricultural Robots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6"/>
                        </a:rPr>
                        <a:t>33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pSp>
        <p:nvGrpSpPr>
          <p:cNvPr id="110" name="Google Shape;110;p2"/>
          <p:cNvGrpSpPr/>
          <p:nvPr/>
        </p:nvGrpSpPr>
        <p:grpSpPr>
          <a:xfrm>
            <a:off x="1253337" y="3813048"/>
            <a:ext cx="6927997" cy="987651"/>
            <a:chOff x="696620" y="4470066"/>
            <a:chExt cx="6641814" cy="987651"/>
          </a:xfrm>
        </p:grpSpPr>
        <p:sp>
          <p:nvSpPr>
            <p:cNvPr id="111" name="Google Shape;111;p2"/>
            <p:cNvSpPr/>
            <p:nvPr/>
          </p:nvSpPr>
          <p:spPr>
            <a:xfrm>
              <a:off x="696620" y="4470066"/>
              <a:ext cx="6598429" cy="987651"/>
            </a:xfrm>
            <a:prstGeom prst="rect">
              <a:avLst/>
            </a:prstGeom>
            <a:solidFill>
              <a:srgbClr val="AFE0E6"/>
            </a:solidFill>
            <a:ln cap="flat" cmpd="sng" w="28575">
              <a:solidFill>
                <a:srgbClr val="2851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40005" y="4502227"/>
              <a:ext cx="6598429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miLEAD has fixed theme and features for slides used in presentations. They work to show professionalism as well as to brand the miLEAD consulting group. Click ahead to see more.</a:t>
              </a:r>
              <a:endParaRPr/>
            </a:p>
          </p:txBody>
        </p:sp>
      </p:grpSp>
      <p:sp>
        <p:nvSpPr>
          <p:cNvPr id="113" name="Google Shape;113;p2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0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References must be added consistently throughout the presentation.</a:t>
            </a:r>
            <a:endParaRPr/>
          </a:p>
        </p:txBody>
      </p:sp>
      <p:sp>
        <p:nvSpPr>
          <p:cNvPr id="475" name="Google Shape;475;p20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476" name="Google Shape;476;p20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 must be appropriately added for all non-common knowledge information and synthesized in a list for the client.</a:t>
            </a: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297613" y="1290811"/>
            <a:ext cx="2866434" cy="487189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 Guidelines</a:t>
            </a:r>
            <a:endParaRPr/>
          </a:p>
        </p:txBody>
      </p:sp>
      <p:sp>
        <p:nvSpPr>
          <p:cNvPr id="479" name="Google Shape;479;p20"/>
          <p:cNvSpPr txBox="1"/>
          <p:nvPr/>
        </p:nvSpPr>
        <p:spPr>
          <a:xfrm>
            <a:off x="297613" y="1881747"/>
            <a:ext cx="8434816" cy="162210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must be consistent and accurate across all slides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non-common knowledge information must be properly cited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superscripts should be hyperlinked to the source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manager will be responsible for the final consolidation of references in a list format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Hyperlink the source itself instead of the database (even if the source is behind a paywall)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e.g. To add reference to the total revenue of Coca-Cola, hyperlink 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this link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Kresge library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Nexis Uni database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0"/>
          <p:cNvSpPr/>
          <p:nvPr/>
        </p:nvSpPr>
        <p:spPr>
          <a:xfrm>
            <a:off x="297613" y="3719447"/>
            <a:ext cx="2866434" cy="487189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 in Slide Notes</a:t>
            </a:r>
            <a:endParaRPr/>
          </a:p>
        </p:txBody>
      </p:sp>
      <p:sp>
        <p:nvSpPr>
          <p:cNvPr id="481" name="Google Shape;481;p20"/>
          <p:cNvSpPr txBox="1"/>
          <p:nvPr/>
        </p:nvSpPr>
        <p:spPr>
          <a:xfrm>
            <a:off x="443002" y="4535058"/>
            <a:ext cx="31865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“Page/Article Name”, URL, Access Date</a:t>
            </a:r>
            <a:endParaRPr/>
          </a:p>
        </p:txBody>
      </p:sp>
      <p:sp>
        <p:nvSpPr>
          <p:cNvPr id="482" name="Google Shape;482;p20"/>
          <p:cNvSpPr txBox="1"/>
          <p:nvPr/>
        </p:nvSpPr>
        <p:spPr>
          <a:xfrm>
            <a:off x="4818275" y="4848318"/>
            <a:ext cx="39141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“Air Conditioner Market in ASEAN-6, Forecast to 2023”, 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Frost and Sullivan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13 Sep 2019</a:t>
            </a:r>
            <a:endParaRPr/>
          </a:p>
        </p:txBody>
      </p:sp>
      <p:sp>
        <p:nvSpPr>
          <p:cNvPr id="483" name="Google Shape;483;p20"/>
          <p:cNvSpPr txBox="1"/>
          <p:nvPr/>
        </p:nvSpPr>
        <p:spPr>
          <a:xfrm>
            <a:off x="443002" y="4848318"/>
            <a:ext cx="41289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“miLEAD partners with SpaceX in new venture”, www.milead.org/space, 14 Sep 2019</a:t>
            </a:r>
            <a:endParaRPr/>
          </a:p>
        </p:txBody>
      </p:sp>
      <p:sp>
        <p:nvSpPr>
          <p:cNvPr id="484" name="Google Shape;484;p20"/>
          <p:cNvSpPr txBox="1"/>
          <p:nvPr/>
        </p:nvSpPr>
        <p:spPr>
          <a:xfrm>
            <a:off x="4818276" y="4535057"/>
            <a:ext cx="40236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“Title of Report”, 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Publisher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Date Published</a:t>
            </a:r>
            <a:endParaRPr/>
          </a:p>
        </p:txBody>
      </p:sp>
      <p:sp>
        <p:nvSpPr>
          <p:cNvPr id="485" name="Google Shape;485;p20"/>
          <p:cNvSpPr txBox="1"/>
          <p:nvPr/>
        </p:nvSpPr>
        <p:spPr>
          <a:xfrm>
            <a:off x="249860" y="4276438"/>
            <a:ext cx="948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/>
          </a:p>
        </p:txBody>
      </p:sp>
      <p:sp>
        <p:nvSpPr>
          <p:cNvPr id="486" name="Google Shape;486;p20"/>
          <p:cNvSpPr txBox="1"/>
          <p:nvPr/>
        </p:nvSpPr>
        <p:spPr>
          <a:xfrm>
            <a:off x="4616407" y="4270954"/>
            <a:ext cx="948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/>
          </a:p>
        </p:txBody>
      </p:sp>
      <p:sp>
        <p:nvSpPr>
          <p:cNvPr id="487" name="Google Shape;487;p20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488" name="Google Shape;488;p20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Presentation</a:t>
            </a:r>
            <a:endParaRPr/>
          </a:p>
        </p:txBody>
      </p:sp>
      <p:sp>
        <p:nvSpPr>
          <p:cNvPr id="495" name="Google Shape;495;p21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miLEAD Training Module</a:t>
            </a:r>
            <a:endParaRPr/>
          </a:p>
        </p:txBody>
      </p:sp>
      <p:graphicFrame>
        <p:nvGraphicFramePr>
          <p:cNvPr id="496" name="Google Shape;496;p21"/>
          <p:cNvGraphicFramePr/>
          <p:nvPr/>
        </p:nvGraphicFramePr>
        <p:xfrm>
          <a:off x="193971" y="146460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{6FC6D844-ECB5-475E-ADEF-9FD3E38C3291}</a:tableStyleId>
              </a:tblPr>
              <a:tblGrid>
                <a:gridCol w="8029575"/>
                <a:gridCol w="628650"/>
              </a:tblGrid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features of miLEAD slide design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/>
                        </a:rPr>
                        <a:t>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Slide elements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4"/>
                        </a:rPr>
                        <a:t>9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Urinary Tract Infections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5"/>
                        </a:rPr>
                        <a:t>22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Agricultural Robots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6"/>
                        </a:rPr>
                        <a:t>33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497" name="Google Shape;497;p21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498" name="Google Shape;498;p21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grpSp>
        <p:nvGrpSpPr>
          <p:cNvPr id="499" name="Google Shape;499;p21"/>
          <p:cNvGrpSpPr/>
          <p:nvPr/>
        </p:nvGrpSpPr>
        <p:grpSpPr>
          <a:xfrm>
            <a:off x="871995" y="3687488"/>
            <a:ext cx="7400009" cy="1011421"/>
            <a:chOff x="696620" y="4470066"/>
            <a:chExt cx="6598429" cy="987651"/>
          </a:xfrm>
        </p:grpSpPr>
        <p:sp>
          <p:nvSpPr>
            <p:cNvPr id="500" name="Google Shape;500;p21"/>
            <p:cNvSpPr/>
            <p:nvPr/>
          </p:nvSpPr>
          <p:spPr>
            <a:xfrm>
              <a:off x="696620" y="4470066"/>
              <a:ext cx="6598429" cy="987651"/>
            </a:xfrm>
            <a:prstGeom prst="rect">
              <a:avLst/>
            </a:prstGeom>
            <a:solidFill>
              <a:srgbClr val="AFE0E6"/>
            </a:solidFill>
            <a:ln cap="flat" cmpd="sng" w="28575">
              <a:solidFill>
                <a:srgbClr val="2851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740005" y="4502227"/>
              <a:ext cx="6398817" cy="90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Next, example slides will be shown of a project scenario for a market analysis and competitive landscape analysis of antibiotic treatments for complicated urinary tract infections.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2"/>
          <p:cNvSpPr txBox="1"/>
          <p:nvPr>
            <p:ph type="ctrTitle"/>
          </p:nvPr>
        </p:nvSpPr>
        <p:spPr>
          <a:xfrm>
            <a:off x="252873" y="3472066"/>
            <a:ext cx="8638253" cy="84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Slides - Urinary Tract Infections</a:t>
            </a:r>
            <a:endParaRPr/>
          </a:p>
        </p:txBody>
      </p:sp>
      <p:sp>
        <p:nvSpPr>
          <p:cNvPr id="507" name="Google Shape;507;p22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508" name="Google Shape;508;p22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3"/>
          <p:cNvSpPr txBox="1"/>
          <p:nvPr>
            <p:ph idx="2" type="body"/>
          </p:nvPr>
        </p:nvSpPr>
        <p:spPr>
          <a:xfrm>
            <a:off x="183901" y="118735"/>
            <a:ext cx="85028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Project Plan</a:t>
            </a:r>
            <a:endParaRPr/>
          </a:p>
        </p:txBody>
      </p:sp>
      <p:sp>
        <p:nvSpPr>
          <p:cNvPr id="515" name="Google Shape;515;p23"/>
          <p:cNvSpPr txBox="1"/>
          <p:nvPr>
            <p:ph idx="3" type="body"/>
          </p:nvPr>
        </p:nvSpPr>
        <p:spPr>
          <a:xfrm>
            <a:off x="183901" y="529239"/>
            <a:ext cx="850289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Project Plan for Client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1267866" y="1363584"/>
            <a:ext cx="3153077" cy="112806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Indications</a:t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4643427" y="1363584"/>
            <a:ext cx="3153077" cy="1122256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Commercialization Strategy</a:t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1234862" y="1209487"/>
            <a:ext cx="345439" cy="345439"/>
          </a:xfrm>
          <a:prstGeom prst="ellipse">
            <a:avLst/>
          </a:prstGeom>
          <a:solidFill>
            <a:srgbClr val="AFE0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4615388" y="1209487"/>
            <a:ext cx="345439" cy="345439"/>
          </a:xfrm>
          <a:prstGeom prst="ellipse">
            <a:avLst/>
          </a:prstGeom>
          <a:solidFill>
            <a:srgbClr val="AFE0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0" name="Google Shape;520;p23"/>
          <p:cNvSpPr txBox="1"/>
          <p:nvPr/>
        </p:nvSpPr>
        <p:spPr>
          <a:xfrm>
            <a:off x="4659799" y="2596965"/>
            <a:ext cx="3153077" cy="37317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miLEAD will compile information and sources related to SBIR Phase II Commercialization Plan. These will include: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market trends</a:t>
            </a:r>
            <a:endParaRPr/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segmentation</a:t>
            </a:r>
            <a:endParaRPr/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TAM, SAM, and Target</a:t>
            </a:r>
            <a:endParaRPr/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landscape</a:t>
            </a:r>
            <a:endParaRPr/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SWOT analysis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1278253" y="2596965"/>
            <a:ext cx="3153077" cy="37317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1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miLEAD will research and identify promising indications for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[Product]. For each indication, analysis will include: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Applicability of product</a:t>
            </a:r>
            <a:endParaRPr/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Indication-specific competitor identification</a:t>
            </a:r>
            <a:endParaRPr/>
          </a:p>
          <a:p>
            <a:pPr indent="-2857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Indication-specific market trends</a:t>
            </a:r>
            <a:endParaRPr/>
          </a:p>
          <a:p>
            <a:pPr indent="-1841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3968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3">
            <a:hlinkClick action="ppaction://hlinkshowjump?jump=nextslide"/>
          </p:cNvPr>
          <p:cNvSpPr/>
          <p:nvPr/>
        </p:nvSpPr>
        <p:spPr>
          <a:xfrm>
            <a:off x="8329442" y="6360211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523" name="Google Shape;523;p23">
            <a:hlinkClick action="ppaction://hlinkshowjump?jump=previousslide"/>
          </p:cNvPr>
          <p:cNvSpPr/>
          <p:nvPr/>
        </p:nvSpPr>
        <p:spPr>
          <a:xfrm flipH="1">
            <a:off x="7690046" y="6360211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 txBox="1"/>
          <p:nvPr>
            <p:ph idx="1" type="body"/>
          </p:nvPr>
        </p:nvSpPr>
        <p:spPr>
          <a:xfrm>
            <a:off x="457200" y="1563643"/>
            <a:ext cx="4431323" cy="3555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Chronically recurring UTIs present increased risk of resistance, damage to gut microbiome, and hypersensitivity pneumonitis</a:t>
            </a:r>
            <a:r>
              <a:rPr baseline="30000" lang="en-US" sz="2000" u="sng">
                <a:solidFill>
                  <a:schemeClr val="hlink"/>
                </a:solidFill>
                <a:hlinkClick r:id="rId3"/>
              </a:rPr>
              <a:t>1</a:t>
            </a:r>
            <a:br>
              <a:rPr lang="en-US" sz="2000"/>
            </a:b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Abscesses and abnormalities in urinary tracts present barriers to antibiotic penetrance </a:t>
            </a:r>
            <a:r>
              <a:rPr baseline="30000" lang="en-US" sz="2000" u="sng">
                <a:solidFill>
                  <a:schemeClr val="hlink"/>
                </a:solidFill>
                <a:hlinkClick r:id="rId4"/>
              </a:rPr>
              <a:t>2</a:t>
            </a:r>
            <a:br>
              <a:rPr lang="en-US" sz="2000"/>
            </a:b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Current antibiotics do not treat underlying inflammation</a:t>
            </a:r>
            <a:r>
              <a:rPr baseline="30000" lang="en-US" sz="2000" u="sng">
                <a:solidFill>
                  <a:schemeClr val="hlink"/>
                </a:solidFill>
                <a:hlinkClick r:id="rId5"/>
              </a:rPr>
              <a:t>3</a:t>
            </a:r>
            <a:endParaRPr sz="2000"/>
          </a:p>
        </p:txBody>
      </p:sp>
      <p:sp>
        <p:nvSpPr>
          <p:cNvPr id="530" name="Google Shape;530;p24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Analysis</a:t>
            </a:r>
            <a:endParaRPr/>
          </a:p>
        </p:txBody>
      </p:sp>
      <p:sp>
        <p:nvSpPr>
          <p:cNvPr id="531" name="Google Shape;531;p24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Overview: Demand </a:t>
            </a:r>
            <a:endParaRPr/>
          </a:p>
        </p:txBody>
      </p:sp>
      <p:sp>
        <p:nvSpPr>
          <p:cNvPr id="532" name="Google Shape;532;p24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slide below shows the need for this product based on percentage of antibiotic resistance. </a:t>
            </a:r>
            <a:endParaRPr/>
          </a:p>
        </p:txBody>
      </p:sp>
      <p:sp>
        <p:nvSpPr>
          <p:cNvPr id="533" name="Google Shape;533;p24"/>
          <p:cNvSpPr/>
          <p:nvPr/>
        </p:nvSpPr>
        <p:spPr>
          <a:xfrm>
            <a:off x="235744" y="5646855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[Product] is well suited to reduce inflammation and increase penetrance into infected regions. </a:t>
            </a:r>
            <a:endParaRPr/>
          </a:p>
        </p:txBody>
      </p:sp>
      <p:graphicFrame>
        <p:nvGraphicFramePr>
          <p:cNvPr id="534" name="Google Shape;534;p24"/>
          <p:cNvGraphicFramePr/>
          <p:nvPr/>
        </p:nvGraphicFramePr>
        <p:xfrm>
          <a:off x="5242955" y="1309373"/>
          <a:ext cx="3843158" cy="4064000"/>
        </p:xfrm>
        <a:graphic>
          <a:graphicData uri="http://schemas.openxmlformats.org/drawingml/2006/chart">
            <c:chart r:id="rId6"/>
          </a:graphicData>
        </a:graphic>
      </p:graphicFrame>
      <p:sp>
        <p:nvSpPr>
          <p:cNvPr id="535" name="Google Shape;535;p24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536" name="Google Shape;536;p24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 txBox="1"/>
          <p:nvPr>
            <p:ph idx="1" type="body"/>
          </p:nvPr>
        </p:nvSpPr>
        <p:spPr>
          <a:xfrm>
            <a:off x="457200" y="1257300"/>
            <a:ext cx="5122985" cy="486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Global CAGR of </a:t>
            </a:r>
            <a:r>
              <a:rPr b="1" lang="en-US" sz="2000"/>
              <a:t>3.5%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</a:pPr>
            <a:r>
              <a:rPr lang="en-US" sz="1600"/>
              <a:t>Expected to reach </a:t>
            </a:r>
            <a:r>
              <a:rPr b="1" lang="en-US" sz="1600"/>
              <a:t>$9.89 billion </a:t>
            </a:r>
            <a:r>
              <a:rPr lang="en-US" sz="1600"/>
              <a:t>in 2023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</a:pPr>
            <a:r>
              <a:rPr lang="en-US" sz="1600"/>
              <a:t>Fastest growing in China and India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North America leads market, with Europe as a close second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</a:pPr>
            <a:r>
              <a:rPr lang="en-US" sz="1600"/>
              <a:t>Rest of world splits remaining 27%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Market drivers: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</a:pPr>
            <a:r>
              <a:rPr lang="en-US" sz="1600"/>
              <a:t>Increased detection methods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</a:pPr>
            <a:r>
              <a:rPr lang="en-US" sz="1600"/>
              <a:t>Diabetes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</a:pPr>
            <a:r>
              <a:rPr lang="en-US" sz="1600"/>
              <a:t>Increased catheterization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–"/>
            </a:pPr>
            <a:r>
              <a:rPr lang="en-US" sz="1600"/>
              <a:t>Health regulation shifts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Market segmented into urethritis, cystitis, and pyelonephritis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43" name="Google Shape;543;p25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Analysis</a:t>
            </a:r>
            <a:endParaRPr/>
          </a:p>
        </p:txBody>
      </p:sp>
      <p:sp>
        <p:nvSpPr>
          <p:cNvPr id="544" name="Google Shape;544;p25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Overview: Growth and Drivers</a:t>
            </a:r>
            <a:endParaRPr/>
          </a:p>
        </p:txBody>
      </p:sp>
      <p:sp>
        <p:nvSpPr>
          <p:cNvPr id="545" name="Google Shape;545;p25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slide below shows information on market growth, segmentation and drivers.</a:t>
            </a:r>
            <a:r>
              <a:rPr baseline="30000" lang="en-US" u="sng">
                <a:solidFill>
                  <a:schemeClr val="hlink"/>
                </a:solidFill>
                <a:hlinkClick r:id="rId3"/>
              </a:rPr>
              <a:t>4</a:t>
            </a:r>
            <a:endParaRPr baseline="30000"/>
          </a:p>
        </p:txBody>
      </p:sp>
      <p:sp>
        <p:nvSpPr>
          <p:cNvPr id="546" name="Google Shape;546;p25"/>
          <p:cNvSpPr/>
          <p:nvPr/>
        </p:nvSpPr>
        <p:spPr>
          <a:xfrm>
            <a:off x="235744" y="5646855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 market shows modest growth centered around North America.</a:t>
            </a:r>
            <a:endParaRPr/>
          </a:p>
        </p:txBody>
      </p:sp>
      <p:grpSp>
        <p:nvGrpSpPr>
          <p:cNvPr id="547" name="Google Shape;547;p25"/>
          <p:cNvGrpSpPr/>
          <p:nvPr/>
        </p:nvGrpSpPr>
        <p:grpSpPr>
          <a:xfrm>
            <a:off x="5636583" y="1576073"/>
            <a:ext cx="3426645" cy="3426645"/>
            <a:chOff x="710775" y="0"/>
            <a:chExt cx="3426645" cy="3426645"/>
          </a:xfrm>
        </p:grpSpPr>
        <p:sp>
          <p:nvSpPr>
            <p:cNvPr id="548" name="Google Shape;548;p25"/>
            <p:cNvSpPr/>
            <p:nvPr/>
          </p:nvSpPr>
          <p:spPr>
            <a:xfrm>
              <a:off x="710775" y="0"/>
              <a:ext cx="3426645" cy="3426645"/>
            </a:xfrm>
            <a:prstGeom prst="ellipse">
              <a:avLst/>
            </a:prstGeom>
            <a:solidFill>
              <a:srgbClr val="001C3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 txBox="1"/>
            <p:nvPr/>
          </p:nvSpPr>
          <p:spPr>
            <a:xfrm>
              <a:off x="1825291" y="171332"/>
              <a:ext cx="1197612" cy="51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270,200,000</a:t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1139105" y="856661"/>
              <a:ext cx="2569983" cy="2569983"/>
            </a:xfrm>
            <a:prstGeom prst="ellipse">
              <a:avLst/>
            </a:prstGeom>
            <a:solidFill>
              <a:srgbClr val="2A4B8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 txBox="1"/>
            <p:nvPr/>
          </p:nvSpPr>
          <p:spPr>
            <a:xfrm>
              <a:off x="1825291" y="1017285"/>
              <a:ext cx="1197612" cy="481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10,500,000</a:t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1567436" y="1713322"/>
              <a:ext cx="1713322" cy="1713322"/>
            </a:xfrm>
            <a:prstGeom prst="ellipse">
              <a:avLst/>
            </a:prstGeom>
            <a:solidFill>
              <a:srgbClr val="94979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 txBox="1"/>
            <p:nvPr/>
          </p:nvSpPr>
          <p:spPr>
            <a:xfrm>
              <a:off x="1818346" y="2141653"/>
              <a:ext cx="1211501" cy="856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1,000,000</a:t>
              </a:r>
              <a:endParaRPr/>
            </a:p>
          </p:txBody>
        </p:sp>
      </p:grpSp>
      <p:sp>
        <p:nvSpPr>
          <p:cNvPr id="554" name="Google Shape;554;p25"/>
          <p:cNvSpPr txBox="1"/>
          <p:nvPr/>
        </p:nvSpPr>
        <p:spPr>
          <a:xfrm>
            <a:off x="6445339" y="2888726"/>
            <a:ext cx="18091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UTIs</a:t>
            </a:r>
            <a:endParaRPr/>
          </a:p>
        </p:txBody>
      </p:sp>
      <p:sp>
        <p:nvSpPr>
          <p:cNvPr id="555" name="Google Shape;555;p25"/>
          <p:cNvSpPr txBox="1"/>
          <p:nvPr/>
        </p:nvSpPr>
        <p:spPr>
          <a:xfrm>
            <a:off x="5990324" y="2022328"/>
            <a:ext cx="2719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Antibiotic Prescriptions</a:t>
            </a:r>
            <a:endParaRPr/>
          </a:p>
        </p:txBody>
      </p:sp>
      <p:sp>
        <p:nvSpPr>
          <p:cNvPr id="556" name="Google Shape;556;p25"/>
          <p:cNvSpPr txBox="1"/>
          <p:nvPr/>
        </p:nvSpPr>
        <p:spPr>
          <a:xfrm>
            <a:off x="6421893" y="4223785"/>
            <a:ext cx="18091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cUTIs*</a:t>
            </a:r>
            <a:endParaRPr/>
          </a:p>
        </p:txBody>
      </p:sp>
      <p:sp>
        <p:nvSpPr>
          <p:cNvPr id="557" name="Google Shape;557;p25"/>
          <p:cNvSpPr txBox="1"/>
          <p:nvPr/>
        </p:nvSpPr>
        <p:spPr>
          <a:xfrm>
            <a:off x="5824251" y="5225874"/>
            <a:ext cx="31247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*Based on catheter associated UTI cases</a:t>
            </a:r>
            <a:endParaRPr/>
          </a:p>
        </p:txBody>
      </p:sp>
      <p:sp>
        <p:nvSpPr>
          <p:cNvPr id="558" name="Google Shape;558;p25"/>
          <p:cNvSpPr txBox="1"/>
          <p:nvPr/>
        </p:nvSpPr>
        <p:spPr>
          <a:xfrm>
            <a:off x="5712352" y="1131562"/>
            <a:ext cx="32273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 the US cUTI Market</a:t>
            </a:r>
            <a:endParaRPr/>
          </a:p>
        </p:txBody>
      </p:sp>
      <p:sp>
        <p:nvSpPr>
          <p:cNvPr id="559" name="Google Shape;559;p25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560" name="Google Shape;560;p25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6"/>
          <p:cNvGrpSpPr/>
          <p:nvPr/>
        </p:nvGrpSpPr>
        <p:grpSpPr>
          <a:xfrm>
            <a:off x="463632" y="1341659"/>
            <a:ext cx="3585678" cy="4038997"/>
            <a:chOff x="202648" y="2873"/>
            <a:chExt cx="3585678" cy="4038997"/>
          </a:xfrm>
        </p:grpSpPr>
        <p:sp>
          <p:nvSpPr>
            <p:cNvPr id="567" name="Google Shape;567;p26"/>
            <p:cNvSpPr/>
            <p:nvPr/>
          </p:nvSpPr>
          <p:spPr>
            <a:xfrm>
              <a:off x="203861" y="2873"/>
              <a:ext cx="3583253" cy="102770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CBBD9"/>
                </a:gs>
                <a:gs pos="35000">
                  <a:srgbClr val="C5D1E3"/>
                </a:gs>
                <a:gs pos="100000">
                  <a:srgbClr val="E9ECF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 txBox="1"/>
            <p:nvPr/>
          </p:nvSpPr>
          <p:spPr>
            <a:xfrm>
              <a:off x="233962" y="32974"/>
              <a:ext cx="3523051" cy="9675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8.8% of ICU infections are caused by 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Acinetobacter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species globally</a:t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 rot="5400000">
              <a:off x="1847879" y="1050262"/>
              <a:ext cx="295216" cy="35426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1DAE9"/>
                </a:gs>
                <a:gs pos="35000">
                  <a:srgbClr val="DFE5EE"/>
                </a:gs>
                <a:gs pos="100000">
                  <a:srgbClr val="F1F5F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 txBox="1"/>
            <p:nvPr/>
          </p:nvSpPr>
          <p:spPr>
            <a:xfrm>
              <a:off x="1889210" y="1079784"/>
              <a:ext cx="212556" cy="206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03861" y="1424203"/>
              <a:ext cx="3583253" cy="11791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CBBD9"/>
                </a:gs>
                <a:gs pos="35000">
                  <a:srgbClr val="C5D1E3"/>
                </a:gs>
                <a:gs pos="100000">
                  <a:srgbClr val="E9ECF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6"/>
            <p:cNvSpPr txBox="1"/>
            <p:nvPr/>
          </p:nvSpPr>
          <p:spPr>
            <a:xfrm>
              <a:off x="238399" y="1458741"/>
              <a:ext cx="3514177" cy="1110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Given that 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Acinetobacter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infections are rarely seen outside of healthcare settings, assume that nearly all are HCAIs</a:t>
              </a: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 rot="5400000">
              <a:off x="1847879" y="2623082"/>
              <a:ext cx="295216" cy="35426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1DAE9"/>
                </a:gs>
                <a:gs pos="35000">
                  <a:srgbClr val="DFE5EE"/>
                </a:gs>
                <a:gs pos="100000">
                  <a:srgbClr val="F1F5F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 txBox="1"/>
            <p:nvPr/>
          </p:nvSpPr>
          <p:spPr>
            <a:xfrm>
              <a:off x="1889210" y="2652604"/>
              <a:ext cx="212556" cy="206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202648" y="2997024"/>
              <a:ext cx="3585678" cy="104484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CBBD9"/>
                </a:gs>
                <a:gs pos="35000">
                  <a:srgbClr val="C5D1E3"/>
                </a:gs>
                <a:gs pos="100000">
                  <a:srgbClr val="E9ECF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233250" y="3027626"/>
              <a:ext cx="3524474" cy="98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Global market for HCAI was $4.4 billion in 2017, so 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Acinetobacter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treatment market is ~ $387 million [$4.4 billion * 0.088 = $387 million]</a:t>
              </a:r>
              <a:endParaRPr/>
            </a:p>
          </p:txBody>
        </p:sp>
      </p:grpSp>
      <p:sp>
        <p:nvSpPr>
          <p:cNvPr id="577" name="Google Shape;577;p26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Analysis</a:t>
            </a:r>
            <a:endParaRPr/>
          </a:p>
        </p:txBody>
      </p:sp>
      <p:sp>
        <p:nvSpPr>
          <p:cNvPr id="578" name="Google Shape;578;p26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Growth by Region</a:t>
            </a:r>
            <a:endParaRPr/>
          </a:p>
        </p:txBody>
      </p:sp>
      <p:sp>
        <p:nvSpPr>
          <p:cNvPr id="579" name="Google Shape;579;p26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During a market analysis, you often need to identify the market growth by region </a:t>
            </a:r>
            <a:r>
              <a:rPr baseline="30000" lang="en-US" u="sng">
                <a:solidFill>
                  <a:schemeClr val="hlink"/>
                </a:solidFill>
                <a:hlinkClick r:id="rId3"/>
              </a:rPr>
              <a:t>5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580" name="Google Shape;580;p26"/>
          <p:cNvGraphicFramePr/>
          <p:nvPr/>
        </p:nvGraphicFramePr>
        <p:xfrm>
          <a:off x="4523084" y="1195171"/>
          <a:ext cx="4144508" cy="4126841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581" name="Google Shape;581;p26"/>
          <p:cNvSpPr/>
          <p:nvPr/>
        </p:nvSpPr>
        <p:spPr>
          <a:xfrm>
            <a:off x="276074" y="5639873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estimated market for Acinetobacter is largest in EMRA, but fastest growing in the Asia-Pacific region.</a:t>
            </a:r>
            <a:endParaRPr/>
          </a:p>
        </p:txBody>
      </p:sp>
      <p:sp>
        <p:nvSpPr>
          <p:cNvPr id="582" name="Google Shape;582;p26"/>
          <p:cNvSpPr txBox="1"/>
          <p:nvPr/>
        </p:nvSpPr>
        <p:spPr>
          <a:xfrm>
            <a:off x="5296741" y="5213530"/>
            <a:ext cx="35451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EMRA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Europe, Middle East, Russia, Africa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indicates CAGR for HCAI antibiotic market</a:t>
            </a:r>
            <a:endParaRPr/>
          </a:p>
        </p:txBody>
      </p:sp>
      <p:sp>
        <p:nvSpPr>
          <p:cNvPr id="583" name="Google Shape;583;p26"/>
          <p:cNvSpPr txBox="1"/>
          <p:nvPr/>
        </p:nvSpPr>
        <p:spPr>
          <a:xfrm>
            <a:off x="6925783" y="3013993"/>
            <a:ext cx="668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7.8%</a:t>
            </a:r>
            <a:endParaRPr/>
          </a:p>
        </p:txBody>
      </p:sp>
      <p:cxnSp>
        <p:nvCxnSpPr>
          <p:cNvPr id="584" name="Google Shape;584;p26"/>
          <p:cNvCxnSpPr/>
          <p:nvPr/>
        </p:nvCxnSpPr>
        <p:spPr>
          <a:xfrm flipH="1" rot="10800000">
            <a:off x="7100668" y="3323635"/>
            <a:ext cx="234461" cy="3460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85" name="Google Shape;585;p26"/>
          <p:cNvCxnSpPr/>
          <p:nvPr/>
        </p:nvCxnSpPr>
        <p:spPr>
          <a:xfrm flipH="1" rot="10800000">
            <a:off x="6212938" y="3013993"/>
            <a:ext cx="367318" cy="28943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86" name="Google Shape;586;p26"/>
          <p:cNvSpPr txBox="1"/>
          <p:nvPr/>
        </p:nvSpPr>
        <p:spPr>
          <a:xfrm>
            <a:off x="6062353" y="2743003"/>
            <a:ext cx="668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4.6%</a:t>
            </a:r>
            <a:endParaRPr/>
          </a:p>
        </p:txBody>
      </p:sp>
      <p:sp>
        <p:nvSpPr>
          <p:cNvPr id="587" name="Google Shape;587;p26"/>
          <p:cNvSpPr txBox="1"/>
          <p:nvPr/>
        </p:nvSpPr>
        <p:spPr>
          <a:xfrm>
            <a:off x="5296741" y="3371857"/>
            <a:ext cx="668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1.9%</a:t>
            </a:r>
            <a:endParaRPr/>
          </a:p>
        </p:txBody>
      </p:sp>
      <p:cxnSp>
        <p:nvCxnSpPr>
          <p:cNvPr id="588" name="Google Shape;588;p26"/>
          <p:cNvCxnSpPr/>
          <p:nvPr/>
        </p:nvCxnSpPr>
        <p:spPr>
          <a:xfrm flipH="1" rot="10800000">
            <a:off x="5422531" y="3651450"/>
            <a:ext cx="395887" cy="1668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89" name="Google Shape;589;p26"/>
          <p:cNvCxnSpPr/>
          <p:nvPr/>
        </p:nvCxnSpPr>
        <p:spPr>
          <a:xfrm flipH="1" rot="10800000">
            <a:off x="7812833" y="1917503"/>
            <a:ext cx="336757" cy="46831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90" name="Google Shape;590;p26"/>
          <p:cNvSpPr txBox="1"/>
          <p:nvPr/>
        </p:nvSpPr>
        <p:spPr>
          <a:xfrm>
            <a:off x="7675803" y="1678011"/>
            <a:ext cx="6684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4.6%</a:t>
            </a:r>
            <a:endParaRPr/>
          </a:p>
        </p:txBody>
      </p:sp>
      <p:sp>
        <p:nvSpPr>
          <p:cNvPr id="591" name="Google Shape;591;p26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592" name="Google Shape;592;p26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" name="Google Shape;598;p27"/>
          <p:cNvGraphicFramePr/>
          <p:nvPr/>
        </p:nvGraphicFramePr>
        <p:xfrm>
          <a:off x="915513" y="1322142"/>
          <a:ext cx="7312974" cy="406726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599" name="Google Shape;599;p27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Analysis</a:t>
            </a:r>
            <a:endParaRPr/>
          </a:p>
        </p:txBody>
      </p:sp>
      <p:sp>
        <p:nvSpPr>
          <p:cNvPr id="600" name="Google Shape;600;p27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Vertical Market Segmentation</a:t>
            </a:r>
            <a:endParaRPr baseline="30000" sz="2800"/>
          </a:p>
        </p:txBody>
      </p:sp>
      <p:sp>
        <p:nvSpPr>
          <p:cNvPr id="601" name="Google Shape;601;p27"/>
          <p:cNvSpPr txBox="1"/>
          <p:nvPr>
            <p:ph idx="4" type="body"/>
          </p:nvPr>
        </p:nvSpPr>
        <p:spPr>
          <a:xfrm>
            <a:off x="204290" y="964871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size and CAGR of each market sector can be represented in a visually pleasing as shown in this graph.</a:t>
            </a:r>
            <a:endParaRPr/>
          </a:p>
        </p:txBody>
      </p:sp>
      <p:sp>
        <p:nvSpPr>
          <p:cNvPr id="602" name="Google Shape;602;p27"/>
          <p:cNvSpPr txBox="1"/>
          <p:nvPr/>
        </p:nvSpPr>
        <p:spPr>
          <a:xfrm>
            <a:off x="3475753" y="2217169"/>
            <a:ext cx="2514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Skin &amp; Skin Structure infection</a:t>
            </a:r>
            <a:endParaRPr/>
          </a:p>
        </p:txBody>
      </p:sp>
      <p:cxnSp>
        <p:nvCxnSpPr>
          <p:cNvPr id="603" name="Google Shape;603;p27"/>
          <p:cNvCxnSpPr/>
          <p:nvPr/>
        </p:nvCxnSpPr>
        <p:spPr>
          <a:xfrm flipH="1" rot="10800000">
            <a:off x="1883313" y="3264361"/>
            <a:ext cx="316732" cy="32927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04" name="Google Shape;604;p27"/>
          <p:cNvSpPr/>
          <p:nvPr/>
        </p:nvSpPr>
        <p:spPr>
          <a:xfrm>
            <a:off x="3475753" y="4350329"/>
            <a:ext cx="1693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 Neutropenia</a:t>
            </a:r>
            <a:r>
              <a:rPr baseline="30000"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7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3075713" y="3228732"/>
            <a:ext cx="35107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Hospital-Acquired Pneumonia (including VAP)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5990353" y="2827801"/>
            <a:ext cx="23316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Infections of Prosthetic Limbs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1248179" y="3391621"/>
            <a:ext cx="17037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Sepsis</a:t>
            </a:r>
            <a:r>
              <a:rPr baseline="30000" lang="en-US" sz="1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6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Urosepsis)</a:t>
            </a:r>
            <a:endParaRPr/>
          </a:p>
        </p:txBody>
      </p:sp>
      <p:sp>
        <p:nvSpPr>
          <p:cNvPr id="608" name="Google Shape;608;p27"/>
          <p:cNvSpPr/>
          <p:nvPr/>
        </p:nvSpPr>
        <p:spPr>
          <a:xfrm rot="-5400000">
            <a:off x="-471805" y="3311877"/>
            <a:ext cx="28468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Applicability of [Product]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Several indications for which </a:t>
            </a:r>
            <a:r>
              <a:rPr b="1" i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[Product]</a:t>
            </a:r>
            <a:r>
              <a:rPr b="1" i="1" lang="en-U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applicable have promising market size and growth.</a:t>
            </a: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4222649" y="5251925"/>
            <a:ext cx="6008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CAGR</a:t>
            </a:r>
            <a:endParaRPr/>
          </a:p>
        </p:txBody>
      </p:sp>
      <p:sp>
        <p:nvSpPr>
          <p:cNvPr id="611" name="Google Shape;611;p27"/>
          <p:cNvSpPr txBox="1"/>
          <p:nvPr/>
        </p:nvSpPr>
        <p:spPr>
          <a:xfrm>
            <a:off x="6849213" y="4272053"/>
            <a:ext cx="1884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*intra-abdominal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infections excluded due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lack of market size data</a:t>
            </a: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2339642" y="3074843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566</a:t>
            </a: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3016973" y="3019729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871</a:t>
            </a: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6649509" y="2151264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605</a:t>
            </a: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2925840" y="2169698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754</a:t>
            </a: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3182125" y="3984823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442</a:t>
            </a:r>
            <a:endParaRPr/>
          </a:p>
        </p:txBody>
      </p:sp>
      <p:sp>
        <p:nvSpPr>
          <p:cNvPr id="617" name="Google Shape;617;p27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618" name="Google Shape;618;p27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8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Analysis</a:t>
            </a:r>
            <a:endParaRPr/>
          </a:p>
        </p:txBody>
      </p:sp>
      <p:sp>
        <p:nvSpPr>
          <p:cNvPr id="625" name="Google Shape;625;p28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Share by Competitor</a:t>
            </a:r>
            <a:endParaRPr/>
          </a:p>
        </p:txBody>
      </p:sp>
      <p:sp>
        <p:nvSpPr>
          <p:cNvPr id="626" name="Google Shape;626;p28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Pie charts can easily be broken down to show more detail of a given market</a:t>
            </a:r>
            <a:r>
              <a:rPr baseline="30000" lang="en-US" u="sng">
                <a:solidFill>
                  <a:schemeClr val="hlink"/>
                </a:solidFill>
                <a:hlinkClick r:id="rId3"/>
              </a:rPr>
              <a:t>8</a:t>
            </a:r>
            <a:r>
              <a:rPr lang="en-US"/>
              <a:t>.</a:t>
            </a:r>
            <a:endParaRPr/>
          </a:p>
        </p:txBody>
      </p:sp>
      <p:graphicFrame>
        <p:nvGraphicFramePr>
          <p:cNvPr id="627" name="Google Shape;627;p28"/>
          <p:cNvGraphicFramePr/>
          <p:nvPr/>
        </p:nvGraphicFramePr>
        <p:xfrm>
          <a:off x="204289" y="1265896"/>
          <a:ext cx="8755809" cy="4110334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628" name="Google Shape;628;p28"/>
          <p:cNvSpPr/>
          <p:nvPr/>
        </p:nvSpPr>
        <p:spPr>
          <a:xfrm>
            <a:off x="235744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 ten competitors in the antibiotics market only make up 40% of the total market, leaving room for smaller companies to penetrate this market.</a:t>
            </a:r>
            <a:endParaRPr/>
          </a:p>
        </p:txBody>
      </p:sp>
      <p:sp>
        <p:nvSpPr>
          <p:cNvPr id="629" name="Google Shape;629;p28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630" name="Google Shape;630;p28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" name="Google Shape;636;p29"/>
          <p:cNvGraphicFramePr/>
          <p:nvPr/>
        </p:nvGraphicFramePr>
        <p:xfrm>
          <a:off x="204291" y="1434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{6FC6D844-ECB5-475E-ADEF-9FD3E38C3291}</a:tableStyleId>
              </a:tblPr>
              <a:tblGrid>
                <a:gridCol w="1504425"/>
                <a:gridCol w="968375"/>
                <a:gridCol w="1288975"/>
                <a:gridCol w="1156775"/>
                <a:gridCol w="1266950"/>
                <a:gridCol w="1145750"/>
                <a:gridCol w="1375600"/>
              </a:tblGrid>
              <a:tr h="54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[Product]</a:t>
                      </a:r>
                      <a:endParaRPr sz="1400"/>
                    </a:p>
                  </a:txBody>
                  <a:tcPr marT="45725" marB="45725" marR="91450" marL="91450" anchor="ctr"/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[Competitors 1-5]</a:t>
                      </a:r>
                      <a:endParaRPr/>
                    </a:p>
                  </a:txBody>
                  <a:tcPr marT="45725" marB="45725" marR="91450" marL="91450" anchor="ctr"/>
                </a:tc>
                <a:tc hMerge="1"/>
                <a:tc hMerge="1"/>
                <a:tc hMerge="1"/>
                <a:tc hMerge="1"/>
              </a:tr>
              <a:tr h="54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>
                          <a:solidFill>
                            <a:schemeClr val="lt1"/>
                          </a:solidFill>
                        </a:rPr>
                        <a:t>Penetrates Biofilms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24A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54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>
                          <a:solidFill>
                            <a:schemeClr val="lt1"/>
                          </a:solidFill>
                        </a:rPr>
                        <a:t>Low Dose Intracellular Activity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24A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54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>
                          <a:solidFill>
                            <a:schemeClr val="lt1"/>
                          </a:solidFill>
                        </a:rPr>
                        <a:t>Novel structure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24A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54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>
                          <a:solidFill>
                            <a:schemeClr val="lt1"/>
                          </a:solidFill>
                        </a:rPr>
                        <a:t>Half-life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24A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-US" sz="1400"/>
                        <a:t>8-9 hrs</a:t>
                      </a:r>
                      <a:endParaRPr b="1"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1 hr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4-6 hrs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8-9 hrs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5-7 hrs</a:t>
                      </a:r>
                      <a:endParaRPr b="1"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1-3 hrs</a:t>
                      </a:r>
                      <a:endParaRPr b="1" sz="1600"/>
                    </a:p>
                  </a:txBody>
                  <a:tcPr marT="45725" marB="45725" marR="91450" marL="91450" anchor="ctr"/>
                </a:tc>
              </a:tr>
              <a:tr h="54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>
                          <a:solidFill>
                            <a:schemeClr val="lt1"/>
                          </a:solidFill>
                        </a:rPr>
                        <a:t>Gram Neg Activity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24A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  <a:tr h="54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50">
                          <a:solidFill>
                            <a:schemeClr val="lt1"/>
                          </a:solidFill>
                        </a:rPr>
                        <a:t>Gram Pos Activity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24A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37" name="Google Shape;637;p29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Competitive Landscape Analysis</a:t>
            </a:r>
            <a:endParaRPr/>
          </a:p>
        </p:txBody>
      </p:sp>
      <p:sp>
        <p:nvSpPr>
          <p:cNvPr id="638" name="Google Shape;638;p29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Competitor Comparisons</a:t>
            </a:r>
            <a:endParaRPr/>
          </a:p>
        </p:txBody>
      </p:sp>
      <p:sp>
        <p:nvSpPr>
          <p:cNvPr id="639" name="Google Shape;639;p29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Using a table is one way to compare the strengths and weaknesses of the client’s product to competitors.</a:t>
            </a:r>
            <a:endParaRPr/>
          </a:p>
        </p:txBody>
      </p:sp>
      <p:sp>
        <p:nvSpPr>
          <p:cNvPr id="640" name="Google Shape;640;p29"/>
          <p:cNvSpPr txBox="1"/>
          <p:nvPr/>
        </p:nvSpPr>
        <p:spPr>
          <a:xfrm>
            <a:off x="145999" y="5421268"/>
            <a:ext cx="902319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*includes Imipenem, Meropenem, and Doripenem                **includes Ceftazidime-Avibactam, Ceftolozane-Tazobactam, and Meropenem-Vaborbactam </a:t>
            </a:r>
            <a:endParaRPr/>
          </a:p>
        </p:txBody>
      </p:sp>
      <p:pic>
        <p:nvPicPr>
          <p:cNvPr descr="Checkmark" id="641" name="Google Shape;6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130" y="4833936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42" name="Google Shape;6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297" y="4820990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43" name="Google Shape;6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301" y="4841684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44" name="Google Shape;64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442" y="3229782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45" name="Google Shape;64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386" y="3244965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46" name="Google Shape;64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5858" y="3236012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47" name="Google Shape;6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9346" y="3233771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48" name="Google Shape;64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5756" y="4314601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49" name="Google Shape;64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482" y="4841684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50" name="Google Shape;6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974" y="4303155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51" name="Google Shape;6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3995" y="1987122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52" name="Google Shape;6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0961" y="4278351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53" name="Google Shape;6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162" y="4868592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54" name="Google Shape;65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0497" y="4316290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55" name="Google Shape;6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3795" y="4323465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56" name="Google Shape;65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1044" y="3223806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57" name="Google Shape;65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386" y="2026333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58" name="Google Shape;6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1106" y="2015485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59" name="Google Shape;6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392" y="1993334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60" name="Google Shape;6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6789" y="2026333"/>
            <a:ext cx="534318" cy="534318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9"/>
          <p:cNvSpPr/>
          <p:nvPr/>
        </p:nvSpPr>
        <p:spPr>
          <a:xfrm>
            <a:off x="169366" y="5701477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minority of drugs that treat UTIs can penetrate bacterial biofilms effectively and several are not active against gram-negative bacteria.</a:t>
            </a:r>
            <a:endParaRPr/>
          </a:p>
        </p:txBody>
      </p:sp>
      <p:pic>
        <p:nvPicPr>
          <p:cNvPr descr="Close" id="662" name="Google Shape;66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442" y="2587418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63" name="Google Shape;6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386" y="2602601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64" name="Google Shape;66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5858" y="2593648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65" name="Google Shape;6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9346" y="2591407"/>
            <a:ext cx="534318" cy="5343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66" name="Google Shape;6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1044" y="2581442"/>
            <a:ext cx="534318" cy="534318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9">
            <a:hlinkClick action="ppaction://hlinkshowjump?jump=nextslide"/>
          </p:cNvPr>
          <p:cNvSpPr/>
          <p:nvPr/>
        </p:nvSpPr>
        <p:spPr>
          <a:xfrm>
            <a:off x="8168352" y="6373821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668" name="Google Shape;668;p29">
            <a:hlinkClick action="ppaction://hlinkshowjump?jump=previousslide"/>
          </p:cNvPr>
          <p:cNvSpPr/>
          <p:nvPr/>
        </p:nvSpPr>
        <p:spPr>
          <a:xfrm flipH="1">
            <a:off x="7528956" y="6373821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pic>
        <p:nvPicPr>
          <p:cNvPr descr="Checkmark" id="669" name="Google Shape;6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8338" y="1993334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70" name="Google Shape;6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016" y="2560651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71" name="Google Shape;6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6850" y="4236445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mark" id="672" name="Google Shape;6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365" y="4882587"/>
            <a:ext cx="579432" cy="579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" id="673" name="Google Shape;6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801" y="3233771"/>
            <a:ext cx="534318" cy="53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ctrTitle"/>
          </p:nvPr>
        </p:nvSpPr>
        <p:spPr>
          <a:xfrm>
            <a:off x="252873" y="3472066"/>
            <a:ext cx="8638253" cy="84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 of miLEAD Slide Design</a:t>
            </a:r>
            <a:endParaRPr/>
          </a:p>
        </p:txBody>
      </p:sp>
      <p:sp>
        <p:nvSpPr>
          <p:cNvPr id="119" name="Google Shape;119;p3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120" name="Google Shape;120;p3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0"/>
          <p:cNvSpPr txBox="1"/>
          <p:nvPr>
            <p:ph idx="2" type="body"/>
          </p:nvPr>
        </p:nvSpPr>
        <p:spPr>
          <a:xfrm>
            <a:off x="183901" y="114300"/>
            <a:ext cx="86375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Competitive Landscape Analysis</a:t>
            </a:r>
            <a:endParaRPr/>
          </a:p>
        </p:txBody>
      </p:sp>
      <p:sp>
        <p:nvSpPr>
          <p:cNvPr id="680" name="Google Shape;680;p30"/>
          <p:cNvSpPr txBox="1"/>
          <p:nvPr>
            <p:ph idx="3" type="body"/>
          </p:nvPr>
        </p:nvSpPr>
        <p:spPr>
          <a:xfrm>
            <a:off x="183901" y="515850"/>
            <a:ext cx="850289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SWOT Analysis</a:t>
            </a:r>
            <a:endParaRPr/>
          </a:p>
        </p:txBody>
      </p:sp>
      <p:sp>
        <p:nvSpPr>
          <p:cNvPr id="681" name="Google Shape;681;p30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Several strategies are provided based on the SWOT analysis of [Product] and Client.</a:t>
            </a:r>
            <a:endParaRPr/>
          </a:p>
        </p:txBody>
      </p:sp>
      <p:sp>
        <p:nvSpPr>
          <p:cNvPr id="682" name="Google Shape;682;p30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[Product] has many desirable properties, but its X and the general challenges of commercializing antibiotics will be difficult to navigate.</a:t>
            </a:r>
            <a:endParaRPr/>
          </a:p>
        </p:txBody>
      </p:sp>
      <p:graphicFrame>
        <p:nvGraphicFramePr>
          <p:cNvPr id="683" name="Google Shape;683;p30"/>
          <p:cNvGraphicFramePr/>
          <p:nvPr/>
        </p:nvGraphicFramePr>
        <p:xfrm>
          <a:off x="600364" y="143896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{6FC6D844-ECB5-475E-ADEF-9FD3E38C3291}</a:tableStyleId>
              </a:tblPr>
              <a:tblGrid>
                <a:gridCol w="2781925"/>
                <a:gridCol w="2998850"/>
                <a:gridCol w="2460750"/>
              </a:tblGrid>
              <a:tr h="75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SWOT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Matrix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Strengths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1. Client’s expertise in SBIR writing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2. [Product] | X class of drug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3. [Product] | Y activity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FE2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Weaknesses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1. X of Compound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2. Y efficacy in humans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DFE2EA"/>
                    </a:solidFill>
                  </a:tcPr>
                </a:tc>
              </a:tr>
              <a:tr h="119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Opportunities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1. Funding ↑ for orphan drugs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2. Market ↑ in India and China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3. ↑ demand due to resistance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4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Market [Product] as a X class </a:t>
                      </a:r>
                      <a:br>
                        <a:rPr lang="en-US" sz="1400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capable of treating Y bacteria and Z pathogens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Target specific rare or dangerous diseases in commercialization strategy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FF0F4"/>
                    </a:solidFill>
                  </a:tcPr>
                </a:tc>
              </a:tr>
              <a:tr h="117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Threats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1. Difficult to secure venture capital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</a:rPr>
                        <a:t>2. Many competitors in R&amp;D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FD4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Apply widely for publicly-available funding while identifying best strategy for future revenue source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FF0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Consider pursuing shorter, less-expensive clinical trials and leverage providers’ freedom to operate after approval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EFF0F4"/>
                    </a:solidFill>
                  </a:tcPr>
                </a:tc>
              </a:tr>
            </a:tbl>
          </a:graphicData>
        </a:graphic>
      </p:graphicFrame>
      <p:sp>
        <p:nvSpPr>
          <p:cNvPr id="684" name="Google Shape;684;p30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685" name="Google Shape;685;p30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1"/>
          <p:cNvSpPr txBox="1"/>
          <p:nvPr>
            <p:ph idx="2" type="body"/>
          </p:nvPr>
        </p:nvSpPr>
        <p:spPr>
          <a:xfrm>
            <a:off x="183901" y="118735"/>
            <a:ext cx="85028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Engagement</a:t>
            </a:r>
            <a:endParaRPr/>
          </a:p>
        </p:txBody>
      </p:sp>
      <p:sp>
        <p:nvSpPr>
          <p:cNvPr id="692" name="Google Shape;692;p31"/>
          <p:cNvSpPr txBox="1"/>
          <p:nvPr>
            <p:ph idx="3" type="body"/>
          </p:nvPr>
        </p:nvSpPr>
        <p:spPr>
          <a:xfrm>
            <a:off x="183901" y="529239"/>
            <a:ext cx="850289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Final Findings and Recommendations</a:t>
            </a:r>
            <a:endParaRPr/>
          </a:p>
        </p:txBody>
      </p:sp>
      <p:sp>
        <p:nvSpPr>
          <p:cNvPr id="693" name="Google Shape;693;p31"/>
          <p:cNvSpPr/>
          <p:nvPr/>
        </p:nvSpPr>
        <p:spPr>
          <a:xfrm>
            <a:off x="125788" y="1363584"/>
            <a:ext cx="2866434" cy="112806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[Product] is most suitable for rare or dangerous indications</a:t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6147853" y="1363584"/>
            <a:ext cx="2866434" cy="1122256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with clinical trial design may dictate pursuing “low-hanging fruit”</a:t>
            </a: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30144" y="1209487"/>
            <a:ext cx="345439" cy="345439"/>
          </a:xfrm>
          <a:prstGeom prst="ellipse">
            <a:avLst/>
          </a:prstGeom>
          <a:solidFill>
            <a:srgbClr val="AFE0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96" name="Google Shape;696;p31"/>
          <p:cNvSpPr/>
          <p:nvPr/>
        </p:nvSpPr>
        <p:spPr>
          <a:xfrm>
            <a:off x="6052209" y="1209487"/>
            <a:ext cx="345439" cy="345439"/>
          </a:xfrm>
          <a:prstGeom prst="ellipse">
            <a:avLst/>
          </a:prstGeom>
          <a:solidFill>
            <a:srgbClr val="AFE0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97" name="Google Shape;697;p31"/>
          <p:cNvSpPr txBox="1"/>
          <p:nvPr/>
        </p:nvSpPr>
        <p:spPr>
          <a:xfrm>
            <a:off x="136175" y="2596965"/>
            <a:ext cx="2866434" cy="372315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11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Complicated skin and skin structure infections</a:t>
            </a:r>
            <a:endParaRPr/>
          </a:p>
          <a:p>
            <a:pPr indent="-117475" lvl="1" marL="3444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[Product]’s efficacy against X and Y pathogens are an advantage</a:t>
            </a:r>
            <a:endParaRPr/>
          </a:p>
          <a:p>
            <a:pPr indent="-117475" lvl="0" marL="1174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Complicated urinary tract infections</a:t>
            </a:r>
            <a:endParaRPr/>
          </a:p>
          <a:p>
            <a:pPr indent="-117475" lvl="1" marL="3444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compounds with X structure are in development</a:t>
            </a:r>
            <a:endParaRPr/>
          </a:p>
          <a:p>
            <a:pPr indent="-117475" lvl="1" marL="1174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Orphan diseases and dangerous infections</a:t>
            </a:r>
            <a:endParaRPr/>
          </a:p>
          <a:p>
            <a:pPr indent="-117475" lvl="2" marL="3444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ROI</a:t>
            </a:r>
            <a:endParaRPr/>
          </a:p>
          <a:p>
            <a:pPr indent="-117475" lvl="2" marL="3444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appropriate given the anticipated  Y of [Product]</a:t>
            </a:r>
            <a:endParaRPr/>
          </a:p>
        </p:txBody>
      </p:sp>
      <p:sp>
        <p:nvSpPr>
          <p:cNvPr id="698" name="Google Shape;698;p31"/>
          <p:cNvSpPr/>
          <p:nvPr/>
        </p:nvSpPr>
        <p:spPr>
          <a:xfrm>
            <a:off x="3150186" y="1363584"/>
            <a:ext cx="2866434" cy="1128069"/>
          </a:xfrm>
          <a:prstGeom prst="rect">
            <a:avLst/>
          </a:prstGeom>
          <a:solidFill>
            <a:srgbClr val="0022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Commercialization of [Product] will require efficacy in an area of major unmet need</a:t>
            </a:r>
            <a:endParaRPr/>
          </a:p>
        </p:txBody>
      </p:sp>
      <p:sp>
        <p:nvSpPr>
          <p:cNvPr id="699" name="Google Shape;699;p31"/>
          <p:cNvSpPr/>
          <p:nvPr/>
        </p:nvSpPr>
        <p:spPr>
          <a:xfrm>
            <a:off x="3054542" y="1209487"/>
            <a:ext cx="345439" cy="345439"/>
          </a:xfrm>
          <a:prstGeom prst="ellipse">
            <a:avLst/>
          </a:prstGeom>
          <a:solidFill>
            <a:srgbClr val="AFE0E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00" name="Google Shape;700;p31"/>
          <p:cNvSpPr txBox="1"/>
          <p:nvPr/>
        </p:nvSpPr>
        <p:spPr>
          <a:xfrm>
            <a:off x="3160573" y="2596965"/>
            <a:ext cx="2866434" cy="372315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11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 and Global markets for antibiotics are growing slowly</a:t>
            </a:r>
            <a:endParaRPr/>
          </a:p>
          <a:p>
            <a:pPr indent="-117475" lvl="1" marL="3444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Antibiotic resistance will eventually create high demand</a:t>
            </a:r>
            <a:endParaRPr/>
          </a:p>
          <a:p>
            <a:pPr indent="-117475" lvl="1" marL="1174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of incentives for antibiotic development is expected</a:t>
            </a:r>
            <a:endParaRPr/>
          </a:p>
          <a:p>
            <a:pPr indent="-117475" lvl="2" marL="3444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few programs available</a:t>
            </a:r>
            <a:endParaRPr/>
          </a:p>
          <a:p>
            <a:pPr indent="-117475" lvl="0" marL="1174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 of [Product] will be justified in few scenarios</a:t>
            </a:r>
            <a:endParaRPr/>
          </a:p>
          <a:p>
            <a:pPr indent="-117475" lvl="1" marL="34448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[Product] will be multiple-folds more X than most other Y compounds</a:t>
            </a:r>
            <a:endParaRPr/>
          </a:p>
          <a:p>
            <a:pPr indent="0" lvl="2" marL="227013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1"/>
          <p:cNvSpPr txBox="1"/>
          <p:nvPr/>
        </p:nvSpPr>
        <p:spPr>
          <a:xfrm>
            <a:off x="6148334" y="2596965"/>
            <a:ext cx="2866434" cy="372315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7475" lvl="0" marL="1174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vast majority of antibiotic clinical trials are performed strategically in one of few indications</a:t>
            </a:r>
            <a:endParaRPr/>
          </a:p>
          <a:p>
            <a:pPr indent="-117475" lvl="0" marL="1174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Clinical trials for the indications in which [Product] is most justified suffer from several limitations:</a:t>
            </a:r>
            <a:endParaRPr/>
          </a:p>
          <a:p>
            <a:pPr indent="-117475" lvl="1" marL="5746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patient pools</a:t>
            </a:r>
            <a:endParaRPr/>
          </a:p>
          <a:p>
            <a:pPr indent="-117475" lvl="1" marL="5746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patient mortality</a:t>
            </a:r>
            <a:endParaRPr/>
          </a:p>
          <a:p>
            <a:pPr indent="-117475" lvl="1" marL="5746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demonstrating non-inferiority</a:t>
            </a:r>
            <a:endParaRPr/>
          </a:p>
          <a:p>
            <a:pPr indent="-117475" lvl="1" marL="5746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clinical trial lengths</a:t>
            </a:r>
            <a:endParaRPr/>
          </a:p>
          <a:p>
            <a:pPr indent="-117475" lvl="1" marL="57467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Unclear endpoints</a:t>
            </a:r>
            <a:endParaRPr/>
          </a:p>
        </p:txBody>
      </p:sp>
      <p:sp>
        <p:nvSpPr>
          <p:cNvPr id="702" name="Google Shape;702;p31">
            <a:hlinkClick action="ppaction://hlinkshowjump?jump=previousslide"/>
          </p:cNvPr>
          <p:cNvSpPr/>
          <p:nvPr/>
        </p:nvSpPr>
        <p:spPr>
          <a:xfrm flipH="1">
            <a:off x="7528956" y="638268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703" name="Google Shape;703;p31">
            <a:hlinkClick action="ppaction://hlinkshowjump?jump=nextslide"/>
          </p:cNvPr>
          <p:cNvSpPr/>
          <p:nvPr/>
        </p:nvSpPr>
        <p:spPr>
          <a:xfrm>
            <a:off x="8168352" y="6373821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2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32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Presentation</a:t>
            </a:r>
            <a:endParaRPr/>
          </a:p>
        </p:txBody>
      </p:sp>
      <p:sp>
        <p:nvSpPr>
          <p:cNvPr id="710" name="Google Shape;710;p32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miLEAD Training Module</a:t>
            </a:r>
            <a:endParaRPr/>
          </a:p>
        </p:txBody>
      </p:sp>
      <p:graphicFrame>
        <p:nvGraphicFramePr>
          <p:cNvPr id="711" name="Google Shape;711;p32"/>
          <p:cNvGraphicFramePr/>
          <p:nvPr/>
        </p:nvGraphicFramePr>
        <p:xfrm>
          <a:off x="193971" y="146460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{6FC6D844-ECB5-475E-ADEF-9FD3E38C3291}</a:tableStyleId>
              </a:tblPr>
              <a:tblGrid>
                <a:gridCol w="8029575"/>
                <a:gridCol w="628650"/>
              </a:tblGrid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features of miLEAD slide design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/>
                        </a:rPr>
                        <a:t>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Slide elements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4"/>
                        </a:rPr>
                        <a:t>9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Urinary Tract Infections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5"/>
                        </a:rPr>
                        <a:t>22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Agricultural Robots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6"/>
                        </a:rPr>
                        <a:t>33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12" name="Google Shape;712;p32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713" name="Google Shape;713;p32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grpSp>
        <p:nvGrpSpPr>
          <p:cNvPr id="714" name="Google Shape;714;p32"/>
          <p:cNvGrpSpPr/>
          <p:nvPr/>
        </p:nvGrpSpPr>
        <p:grpSpPr>
          <a:xfrm>
            <a:off x="1214004" y="3747722"/>
            <a:ext cx="6715991" cy="1011421"/>
            <a:chOff x="696620" y="4470066"/>
            <a:chExt cx="6598429" cy="987651"/>
          </a:xfrm>
        </p:grpSpPr>
        <p:sp>
          <p:nvSpPr>
            <p:cNvPr id="715" name="Google Shape;715;p32"/>
            <p:cNvSpPr/>
            <p:nvPr/>
          </p:nvSpPr>
          <p:spPr>
            <a:xfrm>
              <a:off x="696620" y="4470066"/>
              <a:ext cx="6598429" cy="987651"/>
            </a:xfrm>
            <a:prstGeom prst="rect">
              <a:avLst/>
            </a:prstGeom>
            <a:solidFill>
              <a:srgbClr val="AFE0E6"/>
            </a:solidFill>
            <a:ln cap="flat" cmpd="sng" w="28575">
              <a:solidFill>
                <a:srgbClr val="2851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2"/>
            <p:cNvSpPr txBox="1"/>
            <p:nvPr/>
          </p:nvSpPr>
          <p:spPr>
            <a:xfrm>
              <a:off x="740005" y="4502227"/>
              <a:ext cx="6398817" cy="90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project scenario for the following slides analyzes market strategies used by successful agricultural robot companies, focusing on competitive landscape analysis.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3"/>
          <p:cNvSpPr txBox="1"/>
          <p:nvPr>
            <p:ph type="ctrTitle"/>
          </p:nvPr>
        </p:nvSpPr>
        <p:spPr>
          <a:xfrm>
            <a:off x="252873" y="3472066"/>
            <a:ext cx="8638253" cy="84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Slides - Agricultural Robots </a:t>
            </a:r>
            <a:endParaRPr/>
          </a:p>
        </p:txBody>
      </p:sp>
      <p:sp>
        <p:nvSpPr>
          <p:cNvPr id="722" name="Google Shape;722;p33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723" name="Google Shape;723;p33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4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Analysis</a:t>
            </a:r>
            <a:endParaRPr/>
          </a:p>
        </p:txBody>
      </p:sp>
      <p:sp>
        <p:nvSpPr>
          <p:cNvPr id="730" name="Google Shape;730;p34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Market Strategies</a:t>
            </a:r>
            <a:endParaRPr/>
          </a:p>
        </p:txBody>
      </p:sp>
      <p:sp>
        <p:nvSpPr>
          <p:cNvPr id="731" name="Google Shape;731;p34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Example of how market strategies can be visually represented. </a:t>
            </a:r>
            <a:endParaRPr baseline="30000"/>
          </a:p>
        </p:txBody>
      </p:sp>
      <p:sp>
        <p:nvSpPr>
          <p:cNvPr id="732" name="Google Shape;732;p34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 agricultural robotics companies are focusing on expanding their product portfolios and forming partnerships to thrive in this intensely competitive market. </a:t>
            </a:r>
            <a:endParaRPr/>
          </a:p>
        </p:txBody>
      </p:sp>
      <p:sp>
        <p:nvSpPr>
          <p:cNvPr id="733" name="Google Shape;733;p34"/>
          <p:cNvSpPr txBox="1"/>
          <p:nvPr/>
        </p:nvSpPr>
        <p:spPr>
          <a:xfrm>
            <a:off x="4682040" y="1260112"/>
            <a:ext cx="37051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Strategies Adopted by Key Players in Agricultural Robot and Drone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Markets (2016-2018)</a:t>
            </a:r>
            <a:endParaRPr/>
          </a:p>
        </p:txBody>
      </p:sp>
      <p:sp>
        <p:nvSpPr>
          <p:cNvPr id="734" name="Google Shape;734;p34"/>
          <p:cNvSpPr txBox="1"/>
          <p:nvPr/>
        </p:nvSpPr>
        <p:spPr>
          <a:xfrm>
            <a:off x="535366" y="1336690"/>
            <a:ext cx="3048449" cy="3471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4"/>
          <p:cNvSpPr/>
          <p:nvPr/>
        </p:nvSpPr>
        <p:spPr>
          <a:xfrm>
            <a:off x="421736" y="1552685"/>
            <a:ext cx="4040225" cy="3629422"/>
          </a:xfrm>
          <a:prstGeom prst="rect">
            <a:avLst/>
          </a:prstGeom>
          <a:noFill/>
          <a:ln cap="flat" cmpd="sng" w="9525">
            <a:solidFill>
              <a:srgbClr val="1C4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4"/>
          <p:cNvSpPr txBox="1"/>
          <p:nvPr/>
        </p:nvSpPr>
        <p:spPr>
          <a:xfrm>
            <a:off x="535366" y="1838140"/>
            <a:ext cx="383343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Fragmented market 🡪 many small, medium, and large companies competing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Preferred strategy is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of new technologies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into existing product portfolio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Partnerships and collaborations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 for expansion in smart farming market </a:t>
            </a:r>
            <a:endParaRPr/>
          </a:p>
        </p:txBody>
      </p:sp>
      <p:grpSp>
        <p:nvGrpSpPr>
          <p:cNvPr id="737" name="Google Shape;737;p34"/>
          <p:cNvGrpSpPr/>
          <p:nvPr/>
        </p:nvGrpSpPr>
        <p:grpSpPr>
          <a:xfrm>
            <a:off x="5008910" y="2062615"/>
            <a:ext cx="3366630" cy="3366630"/>
            <a:chOff x="710310" y="0"/>
            <a:chExt cx="3366630" cy="3366630"/>
          </a:xfrm>
        </p:grpSpPr>
        <p:sp>
          <p:nvSpPr>
            <p:cNvPr id="738" name="Google Shape;738;p34"/>
            <p:cNvSpPr/>
            <p:nvPr/>
          </p:nvSpPr>
          <p:spPr>
            <a:xfrm>
              <a:off x="710310" y="0"/>
              <a:ext cx="3366630" cy="3366630"/>
            </a:xfrm>
            <a:prstGeom prst="triangle">
              <a:avLst>
                <a:gd fmla="val 50000" name="adj"/>
              </a:avLst>
            </a:prstGeom>
            <a:solidFill>
              <a:srgbClr val="1E4D7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145590" y="422098"/>
              <a:ext cx="2510735" cy="47869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 txBox="1"/>
            <p:nvPr/>
          </p:nvSpPr>
          <p:spPr>
            <a:xfrm>
              <a:off x="1168958" y="445466"/>
              <a:ext cx="2463999" cy="431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 launches &amp; developments</a:t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1145590" y="960627"/>
              <a:ext cx="2510735" cy="47869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 txBox="1"/>
            <p:nvPr/>
          </p:nvSpPr>
          <p:spPr>
            <a:xfrm>
              <a:off x="1168958" y="983995"/>
              <a:ext cx="2463999" cy="431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Partnerships, collaborations, &amp; joint ventures</a:t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145590" y="1499157"/>
              <a:ext cx="2510735" cy="47869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 txBox="1"/>
            <p:nvPr/>
          </p:nvSpPr>
          <p:spPr>
            <a:xfrm>
              <a:off x="1168958" y="1522525"/>
              <a:ext cx="2463999" cy="431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expansions</a:t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145590" y="2037686"/>
              <a:ext cx="2510735" cy="47869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346E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 txBox="1"/>
            <p:nvPr/>
          </p:nvSpPr>
          <p:spPr>
            <a:xfrm>
              <a:off x="1168958" y="2061054"/>
              <a:ext cx="2463999" cy="431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Mergers &amp; acquisitions</a:t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1145590" y="2576215"/>
              <a:ext cx="2510735" cy="478692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 txBox="1"/>
            <p:nvPr/>
          </p:nvSpPr>
          <p:spPr>
            <a:xfrm>
              <a:off x="1168958" y="2599583"/>
              <a:ext cx="2463999" cy="431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Others</a:t>
              </a:r>
              <a:endParaRPr/>
            </a:p>
          </p:txBody>
        </p:sp>
      </p:grpSp>
      <p:sp>
        <p:nvSpPr>
          <p:cNvPr id="749" name="Google Shape;749;p34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750" name="Google Shape;750;p34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35"/>
          <p:cNvGrpSpPr/>
          <p:nvPr/>
        </p:nvGrpSpPr>
        <p:grpSpPr>
          <a:xfrm>
            <a:off x="601772" y="1790700"/>
            <a:ext cx="7747000" cy="3897746"/>
            <a:chOff x="601772" y="1790700"/>
            <a:chExt cx="7747000" cy="3897746"/>
          </a:xfrm>
        </p:grpSpPr>
        <p:pic>
          <p:nvPicPr>
            <p:cNvPr id="757" name="Google Shape;757;p35"/>
            <p:cNvPicPr preferRelativeResize="0"/>
            <p:nvPr/>
          </p:nvPicPr>
          <p:blipFill rotWithShape="1">
            <a:blip r:embed="rId3">
              <a:alphaModFix/>
            </a:blip>
            <a:srcRect b="949" l="0" r="2864" t="3481"/>
            <a:stretch/>
          </p:blipFill>
          <p:spPr>
            <a:xfrm>
              <a:off x="601772" y="1790700"/>
              <a:ext cx="7747000" cy="383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35"/>
            <p:cNvSpPr/>
            <p:nvPr/>
          </p:nvSpPr>
          <p:spPr>
            <a:xfrm>
              <a:off x="6186279" y="5336087"/>
              <a:ext cx="1407991" cy="35235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35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Competitive Landscape Analysis</a:t>
            </a:r>
            <a:endParaRPr/>
          </a:p>
        </p:txBody>
      </p:sp>
      <p:sp>
        <p:nvSpPr>
          <p:cNvPr id="760" name="Google Shape;760;p35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Mapping Companies</a:t>
            </a:r>
            <a:endParaRPr/>
          </a:p>
        </p:txBody>
      </p:sp>
      <p:sp>
        <p:nvSpPr>
          <p:cNvPr id="761" name="Google Shape;761;p35"/>
          <p:cNvSpPr txBox="1"/>
          <p:nvPr>
            <p:ph idx="4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Maps are a nice tool to highlight and annotate where the competitors are based. </a:t>
            </a:r>
            <a:endParaRPr/>
          </a:p>
        </p:txBody>
      </p:sp>
      <p:sp>
        <p:nvSpPr>
          <p:cNvPr id="762" name="Google Shape;762;p35"/>
          <p:cNvSpPr/>
          <p:nvPr/>
        </p:nvSpPr>
        <p:spPr>
          <a:xfrm>
            <a:off x="2186531" y="1387300"/>
            <a:ext cx="4766177" cy="28551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C4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Notable U.S. Partners of COMPANY</a:t>
            </a:r>
            <a:endParaRPr/>
          </a:p>
        </p:txBody>
      </p:sp>
      <p:grpSp>
        <p:nvGrpSpPr>
          <p:cNvPr id="763" name="Google Shape;763;p35"/>
          <p:cNvGrpSpPr/>
          <p:nvPr/>
        </p:nvGrpSpPr>
        <p:grpSpPr>
          <a:xfrm>
            <a:off x="2432897" y="1938982"/>
            <a:ext cx="809140" cy="334498"/>
            <a:chOff x="377523" y="1609388"/>
            <a:chExt cx="1415076" cy="585284"/>
          </a:xfrm>
        </p:grpSpPr>
        <p:sp>
          <p:nvSpPr>
            <p:cNvPr id="764" name="Google Shape;764;p35"/>
            <p:cNvSpPr/>
            <p:nvPr/>
          </p:nvSpPr>
          <p:spPr>
            <a:xfrm>
              <a:off x="377523" y="1703957"/>
              <a:ext cx="1415076" cy="39614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5" name="Google Shape;765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4120" y="1609388"/>
              <a:ext cx="1170567" cy="5852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Google Shape;766;p35"/>
          <p:cNvGrpSpPr/>
          <p:nvPr/>
        </p:nvGrpSpPr>
        <p:grpSpPr>
          <a:xfrm>
            <a:off x="2056814" y="3361251"/>
            <a:ext cx="669330" cy="337928"/>
            <a:chOff x="943847" y="2386041"/>
            <a:chExt cx="1065012" cy="600704"/>
          </a:xfrm>
        </p:grpSpPr>
        <p:sp>
          <p:nvSpPr>
            <p:cNvPr id="767" name="Google Shape;767;p35"/>
            <p:cNvSpPr/>
            <p:nvPr/>
          </p:nvSpPr>
          <p:spPr>
            <a:xfrm>
              <a:off x="943847" y="2386041"/>
              <a:ext cx="1065012" cy="60070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8" name="Google Shape;768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3847" y="2427017"/>
              <a:ext cx="1065012" cy="5325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9" name="Google Shape;769;p35"/>
          <p:cNvPicPr preferRelativeResize="0"/>
          <p:nvPr/>
        </p:nvPicPr>
        <p:blipFill rotWithShape="1">
          <a:blip r:embed="rId6">
            <a:alphaModFix/>
          </a:blip>
          <a:srcRect b="11404" l="0" r="0" t="0"/>
          <a:stretch/>
        </p:blipFill>
        <p:spPr>
          <a:xfrm>
            <a:off x="7303389" y="3114549"/>
            <a:ext cx="1105571" cy="2995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70" name="Google Shape;770;p35"/>
          <p:cNvGrpSpPr/>
          <p:nvPr/>
        </p:nvGrpSpPr>
        <p:grpSpPr>
          <a:xfrm>
            <a:off x="5532952" y="3394090"/>
            <a:ext cx="653815" cy="328428"/>
            <a:chOff x="409009" y="1674894"/>
            <a:chExt cx="898364" cy="494232"/>
          </a:xfrm>
        </p:grpSpPr>
        <p:sp>
          <p:nvSpPr>
            <p:cNvPr id="771" name="Google Shape;771;p35"/>
            <p:cNvSpPr/>
            <p:nvPr/>
          </p:nvSpPr>
          <p:spPr>
            <a:xfrm>
              <a:off x="409009" y="1674894"/>
              <a:ext cx="875900" cy="4942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2" name="Google Shape;772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22091" y="1700690"/>
              <a:ext cx="885282" cy="442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3" name="Google Shape;773;p35"/>
          <p:cNvGrpSpPr/>
          <p:nvPr/>
        </p:nvGrpSpPr>
        <p:grpSpPr>
          <a:xfrm>
            <a:off x="6060204" y="2301290"/>
            <a:ext cx="552655" cy="285511"/>
            <a:chOff x="317452" y="1408191"/>
            <a:chExt cx="990942" cy="442641"/>
          </a:xfrm>
        </p:grpSpPr>
        <p:sp>
          <p:nvSpPr>
            <p:cNvPr id="774" name="Google Shape;774;p35"/>
            <p:cNvSpPr/>
            <p:nvPr/>
          </p:nvSpPr>
          <p:spPr>
            <a:xfrm>
              <a:off x="317452" y="1427766"/>
              <a:ext cx="990942" cy="40348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75" name="Google Shape;775;p3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0282" y="1408191"/>
              <a:ext cx="885282" cy="4426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6" name="Google Shape;776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44166" y="2647531"/>
            <a:ext cx="556746" cy="2855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7" name="Google Shape;777;p35"/>
          <p:cNvCxnSpPr/>
          <p:nvPr/>
        </p:nvCxnSpPr>
        <p:spPr>
          <a:xfrm>
            <a:off x="7151665" y="2754930"/>
            <a:ext cx="360665" cy="4536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778" name="Google Shape;778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02965" y="3528032"/>
            <a:ext cx="748440" cy="626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9" name="Google Shape;779;p35"/>
          <p:cNvCxnSpPr/>
          <p:nvPr/>
        </p:nvCxnSpPr>
        <p:spPr>
          <a:xfrm>
            <a:off x="6750521" y="3418124"/>
            <a:ext cx="465805" cy="252421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80" name="Google Shape;780;p35"/>
          <p:cNvCxnSpPr/>
          <p:nvPr/>
        </p:nvCxnSpPr>
        <p:spPr>
          <a:xfrm flipH="1">
            <a:off x="5959887" y="2597339"/>
            <a:ext cx="200635" cy="300097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81" name="Google Shape;781;p35"/>
          <p:cNvSpPr txBox="1"/>
          <p:nvPr/>
        </p:nvSpPr>
        <p:spPr>
          <a:xfrm>
            <a:off x="8475532" y="21607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5"/>
          <p:cNvSpPr/>
          <p:nvPr/>
        </p:nvSpPr>
        <p:spPr>
          <a:xfrm>
            <a:off x="6643578" y="3316147"/>
            <a:ext cx="189302" cy="15689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gradFill>
            <a:gsLst>
              <a:gs pos="0">
                <a:srgbClr val="124D86"/>
              </a:gs>
              <a:gs pos="100000">
                <a:srgbClr val="A8B9DC"/>
              </a:gs>
            </a:gsLst>
            <a:lin ang="16200000" scaled="0"/>
          </a:gradFill>
          <a:ln cap="flat" cmpd="sng" w="9525">
            <a:solidFill>
              <a:srgbClr val="1C4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35"/>
          <p:cNvCxnSpPr/>
          <p:nvPr/>
        </p:nvCxnSpPr>
        <p:spPr>
          <a:xfrm>
            <a:off x="6929922" y="3194048"/>
            <a:ext cx="360665" cy="4536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84" name="Google Shape;784;p35"/>
          <p:cNvCxnSpPr/>
          <p:nvPr/>
        </p:nvCxnSpPr>
        <p:spPr>
          <a:xfrm flipH="1">
            <a:off x="6186279" y="3194208"/>
            <a:ext cx="339938" cy="278829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785" name="Google Shape;785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5484" y="4432970"/>
            <a:ext cx="1088546" cy="102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5"/>
          <p:cNvPicPr preferRelativeResize="0"/>
          <p:nvPr/>
        </p:nvPicPr>
        <p:blipFill rotWithShape="1">
          <a:blip r:embed="rId12">
            <a:alphaModFix/>
          </a:blip>
          <a:srcRect b="-3854" l="21186" r="21815" t="-2680"/>
          <a:stretch/>
        </p:blipFill>
        <p:spPr>
          <a:xfrm>
            <a:off x="7629384" y="4382135"/>
            <a:ext cx="1153488" cy="1077962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5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COMPANY is a major player in the robotic mobility platform market, with numerous companies, government agencies, and academic institutions utilizing their technology. </a:t>
            </a:r>
            <a:endParaRPr/>
          </a:p>
        </p:txBody>
      </p:sp>
      <p:sp>
        <p:nvSpPr>
          <p:cNvPr id="788" name="Google Shape;788;p35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789" name="Google Shape;789;p35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6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Competitive Landscape Analysis </a:t>
            </a:r>
            <a:endParaRPr/>
          </a:p>
        </p:txBody>
      </p:sp>
      <p:sp>
        <p:nvSpPr>
          <p:cNvPr id="796" name="Google Shape;796;p36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Company profile</a:t>
            </a: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778599" y="2651778"/>
            <a:ext cx="7489290" cy="2817560"/>
            <a:chOff x="810426" y="2962029"/>
            <a:chExt cx="7489290" cy="2480407"/>
          </a:xfrm>
        </p:grpSpPr>
        <p:sp>
          <p:nvSpPr>
            <p:cNvPr id="798" name="Google Shape;798;p36"/>
            <p:cNvSpPr/>
            <p:nvPr/>
          </p:nvSpPr>
          <p:spPr>
            <a:xfrm>
              <a:off x="810426" y="2962029"/>
              <a:ext cx="2362367" cy="2480407"/>
            </a:xfrm>
            <a:custGeom>
              <a:rect b="b" l="l" r="r" t="t"/>
              <a:pathLst>
                <a:path extrusionOk="0" h="2480406" w="2320409">
                  <a:moveTo>
                    <a:pt x="2320409" y="2480406"/>
                  </a:moveTo>
                  <a:lnTo>
                    <a:pt x="0" y="2480406"/>
                  </a:lnTo>
                  <a:lnTo>
                    <a:pt x="0" y="0"/>
                  </a:lnTo>
                  <a:lnTo>
                    <a:pt x="2320409" y="0"/>
                  </a:lnTo>
                  <a:lnTo>
                    <a:pt x="2320409" y="2480406"/>
                  </a:lnTo>
                  <a:close/>
                </a:path>
              </a:pathLst>
            </a:custGeom>
            <a:solidFill>
              <a:srgbClr val="1E4D7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Specialty Crop Automation</a:t>
              </a:r>
              <a:endParaRPr b="1" baseline="3000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Partnership with John Deere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Autonomous tractors for citrus orchard tasks (mowing, spraying)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Additional applications:   disease detection, yield estimation, harvesting </a:t>
              </a:r>
              <a:endParaRPr/>
            </a:p>
            <a:p>
              <a:pPr indent="-22225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450"/>
                <a:buFont typeface="Calibri"/>
                <a:buNone/>
              </a:pPr>
              <a:r>
                <a:t/>
              </a:r>
              <a:endParaRPr b="0" i="0" sz="14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18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t/>
              </a:r>
              <a:endParaRPr b="0" i="0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3362879" y="2962063"/>
              <a:ext cx="2362366" cy="2480362"/>
            </a:xfrm>
            <a:custGeom>
              <a:rect b="b" l="l" r="r" t="t"/>
              <a:pathLst>
                <a:path extrusionOk="0" h="2480361" w="2320409">
                  <a:moveTo>
                    <a:pt x="2320409" y="2480361"/>
                  </a:moveTo>
                  <a:lnTo>
                    <a:pt x="0" y="2480361"/>
                  </a:lnTo>
                  <a:lnTo>
                    <a:pt x="0" y="0"/>
                  </a:lnTo>
                  <a:lnTo>
                    <a:pt x="2320409" y="0"/>
                  </a:lnTo>
                  <a:lnTo>
                    <a:pt x="2320409" y="2480361"/>
                  </a:lnTo>
                  <a:close/>
                </a:path>
              </a:pathLst>
            </a:custGeom>
            <a:solidFill>
              <a:srgbClr val="1E4D7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Strawberry Plant     Sorter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Automated plant sorter to streamline harvesting and improve efficiency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Uses air jets to sort plants into bins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Supported/adopted by California strawberry growers  </a:t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5937349" y="2962030"/>
              <a:ext cx="2362367" cy="2480406"/>
            </a:xfrm>
            <a:custGeom>
              <a:rect b="b" l="l" r="r" t="t"/>
              <a:pathLst>
                <a:path extrusionOk="0" h="2480406" w="2320409">
                  <a:moveTo>
                    <a:pt x="2320409" y="2480406"/>
                  </a:moveTo>
                  <a:lnTo>
                    <a:pt x="0" y="2480406"/>
                  </a:lnTo>
                  <a:lnTo>
                    <a:pt x="0" y="0"/>
                  </a:lnTo>
                  <a:lnTo>
                    <a:pt x="2320409" y="0"/>
                  </a:lnTo>
                  <a:lnTo>
                    <a:pt x="2320409" y="2480406"/>
                  </a:lnTo>
                  <a:close/>
                </a:path>
              </a:pathLst>
            </a:custGeom>
            <a:solidFill>
              <a:srgbClr val="1E4D7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sng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Automated Tree Inventories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Vehicle-mounted sensors to count/map tree location in an orchard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Replaces tedious process of manual counting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Lidar and GPS system, tree modeling algorithm</a:t>
              </a:r>
              <a:endParaRPr/>
            </a:p>
          </p:txBody>
        </p:sp>
      </p:grpSp>
      <p:sp>
        <p:nvSpPr>
          <p:cNvPr id="801" name="Google Shape;801;p36"/>
          <p:cNvSpPr/>
          <p:nvPr/>
        </p:nvSpPr>
        <p:spPr>
          <a:xfrm>
            <a:off x="233364" y="5575712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Through various partnerships, COMPANY has facilitated the development of agricultural robotic technologies for harvesting and data collection, among other tasks.  </a:t>
            </a:r>
            <a:endParaRPr/>
          </a:p>
        </p:txBody>
      </p:sp>
      <p:sp>
        <p:nvSpPr>
          <p:cNvPr id="802" name="Google Shape;802;p36"/>
          <p:cNvSpPr txBox="1"/>
          <p:nvPr/>
        </p:nvSpPr>
        <p:spPr>
          <a:xfrm>
            <a:off x="198188" y="952109"/>
            <a:ext cx="8945811" cy="2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Tables and Icons are an easy way to represent major characteristics of a company that would be relevant to the client.</a:t>
            </a:r>
            <a:endParaRPr b="1" baseline="3000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ractor" id="803" name="Google Shape;8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084" y="1268603"/>
            <a:ext cx="1610415" cy="1407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duous tree" id="804" name="Google Shape;8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678" y="1297703"/>
            <a:ext cx="1197359" cy="119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7100" y="1351483"/>
            <a:ext cx="1089799" cy="1089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6"/>
          <p:cNvSpPr/>
          <p:nvPr/>
        </p:nvSpPr>
        <p:spPr>
          <a:xfrm>
            <a:off x="794098" y="1245625"/>
            <a:ext cx="2320410" cy="133685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4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6"/>
          <p:cNvSpPr/>
          <p:nvPr/>
        </p:nvSpPr>
        <p:spPr>
          <a:xfrm>
            <a:off x="3346548" y="1245625"/>
            <a:ext cx="2320410" cy="133685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4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5921020" y="1245625"/>
            <a:ext cx="2320410" cy="1336852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1C4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6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miLEAD has a specific template that is used for all client presentations.</a:t>
            </a:r>
            <a:endParaRPr/>
          </a:p>
        </p:txBody>
      </p:sp>
      <p:sp>
        <p:nvSpPr>
          <p:cNvPr id="126" name="Google Shape;126;p4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Basics of Slide Design</a:t>
            </a:r>
            <a:endParaRPr/>
          </a:p>
        </p:txBody>
      </p:sp>
      <p:sp>
        <p:nvSpPr>
          <p:cNvPr id="127" name="Google Shape;127;p4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The miLEAD Slide Template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miLEAD slide template is used for all presentations created during projects and to be presented to a client.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5976713" y="1408246"/>
            <a:ext cx="2866434" cy="487189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miLEAD Template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5975444" y="1967902"/>
            <a:ext cx="2866434" cy="350962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slides created for project presentations must be made using this template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move, resize, or alter any aspects of the template, especially the takeaway box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slide must have a lead-in and takeaway box (aside from very specific circumstances)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(Calibri) and color scheme should be maintained on all slides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managers will make all template changes including the date and footer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powerpoint logo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656" y="3508228"/>
            <a:ext cx="4992146" cy="181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2964021" y="3258105"/>
            <a:ext cx="330720" cy="330720"/>
          </a:xfrm>
          <a:prstGeom prst="plus">
            <a:avLst>
              <a:gd fmla="val 45155" name="adj"/>
            </a:avLst>
          </a:prstGeom>
          <a:solidFill>
            <a:schemeClr val="dk2"/>
          </a:solidFill>
          <a:ln cap="flat" cmpd="sng" w="9525">
            <a:solidFill>
              <a:srgbClr val="1C4B7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043" y="1605945"/>
            <a:ext cx="3045041" cy="13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135" name="Google Shape;135;p4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 lead-in provides a very brief overview of the content within the slide.</a:t>
            </a:r>
            <a:endParaRPr/>
          </a:p>
        </p:txBody>
      </p:sp>
      <p:sp>
        <p:nvSpPr>
          <p:cNvPr id="141" name="Google Shape;141;p5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Basics of Slide Design</a:t>
            </a:r>
            <a:endParaRPr/>
          </a:p>
        </p:txBody>
      </p:sp>
      <p:sp>
        <p:nvSpPr>
          <p:cNvPr id="142" name="Google Shape;142;p5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Overview of Slide Elements</a:t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takeaway box delivers a conclusive statement on the slide’s content and should be written such that it could stand alone on the slide.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59542" y="1440124"/>
            <a:ext cx="795528" cy="685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759542" y="2228286"/>
            <a:ext cx="795528" cy="685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759542" y="3016448"/>
            <a:ext cx="795528" cy="685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759542" y="3804610"/>
            <a:ext cx="795528" cy="685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759542" y="4592772"/>
            <a:ext cx="795528" cy="6858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3571995" y="51016"/>
            <a:ext cx="317090" cy="31709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4364539" y="459458"/>
            <a:ext cx="317090" cy="31709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5561642" y="901905"/>
            <a:ext cx="317090" cy="31709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39068" y="5492007"/>
            <a:ext cx="317090" cy="31709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2277668" y="6373882"/>
            <a:ext cx="317090" cy="31709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1666568" y="1469498"/>
            <a:ext cx="48817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Header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section of the presentation the slide is in 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666568" y="2247334"/>
            <a:ext cx="48817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Header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 of the specific slide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1666567" y="3025170"/>
            <a:ext cx="66883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Lead-In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brief statement that provides an overview of the conclusions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666567" y="3795603"/>
            <a:ext cx="70497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Takeaway Box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conclusive statement that summarizes the statements presented in the slide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666567" y="4631198"/>
            <a:ext cx="61058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the client this presentation was made for (can only be changed by PM)</a:t>
            </a:r>
            <a:endParaRPr/>
          </a:p>
        </p:txBody>
      </p:sp>
      <p:sp>
        <p:nvSpPr>
          <p:cNvPr id="159" name="Google Shape;159;p5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160" name="Google Shape;160;p5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 rot="5400000">
            <a:off x="2244659" y="3836561"/>
            <a:ext cx="1317464" cy="1135745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 rot="-5400000">
            <a:off x="3463120" y="3853826"/>
            <a:ext cx="1317466" cy="11357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 rot="-5400000">
            <a:off x="4681583" y="3853826"/>
            <a:ext cx="1317466" cy="11357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 rot="-5400000">
            <a:off x="5900046" y="3853826"/>
            <a:ext cx="1317466" cy="11357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 rot="-5400000">
            <a:off x="7118507" y="3875399"/>
            <a:ext cx="1317465" cy="113574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030A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Color schemes should be consistent across all slides.</a:t>
            </a:r>
            <a:endParaRPr/>
          </a:p>
        </p:txBody>
      </p:sp>
      <p:sp>
        <p:nvSpPr>
          <p:cNvPr id="171" name="Google Shape;171;p6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Basics of Slide Design</a:t>
            </a:r>
            <a:endParaRPr/>
          </a:p>
        </p:txBody>
      </p:sp>
      <p:sp>
        <p:nvSpPr>
          <p:cNvPr id="172" name="Google Shape;172;p6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Color Scheme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miLEAD has a defined color scheme which should be maintained throughout all slides for graphs, headers, text boxes, etc.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383815" y="4186158"/>
            <a:ext cx="10464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Light Blue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#AEDFE3</a:t>
            </a:r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3695669" y="4182057"/>
            <a:ext cx="8610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#E7E6E6</a:t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 rot="5400000">
            <a:off x="1026198" y="3840664"/>
            <a:ext cx="1317464" cy="1135745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1164560" y="4182057"/>
            <a:ext cx="1033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Dark Blue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#0A234E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4909782" y="4186159"/>
            <a:ext cx="8610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#90E9D0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6128245" y="4186159"/>
            <a:ext cx="8610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#204D79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7346705" y="4173602"/>
            <a:ext cx="8610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#7030A0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3812457" y="5102005"/>
            <a:ext cx="19583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miLEAD’s Color Scheme</a:t>
            </a: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295436" y="1534405"/>
            <a:ext cx="2866434" cy="487189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 Tips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295436" y="2125342"/>
            <a:ext cx="5146719" cy="118364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 colors within the built-in miLEAD theme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Splashes of color on charts/headers are good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Excessive contrasting color becomes distracting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Dark/light blue should be primarily used, with greens and purples being used sparingly on charts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71929" l="35450" r="55704" t="8173"/>
          <a:stretch/>
        </p:blipFill>
        <p:spPr>
          <a:xfrm>
            <a:off x="6506025" y="1344967"/>
            <a:ext cx="1681360" cy="21272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186" name="Google Shape;186;p6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Slides should present a clear message in a clean format.</a:t>
            </a:r>
            <a:endParaRPr/>
          </a:p>
        </p:txBody>
      </p:sp>
      <p:sp>
        <p:nvSpPr>
          <p:cNvPr id="192" name="Google Shape;192;p7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Basics of Slide Design</a:t>
            </a:r>
            <a:endParaRPr/>
          </a:p>
        </p:txBody>
      </p:sp>
      <p:sp>
        <p:nvSpPr>
          <p:cNvPr id="193" name="Google Shape;193;p7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Design Tips</a:t>
            </a:r>
            <a:endParaRPr/>
          </a:p>
        </p:txBody>
      </p:sp>
      <p:sp>
        <p:nvSpPr>
          <p:cNvPr id="194" name="Google Shape;194;p7"/>
          <p:cNvSpPr txBox="1"/>
          <p:nvPr/>
        </p:nvSpPr>
        <p:spPr>
          <a:xfrm>
            <a:off x="2240208" y="4468369"/>
            <a:ext cx="64727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distracting graphics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 and busy images distract from content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297613" y="5591968"/>
            <a:ext cx="8672512" cy="627063"/>
          </a:xfrm>
          <a:prstGeom prst="rect">
            <a:avLst/>
          </a:prstGeom>
          <a:solidFill>
            <a:srgbClr val="DFE2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should be designed to be easily digestible and present a clear, concise message without being cluttered by excess text and obnoxious graphics.</a:t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 rot="5400000">
            <a:off x="609233" y="3343910"/>
            <a:ext cx="1094996" cy="943962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831219" y="3438296"/>
            <a:ext cx="651008" cy="75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 rot="5400000">
            <a:off x="1154954" y="2370944"/>
            <a:ext cx="1094996" cy="943962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1376944" y="2465321"/>
            <a:ext cx="651008" cy="75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 rot="5400000">
            <a:off x="609233" y="1397978"/>
            <a:ext cx="1094996" cy="943962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831219" y="1492371"/>
            <a:ext cx="651008" cy="75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 rot="5400000">
            <a:off x="1132832" y="4319554"/>
            <a:ext cx="1094996" cy="943962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1354819" y="4413946"/>
            <a:ext cx="651008" cy="755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1702452" y="1577571"/>
            <a:ext cx="70233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the amount of text on a page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Figures and images are worth more than bullet points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2240208" y="2550537"/>
            <a:ext cx="6537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 is key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Fonts, colors, text size and chart formats should be maintained across all slides</a:t>
            </a:r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1702452" y="3502762"/>
            <a:ext cx="65372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simple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should have a clear, concise message with one slide, one idea</a:t>
            </a:r>
            <a:endParaRPr/>
          </a:p>
        </p:txBody>
      </p:sp>
      <p:sp>
        <p:nvSpPr>
          <p:cNvPr id="207" name="Google Shape;207;p7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08" name="Google Shape;208;p7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204290" y="952500"/>
            <a:ext cx="8637588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 txBox="1"/>
          <p:nvPr>
            <p:ph idx="2" type="body"/>
          </p:nvPr>
        </p:nvSpPr>
        <p:spPr>
          <a:xfrm>
            <a:off x="183902" y="114300"/>
            <a:ext cx="76538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Slide Presentation</a:t>
            </a:r>
            <a:endParaRPr/>
          </a:p>
        </p:txBody>
      </p:sp>
      <p:sp>
        <p:nvSpPr>
          <p:cNvPr id="215" name="Google Shape;215;p8"/>
          <p:cNvSpPr txBox="1"/>
          <p:nvPr>
            <p:ph idx="3" type="body"/>
          </p:nvPr>
        </p:nvSpPr>
        <p:spPr>
          <a:xfrm>
            <a:off x="183901" y="524804"/>
            <a:ext cx="7410369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/>
              <a:t>miLEAD Training Module</a:t>
            </a:r>
            <a:endParaRPr/>
          </a:p>
        </p:txBody>
      </p:sp>
      <p:graphicFrame>
        <p:nvGraphicFramePr>
          <p:cNvPr id="216" name="Google Shape;216;p8"/>
          <p:cNvGraphicFramePr/>
          <p:nvPr/>
        </p:nvGraphicFramePr>
        <p:xfrm>
          <a:off x="193971" y="146460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{6FC6D844-ECB5-475E-ADEF-9FD3E38C3291}</a:tableStyleId>
              </a:tblPr>
              <a:tblGrid>
                <a:gridCol w="8029575"/>
                <a:gridCol w="628650"/>
              </a:tblGrid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features of miLEAD slide design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3"/>
                        </a:rPr>
                        <a:t>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Slide elements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4"/>
                        </a:rPr>
                        <a:t>9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Urinary Tract Infections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5"/>
                        </a:rPr>
                        <a:t>22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slides - Agricultural Robots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rPr b="1" i="0" lang="en-US" sz="1400" u="sng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action="ppaction://hlinksldjump" r:id="rId6"/>
                        </a:rPr>
                        <a:t>33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pSp>
        <p:nvGrpSpPr>
          <p:cNvPr id="217" name="Google Shape;217;p8"/>
          <p:cNvGrpSpPr/>
          <p:nvPr/>
        </p:nvGrpSpPr>
        <p:grpSpPr>
          <a:xfrm>
            <a:off x="750958" y="3712163"/>
            <a:ext cx="7644113" cy="987651"/>
            <a:chOff x="696620" y="4470066"/>
            <a:chExt cx="6641814" cy="987651"/>
          </a:xfrm>
        </p:grpSpPr>
        <p:sp>
          <p:nvSpPr>
            <p:cNvPr id="218" name="Google Shape;218;p8"/>
            <p:cNvSpPr/>
            <p:nvPr/>
          </p:nvSpPr>
          <p:spPr>
            <a:xfrm>
              <a:off x="696620" y="4470066"/>
              <a:ext cx="6598429" cy="987651"/>
            </a:xfrm>
            <a:prstGeom prst="rect">
              <a:avLst/>
            </a:prstGeom>
            <a:solidFill>
              <a:srgbClr val="AFE0E6"/>
            </a:solidFill>
            <a:ln cap="flat" cmpd="sng" w="28575">
              <a:solidFill>
                <a:srgbClr val="2851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740005" y="4502227"/>
              <a:ext cx="6598429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Apart from the fixed features, miLEAD slides contain certain elements to emphasize and organize data graphs, icons, and visual motifs in order to break up text- and number-heavy information. </a:t>
              </a:r>
              <a:endParaRPr/>
            </a:p>
          </p:txBody>
        </p:sp>
      </p:grpSp>
      <p:sp>
        <p:nvSpPr>
          <p:cNvPr id="220" name="Google Shape;220;p8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21" name="Google Shape;221;p8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>
            <p:ph type="ctrTitle"/>
          </p:nvPr>
        </p:nvSpPr>
        <p:spPr>
          <a:xfrm>
            <a:off x="252873" y="3472066"/>
            <a:ext cx="8638253" cy="84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Elements</a:t>
            </a:r>
            <a:endParaRPr/>
          </a:p>
        </p:txBody>
      </p:sp>
      <p:sp>
        <p:nvSpPr>
          <p:cNvPr id="227" name="Google Shape;227;p9">
            <a:hlinkClick action="ppaction://hlinkshowjump?jump=nextslide"/>
          </p:cNvPr>
          <p:cNvSpPr/>
          <p:nvPr/>
        </p:nvSpPr>
        <p:spPr>
          <a:xfrm>
            <a:off x="8168352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sp>
        <p:nvSpPr>
          <p:cNvPr id="228" name="Google Shape;228;p9">
            <a:hlinkClick action="ppaction://hlinkshowjump?jump=previousslide"/>
          </p:cNvPr>
          <p:cNvSpPr/>
          <p:nvPr/>
        </p:nvSpPr>
        <p:spPr>
          <a:xfrm flipH="1">
            <a:off x="7528956" y="6314839"/>
            <a:ext cx="564077" cy="4753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LEAD Template v4">
  <a:themeElements>
    <a:clrScheme name="Custom 4">
      <a:dk1>
        <a:srgbClr val="000000"/>
      </a:dk1>
      <a:lt1>
        <a:srgbClr val="FFFFFF"/>
      </a:lt1>
      <a:dk2>
        <a:srgbClr val="011F45"/>
      </a:dk2>
      <a:lt2>
        <a:srgbClr val="E7E6E6"/>
      </a:lt2>
      <a:accent1>
        <a:srgbClr val="204D79"/>
      </a:accent1>
      <a:accent2>
        <a:srgbClr val="B1B9CC"/>
      </a:accent2>
      <a:accent3>
        <a:srgbClr val="AEDFE3"/>
      </a:accent3>
      <a:accent4>
        <a:srgbClr val="95B730"/>
      </a:accent4>
      <a:accent5>
        <a:srgbClr val="001F45"/>
      </a:accent5>
      <a:accent6>
        <a:srgbClr val="90E9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2018-09-15T17:48:00Z</dcterms:created>
  <dc:creator>Robert Doherty</dc:creator>
</cp:coreProperties>
</file>