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56" r:id="rId5"/>
    <p:sldId id="294" r:id="rId6"/>
    <p:sldId id="295" r:id="rId7"/>
    <p:sldId id="287" r:id="rId8"/>
    <p:sldId id="276" r:id="rId9"/>
    <p:sldId id="288" r:id="rId10"/>
    <p:sldId id="286" r:id="rId11"/>
    <p:sldId id="279" r:id="rId12"/>
    <p:sldId id="289" r:id="rId13"/>
    <p:sldId id="290" r:id="rId14"/>
    <p:sldId id="291" r:id="rId15"/>
    <p:sldId id="292" r:id="rId16"/>
    <p:sldId id="293"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4B0147-10D7-4455-8B74-43589A30DF4C}" v="4" dt="2024-09-02T18:42:50.8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82" d="100"/>
          <a:sy n="82" d="100"/>
        </p:scale>
        <p:origin x="720" y="7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kevwe Akpoguma" userId="f535e7fdbadc001f" providerId="LiveId" clId="{4B4B0147-10D7-4455-8B74-43589A30DF4C}"/>
    <pc:docChg chg="undo custSel addSld delSld modSld sldOrd">
      <pc:chgData name="Rukevwe Akpoguma" userId="f535e7fdbadc001f" providerId="LiveId" clId="{4B4B0147-10D7-4455-8B74-43589A30DF4C}" dt="2024-09-02T18:45:00.562" v="94" actId="20577"/>
      <pc:docMkLst>
        <pc:docMk/>
      </pc:docMkLst>
      <pc:sldChg chg="modSp mod">
        <pc:chgData name="Rukevwe Akpoguma" userId="f535e7fdbadc001f" providerId="LiveId" clId="{4B4B0147-10D7-4455-8B74-43589A30DF4C}" dt="2024-09-02T18:43:36.472" v="85" actId="20577"/>
        <pc:sldMkLst>
          <pc:docMk/>
          <pc:sldMk cId="2539589059" sldId="286"/>
        </pc:sldMkLst>
        <pc:spChg chg="mod">
          <ac:chgData name="Rukevwe Akpoguma" userId="f535e7fdbadc001f" providerId="LiveId" clId="{4B4B0147-10D7-4455-8B74-43589A30DF4C}" dt="2024-09-02T18:43:36.472" v="85" actId="20577"/>
          <ac:spMkLst>
            <pc:docMk/>
            <pc:sldMk cId="2539589059" sldId="286"/>
            <ac:spMk id="2" creationId="{B802F2D6-7375-B2F7-DCBC-8A0645D2C42E}"/>
          </ac:spMkLst>
        </pc:spChg>
      </pc:sldChg>
      <pc:sldChg chg="modSp mod">
        <pc:chgData name="Rukevwe Akpoguma" userId="f535e7fdbadc001f" providerId="LiveId" clId="{4B4B0147-10D7-4455-8B74-43589A30DF4C}" dt="2024-09-02T18:43:15.387" v="83" actId="255"/>
        <pc:sldMkLst>
          <pc:docMk/>
          <pc:sldMk cId="3411170856" sldId="287"/>
        </pc:sldMkLst>
        <pc:spChg chg="mod">
          <ac:chgData name="Rukevwe Akpoguma" userId="f535e7fdbadc001f" providerId="LiveId" clId="{4B4B0147-10D7-4455-8B74-43589A30DF4C}" dt="2024-09-02T18:43:15.387" v="83" actId="255"/>
          <ac:spMkLst>
            <pc:docMk/>
            <pc:sldMk cId="3411170856" sldId="287"/>
            <ac:spMk id="2" creationId="{B802F2D6-7375-B2F7-DCBC-8A0645D2C42E}"/>
          </ac:spMkLst>
        </pc:spChg>
      </pc:sldChg>
      <pc:sldChg chg="modSp mod">
        <pc:chgData name="Rukevwe Akpoguma" userId="f535e7fdbadc001f" providerId="LiveId" clId="{4B4B0147-10D7-4455-8B74-43589A30DF4C}" dt="2024-09-02T18:45:00.562" v="94" actId="20577"/>
        <pc:sldMkLst>
          <pc:docMk/>
          <pc:sldMk cId="3562026196" sldId="293"/>
        </pc:sldMkLst>
        <pc:spChg chg="mod">
          <ac:chgData name="Rukevwe Akpoguma" userId="f535e7fdbadc001f" providerId="LiveId" clId="{4B4B0147-10D7-4455-8B74-43589A30DF4C}" dt="2024-09-02T18:45:00.562" v="94" actId="20577"/>
          <ac:spMkLst>
            <pc:docMk/>
            <pc:sldMk cId="3562026196" sldId="293"/>
            <ac:spMk id="2" creationId="{B802F2D6-7375-B2F7-DCBC-8A0645D2C42E}"/>
          </ac:spMkLst>
        </pc:spChg>
      </pc:sldChg>
      <pc:sldChg chg="addSp modSp add mod ord">
        <pc:chgData name="Rukevwe Akpoguma" userId="f535e7fdbadc001f" providerId="LiveId" clId="{4B4B0147-10D7-4455-8B74-43589A30DF4C}" dt="2024-09-02T18:40:53.162" v="56" actId="1076"/>
        <pc:sldMkLst>
          <pc:docMk/>
          <pc:sldMk cId="1086108160" sldId="294"/>
        </pc:sldMkLst>
        <pc:spChg chg="mod">
          <ac:chgData name="Rukevwe Akpoguma" userId="f535e7fdbadc001f" providerId="LiveId" clId="{4B4B0147-10D7-4455-8B74-43589A30DF4C}" dt="2024-09-02T18:40:50.377" v="55" actId="255"/>
          <ac:spMkLst>
            <pc:docMk/>
            <pc:sldMk cId="1086108160" sldId="294"/>
            <ac:spMk id="2" creationId="{B802F2D6-7375-B2F7-DCBC-8A0645D2C42E}"/>
          </ac:spMkLst>
        </pc:spChg>
        <pc:spChg chg="mod">
          <ac:chgData name="Rukevwe Akpoguma" userId="f535e7fdbadc001f" providerId="LiveId" clId="{4B4B0147-10D7-4455-8B74-43589A30DF4C}" dt="2024-09-02T18:36:54.871" v="30" actId="20577"/>
          <ac:spMkLst>
            <pc:docMk/>
            <pc:sldMk cId="1086108160" sldId="294"/>
            <ac:spMk id="11" creationId="{4E3F5479-058B-4FA8-92E9-18CAB8CDC5C5}"/>
          </ac:spMkLst>
        </pc:spChg>
        <pc:picChg chg="add mod">
          <ac:chgData name="Rukevwe Akpoguma" userId="f535e7fdbadc001f" providerId="LiveId" clId="{4B4B0147-10D7-4455-8B74-43589A30DF4C}" dt="2024-09-02T18:40:53.162" v="56" actId="1076"/>
          <ac:picMkLst>
            <pc:docMk/>
            <pc:sldMk cId="1086108160" sldId="294"/>
            <ac:picMk id="6" creationId="{09BA0BBD-D061-AAEB-823C-F896A983A02A}"/>
          </ac:picMkLst>
        </pc:picChg>
        <pc:cxnChg chg="mod">
          <ac:chgData name="Rukevwe Akpoguma" userId="f535e7fdbadc001f" providerId="LiveId" clId="{4B4B0147-10D7-4455-8B74-43589A30DF4C}" dt="2024-09-02T18:36:58.428" v="31" actId="14100"/>
          <ac:cxnSpMkLst>
            <pc:docMk/>
            <pc:sldMk cId="1086108160" sldId="294"/>
            <ac:cxnSpMk id="8" creationId="{D0986099-F5F2-4E8B-BE17-81194861A00C}"/>
          </ac:cxnSpMkLst>
        </pc:cxnChg>
        <pc:cxnChg chg="mod">
          <ac:chgData name="Rukevwe Akpoguma" userId="f535e7fdbadc001f" providerId="LiveId" clId="{4B4B0147-10D7-4455-8B74-43589A30DF4C}" dt="2024-09-02T18:37:02.791" v="32" actId="14100"/>
          <ac:cxnSpMkLst>
            <pc:docMk/>
            <pc:sldMk cId="1086108160" sldId="294"/>
            <ac:cxnSpMk id="14" creationId="{83E690F4-843A-47A5-8620-4FB01C0D8E68}"/>
          </ac:cxnSpMkLst>
        </pc:cxnChg>
      </pc:sldChg>
      <pc:sldChg chg="new del">
        <pc:chgData name="Rukevwe Akpoguma" userId="f535e7fdbadc001f" providerId="LiveId" clId="{4B4B0147-10D7-4455-8B74-43589A30DF4C}" dt="2024-09-02T18:36:33.548" v="1" actId="47"/>
        <pc:sldMkLst>
          <pc:docMk/>
          <pc:sldMk cId="2424545043" sldId="294"/>
        </pc:sldMkLst>
      </pc:sldChg>
      <pc:sldChg chg="addSp delSp modSp add mod">
        <pc:chgData name="Rukevwe Akpoguma" userId="f535e7fdbadc001f" providerId="LiveId" clId="{4B4B0147-10D7-4455-8B74-43589A30DF4C}" dt="2024-09-02T18:42:58.625" v="82" actId="255"/>
        <pc:sldMkLst>
          <pc:docMk/>
          <pc:sldMk cId="3319739047" sldId="295"/>
        </pc:sldMkLst>
        <pc:spChg chg="mod">
          <ac:chgData name="Rukevwe Akpoguma" userId="f535e7fdbadc001f" providerId="LiveId" clId="{4B4B0147-10D7-4455-8B74-43589A30DF4C}" dt="2024-09-02T18:42:58.625" v="82" actId="255"/>
          <ac:spMkLst>
            <pc:docMk/>
            <pc:sldMk cId="3319739047" sldId="295"/>
            <ac:spMk id="2" creationId="{B802F2D6-7375-B2F7-DCBC-8A0645D2C42E}"/>
          </ac:spMkLst>
        </pc:spChg>
        <pc:picChg chg="add del mod">
          <ac:chgData name="Rukevwe Akpoguma" userId="f535e7fdbadc001f" providerId="LiveId" clId="{4B4B0147-10D7-4455-8B74-43589A30DF4C}" dt="2024-09-02T18:42:49.326" v="80" actId="478"/>
          <ac:picMkLst>
            <pc:docMk/>
            <pc:sldMk cId="3319739047" sldId="295"/>
            <ac:picMk id="3" creationId="{A601C83D-8784-46F6-821F-8E32B9A103C6}"/>
          </ac:picMkLst>
        </pc:picChg>
        <pc:picChg chg="add mod">
          <ac:chgData name="Rukevwe Akpoguma" userId="f535e7fdbadc001f" providerId="LiveId" clId="{4B4B0147-10D7-4455-8B74-43589A30DF4C}" dt="2024-09-02T18:42:50.124" v="81" actId="1076"/>
          <ac:picMkLst>
            <pc:docMk/>
            <pc:sldMk cId="3319739047" sldId="295"/>
            <ac:picMk id="5" creationId="{E06FF559-7369-38AF-47CA-230274A38135}"/>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659086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5.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3" name="Picture 2" descr="A screenshot of a graph&#10;&#10;Description automatically generated">
          <a:extLst xmlns:a="http://schemas.openxmlformats.org/drawingml/2006/main">
            <a:ext uri="{FF2B5EF4-FFF2-40B4-BE49-F238E27FC236}">
              <a16:creationId xmlns:a16="http://schemas.microsoft.com/office/drawing/2014/main" id="{D6CBDFBC-EE18-B85D-372C-56AEAED1E0A5}"/>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0" y="0"/>
          <a:ext cx="10883900" cy="4019248"/>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9/2/2024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9/2/2024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1798108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1831496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2895736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17008209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1744950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664334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3328724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91738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869664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2761093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9/2/2024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9/2/2024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9/2/2024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9/2/2024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9/2/2024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9/2/2024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9/2/2024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9/2/2024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9/2/2024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9/2/2024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9/2/2024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9/2/2024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485192" y="2672297"/>
            <a:ext cx="11221615" cy="1661993"/>
          </a:xfrm>
        </p:spPr>
        <p:txBody>
          <a:bodyPr wrap="square" lIns="0" tIns="0" rIns="0" bIns="0" anchor="t">
            <a:spAutoFit/>
          </a:bodyPr>
          <a:lstStyle/>
          <a:p>
            <a:r>
              <a:rPr lang="en-US" sz="6600" b="1" dirty="0">
                <a:solidFill>
                  <a:schemeClr val="bg1"/>
                </a:solidFill>
              </a:rPr>
              <a:t>Customer Lifetime Analysis</a:t>
            </a:r>
            <a:br>
              <a:rPr lang="en-US" sz="6600" dirty="0">
                <a:solidFill>
                  <a:schemeClr val="bg1"/>
                </a:solidFill>
              </a:rPr>
            </a:br>
            <a:r>
              <a:rPr lang="en-US" sz="5400" dirty="0">
                <a:solidFill>
                  <a:schemeClr val="accent3"/>
                </a:solidFill>
              </a:rPr>
              <a:t>on Amazon Prime Users</a:t>
            </a: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956766" y="4552502"/>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162661" y="522898"/>
            <a:ext cx="302933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499"/>
            <a:ext cx="10949473" cy="9971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tx1">
                    <a:lumMod val="75000"/>
                    <a:lumOff val="25000"/>
                  </a:schemeClr>
                </a:solidFill>
              </a:rPr>
              <a:t>SEGMENT CUSTOMERS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52859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802F2D6-7375-B2F7-DCBC-8A0645D2C42E}"/>
              </a:ext>
            </a:extLst>
          </p:cNvPr>
          <p:cNvSpPr txBox="1"/>
          <p:nvPr/>
        </p:nvSpPr>
        <p:spPr>
          <a:xfrm>
            <a:off x="659363" y="1243096"/>
            <a:ext cx="10873274" cy="7171194"/>
          </a:xfrm>
          <a:prstGeom prst="rect">
            <a:avLst/>
          </a:prstGeom>
          <a:noFill/>
        </p:spPr>
        <p:txBody>
          <a:bodyPr wrap="square" rtlCol="0">
            <a:spAutoFit/>
          </a:bodyPr>
          <a:lstStyle/>
          <a:p>
            <a:pPr marL="285750" indent="-285750">
              <a:buFontTx/>
              <a:buChar char="-"/>
            </a:pPr>
            <a:r>
              <a:rPr lang="en-US" sz="3200" b="1" dirty="0">
                <a:highlight>
                  <a:srgbClr val="FFFFFF"/>
                </a:highlight>
              </a:rPr>
              <a:t>High-Value Segments identified:</a:t>
            </a:r>
          </a:p>
          <a:p>
            <a:pPr marL="457200" indent="-457200">
              <a:buFont typeface="Courier New" panose="02070309020205020404" pitchFamily="49" charset="0"/>
              <a:buChar char="o"/>
            </a:pPr>
            <a:r>
              <a:rPr lang="en-US" sz="3200" b="1" i="0" dirty="0">
                <a:effectLst/>
              </a:rPr>
              <a:t>Monthly Subscribers:</a:t>
            </a:r>
            <a:r>
              <a:rPr lang="en-US" sz="3200" b="0" i="0" dirty="0">
                <a:effectLst/>
              </a:rPr>
              <a:t> Monthly subscribers have a higher CLV than annual subscribers.</a:t>
            </a:r>
            <a:endParaRPr lang="en-US" sz="3200" dirty="0"/>
          </a:p>
          <a:p>
            <a:pPr marL="457200" indent="-457200">
              <a:buFont typeface="Courier New" panose="02070309020205020404" pitchFamily="49" charset="0"/>
              <a:buChar char="o"/>
            </a:pPr>
            <a:r>
              <a:rPr lang="en-US" sz="3200" b="1" i="0" dirty="0">
                <a:effectLst/>
              </a:rPr>
              <a:t>Electronics Buyers</a:t>
            </a:r>
            <a:r>
              <a:rPr lang="en-US" sz="3200" b="0" i="0" dirty="0">
                <a:effectLst/>
              </a:rPr>
              <a:t>: Of the three categories of products offered, Electronics buyers have the highest CLV but this is no surprise with electronics having higher prices than books and clothing</a:t>
            </a:r>
          </a:p>
          <a:p>
            <a:pPr marL="457200" indent="-457200">
              <a:buFont typeface="Courier New" panose="02070309020205020404" pitchFamily="49" charset="0"/>
              <a:buChar char="o"/>
            </a:pPr>
            <a:r>
              <a:rPr lang="en-US" sz="3200" b="1" i="0" dirty="0">
                <a:effectLst/>
              </a:rPr>
              <a:t>Genres:</a:t>
            </a:r>
            <a:r>
              <a:rPr lang="en-US" sz="3200" b="0" i="0" dirty="0">
                <a:effectLst/>
              </a:rPr>
              <a:t> </a:t>
            </a:r>
            <a:r>
              <a:rPr lang="en-US" sz="3200" b="0" i="0" dirty="0">
                <a:solidFill>
                  <a:srgbClr val="000000"/>
                </a:solidFill>
                <a:effectLst/>
              </a:rPr>
              <a:t>There are also top genres which include action, horror, documentary and romance to be focused on.</a:t>
            </a:r>
            <a:endParaRPr lang="en-US" sz="3200" dirty="0"/>
          </a:p>
          <a:p>
            <a:pPr marL="285750" indent="-285750">
              <a:buFontTx/>
              <a:buChar char="-"/>
            </a:pPr>
            <a:endParaRPr lang="en-US" sz="3200" b="1" dirty="0">
              <a:solidFill>
                <a:srgbClr val="0D0D0D"/>
              </a:solidFill>
              <a:highlight>
                <a:srgbClr val="FFFFFF"/>
              </a:highlight>
            </a:endParaRPr>
          </a:p>
          <a:p>
            <a:pPr marL="285750" indent="-285750">
              <a:buFontTx/>
              <a:buChar char="-"/>
            </a:pPr>
            <a:endParaRPr lang="en-US" sz="3200" b="1" dirty="0"/>
          </a:p>
          <a:p>
            <a:pPr lvl="1"/>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CA" dirty="0"/>
          </a:p>
        </p:txBody>
      </p:sp>
    </p:spTree>
    <p:extLst>
      <p:ext uri="{BB962C8B-B14F-4D97-AF65-F5344CB8AC3E}">
        <p14:creationId xmlns:p14="http://schemas.microsoft.com/office/powerpoint/2010/main" val="3698173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162661" y="522898"/>
            <a:ext cx="302933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499"/>
            <a:ext cx="10949473" cy="8863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tx1">
                    <a:lumMod val="75000"/>
                    <a:lumOff val="25000"/>
                  </a:schemeClr>
                </a:solidFill>
              </a:rPr>
              <a:t>OPTIMIZE MARKET SPENDING</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351314"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802F2D6-7375-B2F7-DCBC-8A0645D2C42E}"/>
              </a:ext>
            </a:extLst>
          </p:cNvPr>
          <p:cNvSpPr txBox="1"/>
          <p:nvPr/>
        </p:nvSpPr>
        <p:spPr>
          <a:xfrm>
            <a:off x="659363" y="1243096"/>
            <a:ext cx="10873274" cy="6186309"/>
          </a:xfrm>
          <a:prstGeom prst="rect">
            <a:avLst/>
          </a:prstGeom>
          <a:noFill/>
        </p:spPr>
        <p:txBody>
          <a:bodyPr wrap="square" rtlCol="0">
            <a:spAutoFit/>
          </a:bodyPr>
          <a:lstStyle/>
          <a:p>
            <a:pPr marL="285750" indent="-285750">
              <a:buFontTx/>
              <a:buChar char="-"/>
            </a:pPr>
            <a:r>
              <a:rPr lang="en-US" sz="3200" b="0" i="0" dirty="0">
                <a:solidFill>
                  <a:srgbClr val="000000"/>
                </a:solidFill>
                <a:effectLst/>
              </a:rPr>
              <a:t>Concentration should be put on </a:t>
            </a:r>
            <a:r>
              <a:rPr lang="en-US" sz="3200" b="1" i="0" dirty="0">
                <a:solidFill>
                  <a:srgbClr val="000000"/>
                </a:solidFill>
                <a:effectLst/>
              </a:rPr>
              <a:t>making responsive content and providing a seamless user experience</a:t>
            </a:r>
            <a:r>
              <a:rPr lang="en-US" sz="3200" b="0" i="0" dirty="0">
                <a:solidFill>
                  <a:srgbClr val="000000"/>
                </a:solidFill>
                <a:effectLst/>
              </a:rPr>
              <a:t> regardless of the device being used.</a:t>
            </a:r>
          </a:p>
          <a:p>
            <a:pPr marL="285750" indent="-285750">
              <a:buFontTx/>
              <a:buChar char="-"/>
            </a:pPr>
            <a:r>
              <a:rPr lang="en-US" sz="3200" b="1" dirty="0">
                <a:solidFill>
                  <a:srgbClr val="000000"/>
                </a:solidFill>
              </a:rPr>
              <a:t>I</a:t>
            </a:r>
            <a:r>
              <a:rPr lang="en-US" sz="3200" b="1" i="0" dirty="0">
                <a:solidFill>
                  <a:srgbClr val="000000"/>
                </a:solidFill>
                <a:effectLst/>
              </a:rPr>
              <a:t>ncreasing electronics sales </a:t>
            </a:r>
            <a:r>
              <a:rPr lang="en-US" sz="3200" b="0" i="0" dirty="0">
                <a:solidFill>
                  <a:srgbClr val="000000"/>
                </a:solidFill>
                <a:effectLst/>
              </a:rPr>
              <a:t>through warranty coverage or exclusive deals and promotions, and the second highest category, books. </a:t>
            </a:r>
          </a:p>
          <a:p>
            <a:pPr marL="285750" indent="-285750">
              <a:buFontTx/>
              <a:buChar char="-"/>
            </a:pPr>
            <a:r>
              <a:rPr lang="en-US" sz="3200" b="0" i="0" dirty="0">
                <a:solidFill>
                  <a:srgbClr val="000000"/>
                </a:solidFill>
                <a:effectLst/>
              </a:rPr>
              <a:t>More resources should be used to </a:t>
            </a:r>
            <a:r>
              <a:rPr lang="en-US" sz="3200" b="1" i="0" dirty="0">
                <a:solidFill>
                  <a:srgbClr val="000000"/>
                </a:solidFill>
                <a:effectLst/>
              </a:rPr>
              <a:t>acquire and market content from these specific genres</a:t>
            </a:r>
            <a:r>
              <a:rPr lang="en-US" sz="3200" b="0" i="0" dirty="0">
                <a:solidFill>
                  <a:srgbClr val="000000"/>
                </a:solidFill>
                <a:effectLst/>
              </a:rPr>
              <a:t> and launch marketing campaigns specifically tailored to promote the content. </a:t>
            </a:r>
            <a:endParaRPr lang="en-US" sz="3200" b="1" dirty="0"/>
          </a:p>
          <a:p>
            <a:pPr lvl="1"/>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CA" dirty="0"/>
          </a:p>
        </p:txBody>
      </p:sp>
    </p:spTree>
    <p:extLst>
      <p:ext uri="{BB962C8B-B14F-4D97-AF65-F5344CB8AC3E}">
        <p14:creationId xmlns:p14="http://schemas.microsoft.com/office/powerpoint/2010/main" val="4293131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377265" y="522898"/>
            <a:ext cx="281473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499"/>
            <a:ext cx="10949473" cy="8863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tx1">
                    <a:lumMod val="75000"/>
                    <a:lumOff val="25000"/>
                  </a:schemeClr>
                </a:solidFill>
              </a:rPr>
              <a:t>IMPROVE CUSTOMER RETENTION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05273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802F2D6-7375-B2F7-DCBC-8A0645D2C42E}"/>
              </a:ext>
            </a:extLst>
          </p:cNvPr>
          <p:cNvSpPr txBox="1"/>
          <p:nvPr/>
        </p:nvSpPr>
        <p:spPr>
          <a:xfrm>
            <a:off x="659363" y="1243096"/>
            <a:ext cx="10873274" cy="5170646"/>
          </a:xfrm>
          <a:prstGeom prst="rect">
            <a:avLst/>
          </a:prstGeom>
          <a:noFill/>
        </p:spPr>
        <p:txBody>
          <a:bodyPr wrap="square" rtlCol="0">
            <a:spAutoFit/>
          </a:bodyPr>
          <a:lstStyle/>
          <a:p>
            <a:pPr marL="285750" indent="-285750">
              <a:buFontTx/>
              <a:buChar char="-"/>
            </a:pPr>
            <a:r>
              <a:rPr lang="en-US" sz="3000" b="1" dirty="0">
                <a:solidFill>
                  <a:srgbClr val="000000"/>
                </a:solidFill>
              </a:rPr>
              <a:t>C</a:t>
            </a:r>
            <a:r>
              <a:rPr lang="en-US" sz="3000" b="1" i="0" dirty="0">
                <a:solidFill>
                  <a:srgbClr val="000000"/>
                </a:solidFill>
                <a:effectLst/>
              </a:rPr>
              <a:t>ontent and advertising should be tailored to resonate more strongly with the female audience</a:t>
            </a:r>
            <a:r>
              <a:rPr lang="en-US" sz="3000" b="0" i="0" dirty="0">
                <a:solidFill>
                  <a:srgbClr val="000000"/>
                </a:solidFill>
                <a:effectLst/>
              </a:rPr>
              <a:t>, while still catering to the preferences of male users. </a:t>
            </a:r>
          </a:p>
          <a:p>
            <a:pPr marL="285750" indent="-285750">
              <a:buFontTx/>
              <a:buChar char="-"/>
            </a:pPr>
            <a:r>
              <a:rPr lang="en-US" sz="3000" b="1" dirty="0">
                <a:solidFill>
                  <a:srgbClr val="000000"/>
                </a:solidFill>
              </a:rPr>
              <a:t>D</a:t>
            </a:r>
            <a:r>
              <a:rPr lang="en-US" sz="3000" b="1" i="0" dirty="0">
                <a:solidFill>
                  <a:srgbClr val="000000"/>
                </a:solidFill>
                <a:effectLst/>
              </a:rPr>
              <a:t>iscounted introductory rates or bundle deals </a:t>
            </a:r>
            <a:r>
              <a:rPr lang="en-US" sz="3000" b="0" i="0" dirty="0">
                <a:solidFill>
                  <a:srgbClr val="000000"/>
                </a:solidFill>
                <a:effectLst/>
              </a:rPr>
              <a:t>to attract more monthly subscribers, implement a </a:t>
            </a:r>
            <a:r>
              <a:rPr lang="en-US" sz="3000" b="1" i="0" dirty="0">
                <a:solidFill>
                  <a:srgbClr val="000000"/>
                </a:solidFill>
                <a:effectLst/>
              </a:rPr>
              <a:t>loyalty program </a:t>
            </a:r>
            <a:r>
              <a:rPr lang="en-US" sz="3000" b="0" i="0" dirty="0">
                <a:solidFill>
                  <a:srgbClr val="000000"/>
                </a:solidFill>
                <a:effectLst/>
              </a:rPr>
              <a:t>that rewards monthly subscribers for their continued patronage, and provide </a:t>
            </a:r>
            <a:r>
              <a:rPr lang="en-US" sz="3000" b="1" i="0" dirty="0">
                <a:solidFill>
                  <a:srgbClr val="000000"/>
                </a:solidFill>
                <a:effectLst/>
              </a:rPr>
              <a:t>incentives for annual subscribers </a:t>
            </a:r>
            <a:r>
              <a:rPr lang="en-US" sz="3000" b="0" i="0" dirty="0">
                <a:solidFill>
                  <a:srgbClr val="000000"/>
                </a:solidFill>
                <a:effectLst/>
              </a:rPr>
              <a:t>to upgrade their plans or renew their subscriptions early.</a:t>
            </a:r>
            <a:endParaRPr lang="en-US" sz="3000"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CA" dirty="0"/>
          </a:p>
        </p:txBody>
      </p:sp>
    </p:spTree>
    <p:extLst>
      <p:ext uri="{BB962C8B-B14F-4D97-AF65-F5344CB8AC3E}">
        <p14:creationId xmlns:p14="http://schemas.microsoft.com/office/powerpoint/2010/main" val="2330257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604449" y="522898"/>
            <a:ext cx="458755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499"/>
            <a:ext cx="10949473" cy="9417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tx1">
                    <a:lumMod val="75000"/>
                    <a:lumOff val="25000"/>
                  </a:schemeClr>
                </a:solidFill>
              </a:rPr>
              <a:t>CONCLUSION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78822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802F2D6-7375-B2F7-DCBC-8A0645D2C42E}"/>
              </a:ext>
            </a:extLst>
          </p:cNvPr>
          <p:cNvSpPr txBox="1"/>
          <p:nvPr/>
        </p:nvSpPr>
        <p:spPr>
          <a:xfrm>
            <a:off x="659363" y="1243096"/>
            <a:ext cx="10873274" cy="3539430"/>
          </a:xfrm>
          <a:prstGeom prst="rect">
            <a:avLst/>
          </a:prstGeom>
          <a:noFill/>
        </p:spPr>
        <p:txBody>
          <a:bodyPr wrap="square" rtlCol="0">
            <a:spAutoFit/>
          </a:bodyPr>
          <a:lstStyle/>
          <a:p>
            <a:pPr marL="285750" indent="-285750">
              <a:buFontTx/>
              <a:buChar char="-"/>
            </a:pPr>
            <a:r>
              <a:rPr lang="en-US" sz="3200" dirty="0"/>
              <a:t>CLV analysis provided valuable insights into the behavior and value of Amazon Prime users over time. Key findings include the identification of high-value user segments, such as those who are frequent subscribers or exhibit high engagement levels. These insights are crucial for developing targeted marketing strategies, optimizing customer retention efforts, and maximizing overall revenue.</a:t>
            </a:r>
            <a:endParaRPr lang="en-CA" dirty="0"/>
          </a:p>
        </p:txBody>
      </p:sp>
    </p:spTree>
    <p:extLst>
      <p:ext uri="{BB962C8B-B14F-4D97-AF65-F5344CB8AC3E}">
        <p14:creationId xmlns:p14="http://schemas.microsoft.com/office/powerpoint/2010/main" val="3562026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313576" y="522898"/>
            <a:ext cx="387842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0525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tx1">
                    <a:lumMod val="75000"/>
                    <a:lumOff val="25000"/>
                  </a:schemeClr>
                </a:solidFill>
              </a:rPr>
              <a:t>CLV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90952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802F2D6-7375-B2F7-DCBC-8A0645D2C42E}"/>
              </a:ext>
            </a:extLst>
          </p:cNvPr>
          <p:cNvSpPr txBox="1"/>
          <p:nvPr/>
        </p:nvSpPr>
        <p:spPr>
          <a:xfrm>
            <a:off x="444758" y="972892"/>
            <a:ext cx="5816082" cy="4801314"/>
          </a:xfrm>
          <a:prstGeom prst="rect">
            <a:avLst/>
          </a:prstGeom>
          <a:noFill/>
        </p:spPr>
        <p:txBody>
          <a:bodyPr wrap="square" rtlCol="0">
            <a:spAutoFit/>
          </a:bodyPr>
          <a:lstStyle/>
          <a:p>
            <a:pPr marL="457200" indent="-457200">
              <a:buFont typeface="Arial" panose="020B0604020202020204" pitchFamily="34" charset="0"/>
              <a:buChar char="•"/>
            </a:pPr>
            <a:r>
              <a:rPr lang="en-US" sz="3600" dirty="0"/>
              <a:t>Customer Lifetime Value (CLV) is a critical metric that measures the total revenue a business can reasonably expect from a customer over the entire duration of their relationship</a:t>
            </a:r>
            <a:r>
              <a:rPr lang="en-US" sz="2800" dirty="0"/>
              <a:t>. </a:t>
            </a:r>
          </a:p>
          <a:p>
            <a:pPr marL="285750" indent="-285750">
              <a:buFontTx/>
              <a:buChar char="-"/>
            </a:pPr>
            <a:endParaRPr lang="en-CA" dirty="0"/>
          </a:p>
        </p:txBody>
      </p:sp>
      <p:pic>
        <p:nvPicPr>
          <p:cNvPr id="6" name="Picture 5">
            <a:extLst>
              <a:ext uri="{FF2B5EF4-FFF2-40B4-BE49-F238E27FC236}">
                <a16:creationId xmlns:a16="http://schemas.microsoft.com/office/drawing/2014/main" id="{09BA0BBD-D061-AAEB-823C-F896A983A02A}"/>
              </a:ext>
            </a:extLst>
          </p:cNvPr>
          <p:cNvPicPr>
            <a:picLocks noChangeAspect="1"/>
          </p:cNvPicPr>
          <p:nvPr/>
        </p:nvPicPr>
        <p:blipFill>
          <a:blip r:embed="rId3"/>
          <a:stretch>
            <a:fillRect/>
          </a:stretch>
        </p:blipFill>
        <p:spPr>
          <a:xfrm>
            <a:off x="5910399" y="1012744"/>
            <a:ext cx="5538264" cy="4832512"/>
          </a:xfrm>
          <a:prstGeom prst="rect">
            <a:avLst/>
          </a:prstGeom>
        </p:spPr>
      </p:pic>
    </p:spTree>
    <p:extLst>
      <p:ext uri="{BB962C8B-B14F-4D97-AF65-F5344CB8AC3E}">
        <p14:creationId xmlns:p14="http://schemas.microsoft.com/office/powerpoint/2010/main" val="1086108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313576" y="522898"/>
            <a:ext cx="387842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0525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tx1">
                    <a:lumMod val="75000"/>
                    <a:lumOff val="25000"/>
                  </a:schemeClr>
                </a:solidFill>
              </a:rPr>
              <a:t>CLV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90952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802F2D6-7375-B2F7-DCBC-8A0645D2C42E}"/>
              </a:ext>
            </a:extLst>
          </p:cNvPr>
          <p:cNvSpPr txBox="1"/>
          <p:nvPr/>
        </p:nvSpPr>
        <p:spPr>
          <a:xfrm>
            <a:off x="547396" y="982222"/>
            <a:ext cx="6487886" cy="6678751"/>
          </a:xfrm>
          <a:prstGeom prst="rect">
            <a:avLst/>
          </a:prstGeom>
          <a:noFill/>
        </p:spPr>
        <p:txBody>
          <a:bodyPr wrap="square" rtlCol="0">
            <a:spAutoFit/>
          </a:bodyPr>
          <a:lstStyle/>
          <a:p>
            <a:pPr marL="457200" indent="-457200">
              <a:buFont typeface="Arial" panose="020B0604020202020204" pitchFamily="34" charset="0"/>
              <a:buChar char="•"/>
            </a:pPr>
            <a:r>
              <a:rPr lang="en-US" sz="3200" dirty="0"/>
              <a:t>For Amazon Prime users, understanding CLV is essential for optimizing customer retention strategies, pricing models, and marketing efforts. By analyzing CLV, Amazon can identify high-value customer segments, predict future revenue streams, and allocate resources more efficiently to maximize profitability.</a:t>
            </a:r>
            <a:endParaRPr lang="en-CA" sz="3200" dirty="0"/>
          </a:p>
          <a:p>
            <a:pPr lvl="1"/>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CA" dirty="0"/>
          </a:p>
        </p:txBody>
      </p:sp>
      <p:pic>
        <p:nvPicPr>
          <p:cNvPr id="3" name="Picture 2">
            <a:extLst>
              <a:ext uri="{FF2B5EF4-FFF2-40B4-BE49-F238E27FC236}">
                <a16:creationId xmlns:a16="http://schemas.microsoft.com/office/drawing/2014/main" id="{A601C83D-8784-46F6-821F-8E32B9A103C6}"/>
              </a:ext>
            </a:extLst>
          </p:cNvPr>
          <p:cNvPicPr>
            <a:picLocks noChangeAspect="1"/>
          </p:cNvPicPr>
          <p:nvPr/>
        </p:nvPicPr>
        <p:blipFill>
          <a:blip r:embed="rId3"/>
          <a:stretch>
            <a:fillRect/>
          </a:stretch>
        </p:blipFill>
        <p:spPr>
          <a:xfrm>
            <a:off x="7354078" y="1575494"/>
            <a:ext cx="3643526" cy="3643526"/>
          </a:xfrm>
          <a:prstGeom prst="rect">
            <a:avLst/>
          </a:prstGeom>
        </p:spPr>
      </p:pic>
    </p:spTree>
    <p:extLst>
      <p:ext uri="{BB962C8B-B14F-4D97-AF65-F5344CB8AC3E}">
        <p14:creationId xmlns:p14="http://schemas.microsoft.com/office/powerpoint/2010/main" val="3319739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0525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tx1">
                    <a:lumMod val="75000"/>
                    <a:lumOff val="25000"/>
                  </a:schemeClr>
                </a:solidFill>
              </a:rPr>
              <a:t>DATA SET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802F2D6-7375-B2F7-DCBC-8A0645D2C42E}"/>
              </a:ext>
            </a:extLst>
          </p:cNvPr>
          <p:cNvSpPr txBox="1"/>
          <p:nvPr/>
        </p:nvSpPr>
        <p:spPr>
          <a:xfrm>
            <a:off x="659363" y="1243096"/>
            <a:ext cx="10873274" cy="5909310"/>
          </a:xfrm>
          <a:prstGeom prst="rect">
            <a:avLst/>
          </a:prstGeom>
          <a:noFill/>
        </p:spPr>
        <p:txBody>
          <a:bodyPr wrap="square" rtlCol="0">
            <a:spAutoFit/>
          </a:bodyPr>
          <a:lstStyle/>
          <a:p>
            <a:pPr marL="285750" indent="-285750">
              <a:buFontTx/>
              <a:buChar char="-"/>
            </a:pPr>
            <a:r>
              <a:rPr lang="en-CA" sz="3000" dirty="0"/>
              <a:t>Amazon Prime Users</a:t>
            </a:r>
          </a:p>
          <a:p>
            <a:pPr marL="285750" indent="-285750">
              <a:buFontTx/>
              <a:buChar char="-"/>
            </a:pPr>
            <a:r>
              <a:rPr lang="en-CA" sz="3000" b="1" dirty="0"/>
              <a:t>2500</a:t>
            </a:r>
            <a:r>
              <a:rPr lang="en-CA" sz="3000" dirty="0"/>
              <a:t> Observations</a:t>
            </a:r>
          </a:p>
          <a:p>
            <a:pPr marL="285750" indent="-285750">
              <a:buFontTx/>
              <a:buChar char="-"/>
            </a:pPr>
            <a:r>
              <a:rPr lang="en-US" sz="3000" dirty="0"/>
              <a:t>Each entry in the dataset includes </a:t>
            </a:r>
            <a:r>
              <a:rPr lang="en-US" sz="3000" b="1" dirty="0"/>
              <a:t>19</a:t>
            </a:r>
            <a:r>
              <a:rPr lang="en-US" sz="3000" dirty="0"/>
              <a:t> columns: </a:t>
            </a:r>
          </a:p>
          <a:p>
            <a:pPr marL="742950" lvl="1" indent="-285750">
              <a:buFont typeface="Courier New" panose="02070309020205020404" pitchFamily="49" charset="0"/>
              <a:buChar char="o"/>
            </a:pPr>
            <a:r>
              <a:rPr lang="en-US" sz="3000" b="1" dirty="0"/>
              <a:t>Categorical: </a:t>
            </a:r>
            <a:r>
              <a:rPr lang="en-US" sz="3000" dirty="0"/>
              <a:t>user ID, name, email address, username, date of birth, gender, location, membership start date, membership end date, subscription plan, payment information, renewal status, usage frequency, purchase history, favorite genres, devices used, and engagement metrics. </a:t>
            </a:r>
          </a:p>
          <a:p>
            <a:pPr marL="742950" lvl="1" indent="-285750">
              <a:buFont typeface="Courier New" panose="02070309020205020404" pitchFamily="49" charset="0"/>
              <a:buChar char="o"/>
            </a:pPr>
            <a:r>
              <a:rPr lang="en-US" sz="3000" b="1" dirty="0"/>
              <a:t>Nominal: </a:t>
            </a:r>
            <a:r>
              <a:rPr lang="en-US" sz="3000" dirty="0"/>
              <a:t>feedback/ratings, and customer support interactions.</a:t>
            </a:r>
          </a:p>
          <a:p>
            <a:pPr lvl="1"/>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CA" dirty="0"/>
          </a:p>
        </p:txBody>
      </p:sp>
    </p:spTree>
    <p:extLst>
      <p:ext uri="{BB962C8B-B14F-4D97-AF65-F5344CB8AC3E}">
        <p14:creationId xmlns:p14="http://schemas.microsoft.com/office/powerpoint/2010/main" val="3411170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0525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tx1">
                    <a:lumMod val="75000"/>
                    <a:lumOff val="25000"/>
                  </a:schemeClr>
                </a:solidFill>
              </a:rPr>
              <a:t>DATA SET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5" name="Picture 4" descr="A screenshot of a computer&#10;&#10;Description automatically generated">
            <a:extLst>
              <a:ext uri="{FF2B5EF4-FFF2-40B4-BE49-F238E27FC236}">
                <a16:creationId xmlns:a16="http://schemas.microsoft.com/office/drawing/2014/main" id="{D2782A08-666E-9968-E49F-2C97976FB5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318" y="1129002"/>
            <a:ext cx="11327363" cy="4753964"/>
          </a:xfrm>
          <a:prstGeom prst="rect">
            <a:avLst/>
          </a:prstGeom>
        </p:spPr>
      </p:pic>
    </p:spTree>
    <p:extLst>
      <p:ext uri="{BB962C8B-B14F-4D97-AF65-F5344CB8AC3E}">
        <p14:creationId xmlns:p14="http://schemas.microsoft.com/office/powerpoint/2010/main" val="3299715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0525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tx1">
                    <a:lumMod val="75000"/>
                    <a:lumOff val="25000"/>
                  </a:schemeClr>
                </a:solidFill>
              </a:rPr>
              <a:t>DATA SET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descr="A screenshot of a computer&#10;&#10;Description automatically generated">
            <a:extLst>
              <a:ext uri="{FF2B5EF4-FFF2-40B4-BE49-F238E27FC236}">
                <a16:creationId xmlns:a16="http://schemas.microsoft.com/office/drawing/2014/main" id="{F7E0107B-9E62-0B0E-F751-42799B0F4749}"/>
              </a:ext>
            </a:extLst>
          </p:cNvPr>
          <p:cNvPicPr>
            <a:picLocks noChangeAspect="1"/>
          </p:cNvPicPr>
          <p:nvPr/>
        </p:nvPicPr>
        <p:blipFill rotWithShape="1">
          <a:blip r:embed="rId3">
            <a:extLst>
              <a:ext uri="{28A0092B-C50C-407E-A947-70E740481C1C}">
                <a14:useLocalDpi xmlns:a14="http://schemas.microsoft.com/office/drawing/2010/main" val="0"/>
              </a:ext>
            </a:extLst>
          </a:blip>
          <a:srcRect l="8801" r="1350"/>
          <a:stretch/>
        </p:blipFill>
        <p:spPr>
          <a:xfrm>
            <a:off x="391980" y="1075145"/>
            <a:ext cx="11408039" cy="4924439"/>
          </a:xfrm>
          <a:prstGeom prst="rect">
            <a:avLst/>
          </a:prstGeom>
        </p:spPr>
      </p:pic>
    </p:spTree>
    <p:extLst>
      <p:ext uri="{BB962C8B-B14F-4D97-AF65-F5344CB8AC3E}">
        <p14:creationId xmlns:p14="http://schemas.microsoft.com/office/powerpoint/2010/main" val="4169601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0525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tx1">
                    <a:lumMod val="75000"/>
                    <a:lumOff val="25000"/>
                  </a:schemeClr>
                </a:solidFill>
              </a:rPr>
              <a:t>THE GOAL</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802F2D6-7375-B2F7-DCBC-8A0645D2C42E}"/>
              </a:ext>
            </a:extLst>
          </p:cNvPr>
          <p:cNvSpPr txBox="1"/>
          <p:nvPr/>
        </p:nvSpPr>
        <p:spPr>
          <a:xfrm>
            <a:off x="659363" y="1243096"/>
            <a:ext cx="10873274" cy="4524315"/>
          </a:xfrm>
          <a:prstGeom prst="rect">
            <a:avLst/>
          </a:prstGeom>
          <a:noFill/>
        </p:spPr>
        <p:txBody>
          <a:bodyPr wrap="square" rtlCol="0">
            <a:spAutoFit/>
          </a:bodyPr>
          <a:lstStyle/>
          <a:p>
            <a:pPr marL="285750" indent="-285750">
              <a:buFontTx/>
              <a:buChar char="-"/>
            </a:pPr>
            <a:r>
              <a:rPr lang="en-US" sz="3600" dirty="0"/>
              <a:t>The primary goals of this Customer Lifetime Value (CLV) analysis are:</a:t>
            </a:r>
          </a:p>
          <a:p>
            <a:pPr marL="914400" lvl="1" indent="-457200">
              <a:buFont typeface="Courier New" panose="02070309020205020404" pitchFamily="49" charset="0"/>
              <a:buChar char="o"/>
            </a:pPr>
            <a:r>
              <a:rPr lang="en-CA" sz="3600" b="1" i="0" dirty="0">
                <a:solidFill>
                  <a:srgbClr val="0D0D0D"/>
                </a:solidFill>
                <a:effectLst/>
                <a:highlight>
                  <a:srgbClr val="FFFFFF"/>
                </a:highlight>
              </a:rPr>
              <a:t>Segment Customers </a:t>
            </a:r>
          </a:p>
          <a:p>
            <a:pPr marL="914400" lvl="1" indent="-457200">
              <a:buFont typeface="Courier New" panose="02070309020205020404" pitchFamily="49" charset="0"/>
              <a:buChar char="o"/>
            </a:pPr>
            <a:r>
              <a:rPr lang="en-CA" sz="3600" b="1" i="0" dirty="0">
                <a:solidFill>
                  <a:srgbClr val="0D0D0D"/>
                </a:solidFill>
                <a:effectLst/>
                <a:highlight>
                  <a:srgbClr val="FFFFFF"/>
                </a:highlight>
              </a:rPr>
              <a:t>Optimize Marketing Spend</a:t>
            </a:r>
            <a:endParaRPr lang="en-US" sz="3600" b="1" dirty="0"/>
          </a:p>
          <a:p>
            <a:pPr marL="914400" lvl="1" indent="-457200">
              <a:buFont typeface="Courier New" panose="02070309020205020404" pitchFamily="49" charset="0"/>
              <a:buChar char="o"/>
            </a:pPr>
            <a:r>
              <a:rPr lang="en-CA" sz="3600" b="1" i="0" dirty="0">
                <a:solidFill>
                  <a:srgbClr val="0D0D0D"/>
                </a:solidFill>
                <a:effectLst/>
                <a:highlight>
                  <a:srgbClr val="FFFFFF"/>
                </a:highlight>
              </a:rPr>
              <a:t>Improve Customer Retention</a:t>
            </a:r>
            <a:endParaRPr lang="en-US" sz="3600" b="1" i="0" dirty="0">
              <a:solidFill>
                <a:srgbClr val="0D0D0D"/>
              </a:solidFill>
              <a:effectLst/>
              <a:highlight>
                <a:srgbClr val="FFFFFF"/>
              </a:highlight>
            </a:endParaRPr>
          </a:p>
          <a:p>
            <a:pPr lvl="1"/>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CA" dirty="0"/>
          </a:p>
        </p:txBody>
      </p:sp>
    </p:spTree>
    <p:extLst>
      <p:ext uri="{BB962C8B-B14F-4D97-AF65-F5344CB8AC3E}">
        <p14:creationId xmlns:p14="http://schemas.microsoft.com/office/powerpoint/2010/main" val="2539589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186612" y="990601"/>
            <a:ext cx="12378612" cy="54755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9971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tx1">
                    <a:lumMod val="75000"/>
                    <a:lumOff val="25000"/>
                  </a:schemeClr>
                </a:solidFill>
              </a:rPr>
              <a:t>DASHBOARD</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686C4999-06C3-490E-B7B9-866B1D0D975E}"/>
              </a:ext>
            </a:extLst>
          </p:cNvPr>
          <p:cNvGraphicFramePr/>
          <p:nvPr>
            <p:extLst>
              <p:ext uri="{D42A27DB-BD31-4B8C-83A1-F6EECF244321}">
                <p14:modId xmlns:p14="http://schemas.microsoft.com/office/powerpoint/2010/main" val="3035109399"/>
              </p:ext>
            </p:extLst>
          </p:nvPr>
        </p:nvGraphicFramePr>
        <p:xfrm>
          <a:off x="654050" y="1075266"/>
          <a:ext cx="10883900" cy="525983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12140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162661" y="522898"/>
            <a:ext cx="302933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499"/>
            <a:ext cx="10949473" cy="9971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tx1">
                    <a:lumMod val="75000"/>
                    <a:lumOff val="25000"/>
                  </a:schemeClr>
                </a:solidFill>
              </a:rPr>
              <a:t>SEGMENT CUSTOMERS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52859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802F2D6-7375-B2F7-DCBC-8A0645D2C42E}"/>
              </a:ext>
            </a:extLst>
          </p:cNvPr>
          <p:cNvSpPr txBox="1"/>
          <p:nvPr/>
        </p:nvSpPr>
        <p:spPr>
          <a:xfrm>
            <a:off x="659363" y="1243096"/>
            <a:ext cx="10873274" cy="6678751"/>
          </a:xfrm>
          <a:prstGeom prst="rect">
            <a:avLst/>
          </a:prstGeom>
          <a:noFill/>
        </p:spPr>
        <p:txBody>
          <a:bodyPr wrap="square" rtlCol="0">
            <a:spAutoFit/>
          </a:bodyPr>
          <a:lstStyle/>
          <a:p>
            <a:pPr marL="285750" indent="-285750">
              <a:buFontTx/>
              <a:buChar char="-"/>
            </a:pPr>
            <a:r>
              <a:rPr lang="en-US" sz="3200" b="1" dirty="0">
                <a:solidFill>
                  <a:srgbClr val="0D0D0D"/>
                </a:solidFill>
                <a:highlight>
                  <a:srgbClr val="FFFFFF"/>
                </a:highlight>
              </a:rPr>
              <a:t>High-Value Segments identified:</a:t>
            </a:r>
          </a:p>
          <a:p>
            <a:pPr marL="457200" indent="-457200">
              <a:buFont typeface="Courier New" panose="02070309020205020404" pitchFamily="49" charset="0"/>
              <a:buChar char="o"/>
            </a:pPr>
            <a:r>
              <a:rPr lang="en-US" sz="3200" b="1" i="0" dirty="0">
                <a:effectLst/>
              </a:rPr>
              <a:t>Female Users:</a:t>
            </a:r>
            <a:r>
              <a:rPr lang="en-US" sz="3200" b="0" i="0" dirty="0">
                <a:effectLst/>
              </a:rPr>
              <a:t> We have identified the female demographic showing an overall higher CLV and customer retention rate than the males, with female users having a lower net decrease in CLV over the year, even though male user CLV spikes in the first quarter</a:t>
            </a:r>
            <a:endParaRPr lang="en-US" sz="3200" b="1" i="0" dirty="0">
              <a:effectLst/>
              <a:highlight>
                <a:srgbClr val="FFFFFF"/>
              </a:highlight>
            </a:endParaRPr>
          </a:p>
          <a:p>
            <a:pPr marL="457200" indent="-457200">
              <a:buFont typeface="Courier New" panose="02070309020205020404" pitchFamily="49" charset="0"/>
              <a:buChar char="o"/>
            </a:pPr>
            <a:r>
              <a:rPr lang="en-US" sz="3200" b="1" i="0" dirty="0">
                <a:effectLst/>
              </a:rPr>
              <a:t>Smartphone Users:</a:t>
            </a:r>
            <a:r>
              <a:rPr lang="en-US" sz="3200" b="0" i="0" dirty="0">
                <a:effectLst/>
              </a:rPr>
              <a:t> Smartphone users were identified as having the highest CLV based on the devices used. Tablet users come second, and smart TV users come last.</a:t>
            </a:r>
            <a:endParaRPr lang="en-US" sz="3200" b="1" dirty="0">
              <a:highlight>
                <a:srgbClr val="FFFFFF"/>
              </a:highlight>
            </a:endParaRPr>
          </a:p>
          <a:p>
            <a:pPr marL="285750" indent="-285750">
              <a:buFontTx/>
              <a:buChar char="-"/>
            </a:pPr>
            <a:endParaRPr lang="en-US" sz="3200" b="1" dirty="0"/>
          </a:p>
          <a:p>
            <a:pPr lvl="1"/>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CA" dirty="0"/>
          </a:p>
        </p:txBody>
      </p:sp>
    </p:spTree>
    <p:extLst>
      <p:ext uri="{BB962C8B-B14F-4D97-AF65-F5344CB8AC3E}">
        <p14:creationId xmlns:p14="http://schemas.microsoft.com/office/powerpoint/2010/main" val="2038796520"/>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98</TotalTime>
  <Words>627</Words>
  <Application>Microsoft Office PowerPoint</Application>
  <PresentationFormat>Widescreen</PresentationFormat>
  <Paragraphs>94</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Courier New</vt:lpstr>
      <vt:lpstr>Segoe UI Light</vt:lpstr>
      <vt:lpstr>Office Theme</vt:lpstr>
      <vt:lpstr>Customer Lifetime Analysis on Amazon Prime Users</vt:lpstr>
      <vt:lpstr>Project analysis slide 2</vt:lpstr>
      <vt:lpstr>Project analysis slide 2</vt:lpstr>
      <vt:lpstr>Project analysis slide 2</vt:lpstr>
      <vt:lpstr>Project analysis slide 2</vt:lpstr>
      <vt:lpstr>Project analysis slide 2</vt:lpstr>
      <vt:lpstr>Project analysis slide 2</vt:lpstr>
      <vt:lpstr>Project analysis slide 5</vt:lpstr>
      <vt:lpstr>Project analysis slide 2</vt:lpstr>
      <vt:lpstr>Project analysis slide 2</vt:lpstr>
      <vt:lpstr>Project analysis slide 2</vt:lpstr>
      <vt:lpstr>Project analysis slide 2</vt:lpstr>
      <vt:lpstr>Project analysis slide 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Lifetime Analysis on Amazon Prime Users</dc:title>
  <dc:creator>Rukevwe Akpoguma</dc:creator>
  <cp:lastModifiedBy>Rukevwe Akpoguma</cp:lastModifiedBy>
  <cp:revision>1</cp:revision>
  <dcterms:created xsi:type="dcterms:W3CDTF">2024-04-29T16:31:46Z</dcterms:created>
  <dcterms:modified xsi:type="dcterms:W3CDTF">2024-09-02T18:45:09Z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