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 Colangelo" initials="DC" lastIdx="1" clrIdx="0">
    <p:extLst>
      <p:ext uri="{19B8F6BF-5375-455C-9EA6-DF929625EA0E}">
        <p15:presenceInfo xmlns:p15="http://schemas.microsoft.com/office/powerpoint/2012/main" userId="35202166_tp_dropbox"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E37D3-0365-D84F-9B3A-FD70094B1937}" type="datetimeFigureOut">
              <a:rPr lang="en-US" smtClean="0"/>
              <a:t>8/3/2018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n-GB"/>
              <a:t>Edit Master text styles
Second level
Third level
Fourth level
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ABAA6-2B5C-1948-B286-C2BA2965278B}" type="slidenum">
              <a:rPr lang="en-US" smtClean="0"/>
              <a:t>‹#›</a:t>
            </a:fld>
            <a:endParaRPr lang="en-US"/>
          </a:p>
        </p:txBody>
      </p:sp>
    </p:spTree>
    <p:extLst>
      <p:ext uri="{BB962C8B-B14F-4D97-AF65-F5344CB8AC3E}">
        <p14:creationId xmlns:p14="http://schemas.microsoft.com/office/powerpoint/2010/main" val="360584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I started this project with the card game Set because I thought it would be something fun for my daughter to play on the way to NC. Using OOP I  created what I was proud to call a very dry code. Unfortunately I got stuck trying to access various parts of the object and it was my pride and tenacity that kept me from seeing that I needed to move on. This was my biggest hurdle and lesson learned. </a:t>
            </a:r>
          </a:p>
          <a:p>
            <a:endParaRPr lang="en-US" b="1" u="none" dirty="0"/>
          </a:p>
          <a:p>
            <a:r>
              <a:rPr lang="en-US" b="1" u="none" dirty="0"/>
              <a:t>Knowing when to move on and accepting that it’s not the same as quitting is a quality I’m continuously learning to develop. What I didn’t expect was how attached I would become to coding. There’s a certain beauty in coding where no matter the language, you can take a series of letters, numbers, and symbols and create something functionally or aesthetically beautiful. It lets you work with both sides of the brain and marry art and logic and that allows you to become attached to your work. To that end, detaching myself from code that wasn’t working felt like a disservice. Yet I learned that in doing that, I enable myself to create something better. </a:t>
            </a:r>
          </a:p>
          <a:p>
            <a:endParaRPr lang="en-US" b="1" u="none" dirty="0"/>
          </a:p>
          <a:p>
            <a:r>
              <a:rPr lang="en-US" b="1" u="none" dirty="0"/>
              <a:t>Collaboration with my team mates was integral to my success. I found myself at my wits’ end with the code for Set, but I didn’t know any other games and felt overwhelmed by trying to code without understanding the logic. It was Sean who dumbed it down for me by telling me that Whack a Mole was just using a lot of divs. And it was Emily who helped me debug by guiding me without giving the answers away so I could figure it out for myself. </a:t>
            </a:r>
          </a:p>
          <a:p>
            <a:endParaRPr lang="en-US" b="1" u="none" dirty="0"/>
          </a:p>
          <a:p>
            <a:r>
              <a:rPr lang="en-US" b="1" u="none" dirty="0"/>
              <a:t>Trust what you know even if you think you don’t know it seems to be a common theme, but it’s true. For instance, for most of this training I relied on external libraries like Bootstrap and NPM to make styling and functionality easier. It wasn’t until I had nearly completed styling this project that I realized the only library used was jQuery. Using a CSS library would have made things like responsiveness easier, but I wouldn’t have learned how to make CSS and jQuery media queries, and I would’ve spent so much time overwriting another library’s styles. This is also my first project using jQuery and I think both of these are huge accomplishments. It was like the old yellow pages commercial where I let my fingers do the walking and things worked. </a:t>
            </a:r>
          </a:p>
          <a:p>
            <a:endParaRPr lang="en-US" b="1" u="none" dirty="0"/>
          </a:p>
          <a:p>
            <a:r>
              <a:rPr lang="en-US" b="1" u="none" dirty="0"/>
              <a:t>While I decided to build Whack a Mole, I knew I couldn’t build the traditional game. What started as a joke about using insurance mascots instead of moles became an actual game of Whack the Competition which is what I will be presenting. The game is fully functional, but there is room for improved logic and tweaks to styling. Stretch goals. </a:t>
            </a:r>
          </a:p>
          <a:p>
            <a:endParaRPr lang="en-US" b="1" u="none" dirty="0"/>
          </a:p>
          <a:p>
            <a:r>
              <a:rPr lang="en-US" b="1" u="none" dirty="0"/>
              <a:t>…..demo game </a:t>
            </a:r>
          </a:p>
        </p:txBody>
      </p:sp>
      <p:sp>
        <p:nvSpPr>
          <p:cNvPr id="4" name="Slide Number Placeholder 3"/>
          <p:cNvSpPr>
            <a:spLocks noGrp="1"/>
          </p:cNvSpPr>
          <p:nvPr>
            <p:ph type="sldNum" sz="quarter" idx="10"/>
          </p:nvPr>
        </p:nvSpPr>
        <p:spPr/>
        <p:txBody>
          <a:bodyPr/>
          <a:lstStyle/>
          <a:p>
            <a:fld id="{271ABAA6-2B5C-1948-B286-C2BA2965278B}" type="slidenum">
              <a:rPr lang="en-US" smtClean="0"/>
              <a:t>1</a:t>
            </a:fld>
            <a:endParaRPr lang="en-US"/>
          </a:p>
        </p:txBody>
      </p:sp>
    </p:spTree>
    <p:extLst>
      <p:ext uri="{BB962C8B-B14F-4D97-AF65-F5344CB8AC3E}">
        <p14:creationId xmlns:p14="http://schemas.microsoft.com/office/powerpoint/2010/main" val="333580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
Second level
Third level
Fourth level
Fifth level</a:t>
            </a:r>
            <a:endParaRPr lang="en-US" dirty="0"/>
          </a:p>
        </p:txBody>
      </p:sp>
      <p:sp>
        <p:nvSpPr>
          <p:cNvPr id="5" name="Date Placeholder 4"/>
          <p:cNvSpPr>
            <a:spLocks noGrp="1"/>
          </p:cNvSpPr>
          <p:nvPr>
            <p:ph type="dt" sz="half" idx="10"/>
          </p:nvPr>
        </p:nvSpPr>
        <p:spPr/>
        <p:txBody>
          <a:bodyPr/>
          <a:lstStyle/>
          <a:p>
            <a:fld id="{18C79C5D-2A6F-F04D-97DA-BEF2467B64E4}"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
Second level
Third level
Fourth level
Fifth level</a:t>
            </a:r>
            <a:endParaRPr lang="en-US" dirty="0"/>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Edit Master text styles
Second level
Third level
Fourth level
Fifth level</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Edit Master text styles
Second level
Third level
Fourth level
Fifth level</a:t>
            </a:r>
            <a:endParaRPr lang="en-US" dirty="0"/>
          </a:p>
        </p:txBody>
      </p:sp>
      <p:sp>
        <p:nvSpPr>
          <p:cNvPr id="2" name="Date Placeholder 1"/>
          <p:cNvSpPr>
            <a:spLocks noGrp="1"/>
          </p:cNvSpPr>
          <p:nvPr>
            <p:ph type="dt" sz="half" idx="10"/>
          </p:nvPr>
        </p:nvSpPr>
        <p:spPr/>
        <p:txBody>
          <a:bodyPr/>
          <a:lstStyle/>
          <a:p>
            <a:fld id="{FBF54567-0DE4-3F47-BF90-CB84690072F9}" type="datetimeFigureOut">
              <a:rPr lang="en-US" dirty="0"/>
              <a:pPr/>
              <a:t>8/3/2018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Edit Master text styles
Second level
Third level
Fourth level
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Edit Master text styles
Second level
Third level
Fourth level
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Edit Master text styles
Second level
Third level
Fourth level
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
Second level
Third level
Fourth level
Fifth level</a:t>
            </a:r>
            <a:endParaRPr lang="en-US" dirty="0"/>
          </a:p>
        </p:txBody>
      </p:sp>
      <p:sp>
        <p:nvSpPr>
          <p:cNvPr id="4" name="Date Placeholder 3"/>
          <p:cNvSpPr>
            <a:spLocks noGrp="1"/>
          </p:cNvSpPr>
          <p:nvPr>
            <p:ph type="dt" sz="half" idx="10"/>
          </p:nvPr>
        </p:nvSpPr>
        <p:spPr/>
        <p:txBody>
          <a:bodyPr/>
          <a:lstStyle/>
          <a:p>
            <a:fld id="{8DFA1846-DA80-1C48-A609-854EA85C59AD}" type="datetimeFigureOut">
              <a:rPr lang="en-US" dirty="0"/>
              <a:pPr/>
              <a:t>8/3/2018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Edit Master text styles
Second level
Third level
Fourth level
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Edit Master text styles
Second level
Third level
Fourth level
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
Second level
Third level
Fourth level
Fifth level</a:t>
            </a:r>
            <a:endParaRPr lang="en-US" dirty="0"/>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Edit Master text styles
Second level
Third level
Fourth level
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
Second level
Third level
Fourth level
Fifth level</a:t>
            </a:r>
            <a:endParaRPr lang="en-US" dirty="0"/>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Edit Master text styles
Second level
Third level
Fourth level
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Edit Master text styles
Second level
Third level
Fourth level
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
Second level
Third level
Fourth level
Fifth level</a:t>
            </a:r>
            <a:endParaRPr lang="en-US" dirty="0"/>
          </a:p>
        </p:txBody>
      </p:sp>
      <p:sp>
        <p:nvSpPr>
          <p:cNvPr id="5" name="Date Placeholder 4"/>
          <p:cNvSpPr>
            <a:spLocks noGrp="1"/>
          </p:cNvSpPr>
          <p:nvPr>
            <p:ph type="dt" sz="half" idx="10"/>
          </p:nvPr>
        </p:nvSpPr>
        <p:spPr/>
        <p:txBody>
          <a:bodyPr/>
          <a:lstStyle/>
          <a:p>
            <a:fld id="{D0DF5E60-9974-AC48-9591-99C2BB44B7CF}" type="datetimeFigureOut">
              <a:rPr lang="en-US" dirty="0"/>
              <a:pPr/>
              <a:t>8/3/2018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
Second level
Third level
Fourth level
Fifth level</a:t>
            </a:r>
            <a:endParaRPr lang="en-US" dirty="0"/>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Edit Master text styles
Second level
Third level
Fourth level
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FFDF-8FF6-D34A-B0CD-6335AE0CEBBF}"/>
              </a:ext>
            </a:extLst>
          </p:cNvPr>
          <p:cNvSpPr>
            <a:spLocks noGrp="1"/>
          </p:cNvSpPr>
          <p:nvPr>
            <p:ph type="title"/>
          </p:nvPr>
        </p:nvSpPr>
        <p:spPr/>
        <p:txBody>
          <a:bodyPr anchor="ctr"/>
          <a:lstStyle/>
          <a:p>
            <a:pPr algn="just"/>
            <a:r>
              <a:rPr lang="en-US" sz="2400" dirty="0">
                <a:solidFill>
                  <a:schemeClr val="accent4">
                    <a:lumMod val="20000"/>
                    <a:lumOff val="80000"/>
                  </a:schemeClr>
                </a:solidFill>
              </a:rPr>
              <a:t>All courses of action are risky, so prudence is not in avoiding danger (it's impossible), but calculating risk and acting decisively. Make mistakes of ambition and not mistakes of sloth. Develop the strength to do bold things, not the strength to suffer.</a:t>
            </a:r>
            <a:br>
              <a:rPr lang="en-US" sz="2100" dirty="0">
                <a:solidFill>
                  <a:srgbClr val="00635D"/>
                </a:solidFill>
              </a:rPr>
            </a:br>
            <a:r>
              <a:rPr lang="en-US" sz="1600" i="0" dirty="0">
                <a:solidFill>
                  <a:schemeClr val="tx2">
                    <a:lumMod val="75000"/>
                  </a:schemeClr>
                </a:solidFill>
                <a:effectLst/>
              </a:rPr>
              <a:t>Niccolò Machiavelli</a:t>
            </a:r>
            <a:endParaRPr lang="en-US" sz="1800" dirty="0">
              <a:solidFill>
                <a:schemeClr val="tx2">
                  <a:lumMod val="75000"/>
                </a:schemeClr>
              </a:solidFill>
            </a:endParaRPr>
          </a:p>
        </p:txBody>
      </p:sp>
      <p:sp>
        <p:nvSpPr>
          <p:cNvPr id="3" name="Subtitle 2">
            <a:extLst>
              <a:ext uri="{FF2B5EF4-FFF2-40B4-BE49-F238E27FC236}">
                <a16:creationId xmlns:a16="http://schemas.microsoft.com/office/drawing/2014/main" id="{2EA12600-B7A2-E44B-B61B-B316F578BF57}"/>
              </a:ext>
            </a:extLst>
          </p:cNvPr>
          <p:cNvSpPr>
            <a:spLocks noGrp="1"/>
          </p:cNvSpPr>
          <p:nvPr>
            <p:ph type="body" idx="1"/>
          </p:nvPr>
        </p:nvSpPr>
        <p:spPr>
          <a:xfrm>
            <a:off x="850985" y="5262877"/>
            <a:ext cx="5891636" cy="713241"/>
          </a:xfrm>
        </p:spPr>
        <p:txBody>
          <a:bodyPr/>
          <a:lstStyle/>
          <a:p>
            <a:pPr algn="ctr"/>
            <a:r>
              <a:rPr lang="en-US" sz="5000" b="1" dirty="0">
                <a:solidFill>
                  <a:schemeClr val="accent4"/>
                </a:solidFill>
                <a:latin typeface="Ink Free" panose="020F0502020204030204" pitchFamily="34" charset="0"/>
              </a:rPr>
              <a:t>Project 4 Recap</a:t>
            </a:r>
          </a:p>
        </p:txBody>
      </p:sp>
      <p:sp>
        <p:nvSpPr>
          <p:cNvPr id="4" name="Text Placeholder 3">
            <a:extLst>
              <a:ext uri="{FF2B5EF4-FFF2-40B4-BE49-F238E27FC236}">
                <a16:creationId xmlns:a16="http://schemas.microsoft.com/office/drawing/2014/main" id="{FF695C43-81B1-B440-A633-B4FE53318808}"/>
              </a:ext>
            </a:extLst>
          </p:cNvPr>
          <p:cNvSpPr>
            <a:spLocks noGrp="1"/>
          </p:cNvSpPr>
          <p:nvPr>
            <p:ph type="body" sz="quarter" idx="16"/>
          </p:nvPr>
        </p:nvSpPr>
        <p:spPr>
          <a:xfrm>
            <a:off x="7531014" y="523725"/>
            <a:ext cx="3810001" cy="4075465"/>
          </a:xfrm>
        </p:spPr>
        <p:txBody>
          <a:bodyPr vert="horz" anchor="ctr">
            <a:normAutofit/>
          </a:bodyPr>
          <a:lstStyle/>
          <a:p>
            <a:pPr marL="285750" indent="-285750">
              <a:buFont typeface="Arial" panose="020B0604020202020204" pitchFamily="34" charset="0"/>
              <a:buChar char="•"/>
            </a:pPr>
            <a:r>
              <a:rPr lang="en-US" sz="2400" b="1" dirty="0"/>
              <a:t>Intro</a:t>
            </a:r>
          </a:p>
          <a:p>
            <a:pPr marL="285750" indent="-285750">
              <a:buFont typeface="Arial" panose="020B0604020202020204" pitchFamily="34" charset="0"/>
              <a:buChar char="•"/>
            </a:pPr>
            <a:r>
              <a:rPr lang="en-US" sz="2400" b="1" dirty="0"/>
              <a:t>Lessons Learned </a:t>
            </a:r>
          </a:p>
          <a:p>
            <a:pPr marL="285750" indent="-285750">
              <a:buFont typeface="Arial" panose="020B0604020202020204" pitchFamily="34" charset="0"/>
              <a:buChar char="•"/>
            </a:pPr>
            <a:r>
              <a:rPr lang="en-US" sz="2400" b="1" dirty="0"/>
              <a:t>Teamwork </a:t>
            </a:r>
          </a:p>
          <a:p>
            <a:pPr marL="285750" indent="-285750">
              <a:buFont typeface="Arial" panose="020B0604020202020204" pitchFamily="34" charset="0"/>
              <a:buChar char="•"/>
            </a:pPr>
            <a:r>
              <a:rPr lang="en-US" sz="2400" b="1" dirty="0"/>
              <a:t>Trust Yourself </a:t>
            </a:r>
          </a:p>
        </p:txBody>
      </p:sp>
    </p:spTree>
    <p:extLst>
      <p:ext uri="{BB962C8B-B14F-4D97-AF65-F5344CB8AC3E}">
        <p14:creationId xmlns:p14="http://schemas.microsoft.com/office/powerpoint/2010/main" val="304151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4251C6-3756-4F64-ACCE-E15C423BBC25}"/>
              </a:ext>
            </a:extLst>
          </p:cNvPr>
          <p:cNvSpPr>
            <a:spLocks noGrp="1"/>
          </p:cNvSpPr>
          <p:nvPr>
            <p:ph type="title"/>
          </p:nvPr>
        </p:nvSpPr>
        <p:spPr>
          <a:xfrm>
            <a:off x="396081" y="447188"/>
            <a:ext cx="3827004" cy="2533518"/>
          </a:xfrm>
        </p:spPr>
        <p:txBody>
          <a:bodyPr vert="horz" lIns="91440" tIns="45720" rIns="91440" bIns="45720" rtlCol="0" anchor="ctr">
            <a:normAutofit/>
          </a:bodyPr>
          <a:lstStyle/>
          <a:p>
            <a:pPr algn="ctr"/>
            <a:r>
              <a:rPr lang="en-US" sz="4400" dirty="0">
                <a:solidFill>
                  <a:schemeClr val="accent4">
                    <a:lumMod val="20000"/>
                    <a:lumOff val="80000"/>
                  </a:schemeClr>
                </a:solidFill>
              </a:rPr>
              <a:t>Intro</a:t>
            </a:r>
          </a:p>
        </p:txBody>
      </p:sp>
      <p:sp>
        <p:nvSpPr>
          <p:cNvPr id="19"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E457E4F5-AAC4-4DC1-9F81-3E23699A6819}"/>
              </a:ext>
            </a:extLst>
          </p:cNvPr>
          <p:cNvPicPr>
            <a:picLocks noGrp="1" noChangeAspect="1"/>
          </p:cNvPicPr>
          <p:nvPr>
            <p:ph idx="1"/>
          </p:nvPr>
        </p:nvPicPr>
        <p:blipFill rotWithShape="1">
          <a:blip r:embed="rId2"/>
          <a:srcRect t="10512" r="20775" b="2720"/>
          <a:stretch/>
        </p:blipFill>
        <p:spPr>
          <a:xfrm>
            <a:off x="5796046" y="1258529"/>
            <a:ext cx="5254173" cy="4330205"/>
          </a:xfrm>
          <a:prstGeom prst="rect">
            <a:avLst/>
          </a:prstGeom>
        </p:spPr>
      </p:pic>
      <p:sp>
        <p:nvSpPr>
          <p:cNvPr id="13" name="Text Placeholder 3">
            <a:extLst>
              <a:ext uri="{FF2B5EF4-FFF2-40B4-BE49-F238E27FC236}">
                <a16:creationId xmlns:a16="http://schemas.microsoft.com/office/drawing/2014/main" id="{05F3648A-2722-4BFB-B7C4-07A3BB822727}"/>
              </a:ext>
            </a:extLst>
          </p:cNvPr>
          <p:cNvSpPr>
            <a:spLocks noGrp="1"/>
          </p:cNvSpPr>
          <p:nvPr>
            <p:ph type="body" sz="half" idx="2"/>
          </p:nvPr>
        </p:nvSpPr>
        <p:spPr>
          <a:xfrm>
            <a:off x="396081" y="2450743"/>
            <a:ext cx="3547533" cy="3600311"/>
          </a:xfrm>
        </p:spPr>
        <p:txBody>
          <a:bodyPr>
            <a:noAutofit/>
          </a:bodyPr>
          <a:lstStyle/>
          <a:p>
            <a:r>
              <a:rPr lang="en-US" sz="2400" b="1" dirty="0">
                <a:solidFill>
                  <a:schemeClr val="accent4"/>
                </a:solidFill>
              </a:rPr>
              <a:t>Always code as if the guy who ends up maintaining your code will be a violent psychopath who knows where you live.</a:t>
            </a:r>
          </a:p>
          <a:p>
            <a:r>
              <a:rPr lang="en-US" sz="1600" b="1" dirty="0">
                <a:solidFill>
                  <a:schemeClr val="bg1"/>
                </a:solidFill>
              </a:rPr>
              <a:t>- John Woods</a:t>
            </a:r>
          </a:p>
        </p:txBody>
      </p:sp>
    </p:spTree>
    <p:extLst>
      <p:ext uri="{BB962C8B-B14F-4D97-AF65-F5344CB8AC3E}">
        <p14:creationId xmlns:p14="http://schemas.microsoft.com/office/powerpoint/2010/main" val="6190760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E2809AEB-DFFA-4F28-A7E5-5C8BCA9A4A5C}"/>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r>
              <a:rPr lang="en-US" sz="2400" b="1" dirty="0">
                <a:solidFill>
                  <a:schemeClr val="accent4"/>
                </a:solidFill>
              </a:rPr>
              <a:t>“Do not be attached to code because of how much effort you put into it. Bad code needs to be discarded.”</a:t>
            </a:r>
          </a:p>
        </p:txBody>
      </p:sp>
      <p:pic>
        <p:nvPicPr>
          <p:cNvPr id="2050" name="Picture 2" descr="Image result for attached to coding memes">
            <a:extLst>
              <a:ext uri="{FF2B5EF4-FFF2-40B4-BE49-F238E27FC236}">
                <a16:creationId xmlns:a16="http://schemas.microsoft.com/office/drawing/2014/main" id="{CC913AD8-F98C-4DFE-A304-11E20866413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8" b="1679"/>
          <a:stretch/>
        </p:blipFill>
        <p:spPr bwMode="auto">
          <a:xfrm>
            <a:off x="5460987" y="837052"/>
            <a:ext cx="5907030" cy="518389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856D75A8-7270-4F6F-9346-340FB23FCF9A}"/>
              </a:ext>
            </a:extLst>
          </p:cNvPr>
          <p:cNvSpPr>
            <a:spLocks noGrp="1"/>
          </p:cNvSpPr>
          <p:nvPr>
            <p:ph type="title"/>
          </p:nvPr>
        </p:nvSpPr>
        <p:spPr>
          <a:xfrm>
            <a:off x="396081" y="447188"/>
            <a:ext cx="3827004" cy="2533518"/>
          </a:xfrm>
        </p:spPr>
        <p:txBody>
          <a:bodyPr vert="horz" lIns="91440" tIns="45720" rIns="91440" bIns="45720" rtlCol="0" anchor="ctr">
            <a:normAutofit/>
          </a:bodyPr>
          <a:lstStyle/>
          <a:p>
            <a:pPr algn="ctr"/>
            <a:r>
              <a:rPr lang="en-US" sz="4400" dirty="0">
                <a:solidFill>
                  <a:schemeClr val="accent4">
                    <a:lumMod val="20000"/>
                    <a:lumOff val="80000"/>
                  </a:schemeClr>
                </a:solidFill>
              </a:rPr>
              <a:t>Lessons Learned</a:t>
            </a:r>
          </a:p>
        </p:txBody>
      </p:sp>
    </p:spTree>
    <p:extLst>
      <p:ext uri="{BB962C8B-B14F-4D97-AF65-F5344CB8AC3E}">
        <p14:creationId xmlns:p14="http://schemas.microsoft.com/office/powerpoint/2010/main" val="22176254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A3F5EDEC-AAF3-448A-B1CC-F9164A911274}"/>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r>
              <a:rPr lang="en-US" sz="2400" b="1" dirty="0">
                <a:solidFill>
                  <a:schemeClr val="accent4"/>
                </a:solidFill>
              </a:rPr>
              <a:t>“In programming, one is the loneliest number.”</a:t>
            </a:r>
          </a:p>
          <a:p>
            <a:pPr>
              <a:buFont typeface="Wingdings 2" charset="2"/>
              <a:buChar char=""/>
            </a:pPr>
            <a:endParaRPr lang="en-US" sz="1600" dirty="0">
              <a:solidFill>
                <a:srgbClr val="FFFFFF"/>
              </a:solidFill>
            </a:endParaRPr>
          </a:p>
        </p:txBody>
      </p:sp>
      <p:pic>
        <p:nvPicPr>
          <p:cNvPr id="3074" name="Picture 2" descr="Related image">
            <a:extLst>
              <a:ext uri="{FF2B5EF4-FFF2-40B4-BE49-F238E27FC236}">
                <a16:creationId xmlns:a16="http://schemas.microsoft.com/office/drawing/2014/main" id="{DC90C53E-49A9-4662-A211-805595058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790" y="929274"/>
            <a:ext cx="6267743" cy="4700807"/>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32746C2-99C8-48B4-A5C3-D55A6CD233FA}"/>
              </a:ext>
            </a:extLst>
          </p:cNvPr>
          <p:cNvSpPr>
            <a:spLocks noGrp="1"/>
          </p:cNvSpPr>
          <p:nvPr>
            <p:ph type="title"/>
          </p:nvPr>
        </p:nvSpPr>
        <p:spPr>
          <a:xfrm>
            <a:off x="450850" y="457200"/>
            <a:ext cx="3576638" cy="1331913"/>
          </a:xfrm>
        </p:spPr>
        <p:txBody>
          <a:bodyPr vert="horz" lIns="91440" tIns="45720" rIns="91440" bIns="45720" rtlCol="0" anchor="ctr">
            <a:normAutofit/>
          </a:bodyPr>
          <a:lstStyle/>
          <a:p>
            <a:pPr algn="ctr"/>
            <a:r>
              <a:rPr lang="en-US" sz="4400" dirty="0">
                <a:solidFill>
                  <a:schemeClr val="accent4">
                    <a:lumMod val="20000"/>
                    <a:lumOff val="80000"/>
                  </a:schemeClr>
                </a:solidFill>
              </a:rPr>
              <a:t>Teamwork</a:t>
            </a:r>
          </a:p>
        </p:txBody>
      </p:sp>
    </p:spTree>
    <p:extLst>
      <p:ext uri="{BB962C8B-B14F-4D97-AF65-F5344CB8AC3E}">
        <p14:creationId xmlns:p14="http://schemas.microsoft.com/office/powerpoint/2010/main" val="25206780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4" name="Text Placeholder 3">
            <a:extLst>
              <a:ext uri="{FF2B5EF4-FFF2-40B4-BE49-F238E27FC236}">
                <a16:creationId xmlns:a16="http://schemas.microsoft.com/office/drawing/2014/main" id="{A3F5EDEC-AAF3-448A-B1CC-F9164A911274}"/>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r>
              <a:rPr lang="en-US" sz="2400" b="1" dirty="0">
                <a:solidFill>
                  <a:schemeClr val="accent4"/>
                </a:solidFill>
              </a:rPr>
              <a:t>“The most dangerous thought that you can have as a creative person is to think that you know what you’re doing.”</a:t>
            </a:r>
          </a:p>
          <a:p>
            <a:r>
              <a:rPr lang="en-US" sz="1600" b="1" dirty="0">
                <a:solidFill>
                  <a:schemeClr val="bg1"/>
                </a:solidFill>
              </a:rPr>
              <a:t>- Bret Victor</a:t>
            </a:r>
          </a:p>
          <a:p>
            <a:pPr>
              <a:buFont typeface="Wingdings 2" charset="2"/>
              <a:buChar char=""/>
            </a:pPr>
            <a:endParaRPr lang="en-US" sz="1600" dirty="0">
              <a:solidFill>
                <a:srgbClr val="FFFFFF"/>
              </a:solidFill>
            </a:endParaRPr>
          </a:p>
        </p:txBody>
      </p:sp>
      <p:sp>
        <p:nvSpPr>
          <p:cNvPr id="9" name="Title 1">
            <a:extLst>
              <a:ext uri="{FF2B5EF4-FFF2-40B4-BE49-F238E27FC236}">
                <a16:creationId xmlns:a16="http://schemas.microsoft.com/office/drawing/2014/main" id="{232746C2-99C8-48B4-A5C3-D55A6CD233FA}"/>
              </a:ext>
            </a:extLst>
          </p:cNvPr>
          <p:cNvSpPr>
            <a:spLocks noGrp="1"/>
          </p:cNvSpPr>
          <p:nvPr>
            <p:ph type="title"/>
          </p:nvPr>
        </p:nvSpPr>
        <p:spPr>
          <a:xfrm>
            <a:off x="450850" y="457200"/>
            <a:ext cx="3576638" cy="1331913"/>
          </a:xfrm>
        </p:spPr>
        <p:txBody>
          <a:bodyPr vert="horz" lIns="91440" tIns="45720" rIns="91440" bIns="45720" rtlCol="0" anchor="ctr">
            <a:normAutofit fontScale="90000"/>
          </a:bodyPr>
          <a:lstStyle/>
          <a:p>
            <a:pPr algn="ctr"/>
            <a:r>
              <a:rPr lang="en-US" sz="4400" dirty="0">
                <a:solidFill>
                  <a:schemeClr val="accent4">
                    <a:lumMod val="20000"/>
                    <a:lumOff val="80000"/>
                  </a:schemeClr>
                </a:solidFill>
              </a:rPr>
              <a:t>Trust Yourself</a:t>
            </a:r>
          </a:p>
        </p:txBody>
      </p:sp>
      <p:pic>
        <p:nvPicPr>
          <p:cNvPr id="4101" name="Picture 5" descr="Related image">
            <a:extLst>
              <a:ext uri="{FF2B5EF4-FFF2-40B4-BE49-F238E27FC236}">
                <a16:creationId xmlns:a16="http://schemas.microsoft.com/office/drawing/2014/main" id="{F6F41DBC-1BF7-461A-9AB4-ACDDD14B3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03191"/>
            <a:ext cx="5176191" cy="517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992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666</Words>
  <Application>Microsoft Office PowerPoint</Application>
  <PresentationFormat>Widescreen</PresentationFormat>
  <Paragraphs>28</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Ink Free</vt:lpstr>
      <vt:lpstr>Wingdings 2</vt:lpstr>
      <vt:lpstr>Quotable</vt:lpstr>
      <vt:lpstr>All courses of action are risky, so prudence is not in avoiding danger (it's impossible), but calculating risk and acting decisively. Make mistakes of ambition and not mistakes of sloth. Develop the strength to do bold things, not the strength to suffer. Niccolò Machiavelli</vt:lpstr>
      <vt:lpstr>Intro</vt:lpstr>
      <vt:lpstr>Lessons Learned</vt:lpstr>
      <vt:lpstr>Teamwork</vt:lpstr>
      <vt:lpstr>Trust Yourself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courses of action are risky, so prudence is not in avoiding danger (it's impossible), but calculating risk and acting decisively. Make mistakes of ambition and not mistakes of sloth. Develop the strength to do bold things, not the strength to suffer. Niccolò Machiavelli</dc:title>
  <dc:creator>Training</dc:creator>
  <cp:lastModifiedBy>Daniella Colangelo</cp:lastModifiedBy>
  <cp:revision>8</cp:revision>
  <dcterms:modified xsi:type="dcterms:W3CDTF">2018-08-03T17:01:24Z</dcterms:modified>
</cp:coreProperties>
</file>