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7072F7-4DE5-4D33-9486-A875A5F98C33}">
  <a:tblStyle styleId="{537072F7-4DE5-4D33-9486-A875A5F98C33}"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f278918db7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f278918db7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278918db7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278918db7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278918db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f278918db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f278918db7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f278918db7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278918db7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278918db7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f278918db7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f278918db7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f278918db7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f278918db7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278918db7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278918db7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f278918db7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f278918db7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278918db7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f278918db7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300"/>
              </a:spcAft>
              <a:buNone/>
            </a:pPr>
            <a:r>
              <a:rPr b="1" lang="en-GB" sz="1600">
                <a:solidFill>
                  <a:srgbClr val="000000"/>
                </a:solidFill>
              </a:rPr>
              <a:t>PREDICTING HOUSE PRICES USING THE HOUSE PRICES- ADVANCED REGRESSION TECHNIQUES DATASET</a:t>
            </a:r>
            <a:endParaRPr sz="44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88"/>
              <a:buNone/>
            </a:pPr>
            <a:r>
              <a:rPr lang="en-GB" sz="1075"/>
              <a:t>CAPSTONE PROJECT </a:t>
            </a:r>
            <a:r>
              <a:rPr lang="en-GB" sz="1075"/>
              <a:t>2023/24</a:t>
            </a:r>
            <a:r>
              <a:rPr lang="en-GB" sz="1075"/>
              <a:t> - ALTSCHOOL DATA SCIENCE TINYUKA </a:t>
            </a:r>
            <a:endParaRPr sz="1075"/>
          </a:p>
          <a:p>
            <a:pPr indent="0" lvl="0" marL="0" rtl="0" algn="l">
              <a:lnSpc>
                <a:spcPct val="80000"/>
              </a:lnSpc>
              <a:spcBef>
                <a:spcPts val="0"/>
              </a:spcBef>
              <a:spcAft>
                <a:spcPts val="0"/>
              </a:spcAft>
              <a:buSzPts val="688"/>
              <a:buNone/>
            </a:pPr>
            <a:r>
              <a:rPr lang="en-GB" sz="1075"/>
              <a:t>ENE-OBONG DANIELLA</a:t>
            </a:r>
            <a:endParaRPr sz="1075"/>
          </a:p>
          <a:p>
            <a:pPr indent="0" lvl="0" marL="0" rtl="0" algn="l">
              <a:lnSpc>
                <a:spcPct val="80000"/>
              </a:lnSpc>
              <a:spcBef>
                <a:spcPts val="0"/>
              </a:spcBef>
              <a:spcAft>
                <a:spcPts val="0"/>
              </a:spcAft>
              <a:buSzPts val="688"/>
              <a:buNone/>
            </a:pPr>
            <a:r>
              <a:rPr lang="en-GB" sz="1075"/>
              <a:t>(13/08/2024)</a:t>
            </a:r>
            <a:endParaRPr sz="1075"/>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39776"/>
              <a:buNone/>
            </a:pPr>
            <a:r>
              <a:rPr lang="en-GB" sz="2488"/>
              <a:t>MODEL INSIGHTS</a:t>
            </a:r>
            <a:endParaRPr sz="2240"/>
          </a:p>
        </p:txBody>
      </p:sp>
      <p:sp>
        <p:nvSpPr>
          <p:cNvPr id="146" name="Google Shape;146;p22"/>
          <p:cNvSpPr txBox="1"/>
          <p:nvPr>
            <p:ph idx="1" type="body"/>
          </p:nvPr>
        </p:nvSpPr>
        <p:spPr>
          <a:xfrm>
            <a:off x="3937975" y="1853850"/>
            <a:ext cx="4480200" cy="284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rPr>
              <a:t>Empirically, we can ascertain that the Overall Quality of a house </a:t>
            </a:r>
            <a:r>
              <a:rPr lang="en-GB">
                <a:solidFill>
                  <a:srgbClr val="000000"/>
                </a:solidFill>
              </a:rPr>
              <a:t>would</a:t>
            </a:r>
            <a:r>
              <a:rPr lang="en-GB">
                <a:solidFill>
                  <a:srgbClr val="000000"/>
                </a:solidFill>
              </a:rPr>
              <a:t> be a key determinant of the price of a house and going further, our personal decision to make the purchase. </a:t>
            </a:r>
            <a:endParaRPr>
              <a:solidFill>
                <a:srgbClr val="000000"/>
              </a:solidFill>
            </a:endParaRPr>
          </a:p>
          <a:p>
            <a:pPr indent="0" lvl="0" marL="0" rtl="0" algn="l">
              <a:spcBef>
                <a:spcPts val="1200"/>
              </a:spcBef>
              <a:spcAft>
                <a:spcPts val="0"/>
              </a:spcAft>
              <a:buNone/>
            </a:pPr>
            <a:r>
              <a:rPr lang="en-GB">
                <a:solidFill>
                  <a:srgbClr val="000000"/>
                </a:solidFill>
              </a:rPr>
              <a:t>This bar plot shows the </a:t>
            </a:r>
            <a:r>
              <a:rPr lang="en-GB">
                <a:solidFill>
                  <a:srgbClr val="000000"/>
                </a:solidFill>
              </a:rPr>
              <a:t>importance</a:t>
            </a:r>
            <a:r>
              <a:rPr lang="en-GB">
                <a:solidFill>
                  <a:srgbClr val="000000"/>
                </a:solidFill>
              </a:rPr>
              <a:t> features like the Overall Quality, Total Square Feet (which was engineered) and Overall Condition had on the performance of the model.</a:t>
            </a:r>
            <a:endParaRPr>
              <a:solidFill>
                <a:srgbClr val="000000"/>
              </a:solidFill>
            </a:endParaRPr>
          </a:p>
          <a:p>
            <a:pPr indent="0" lvl="0" marL="0" rtl="0" algn="l">
              <a:spcBef>
                <a:spcPts val="1200"/>
              </a:spcBef>
              <a:spcAft>
                <a:spcPts val="1200"/>
              </a:spcAft>
              <a:buNone/>
            </a:pPr>
            <a:r>
              <a:rPr lang="en-GB">
                <a:solidFill>
                  <a:srgbClr val="000000"/>
                </a:solidFill>
              </a:rPr>
              <a:t>Hence, t</a:t>
            </a:r>
            <a:r>
              <a:rPr lang="en-GB">
                <a:solidFill>
                  <a:srgbClr val="000000"/>
                </a:solidFill>
              </a:rPr>
              <a:t>he developed model can be used by real estate agents and homeowners to estimate property values more accurately.</a:t>
            </a:r>
            <a:endParaRPr>
              <a:solidFill>
                <a:srgbClr val="000000"/>
              </a:solidFill>
            </a:endParaRPr>
          </a:p>
        </p:txBody>
      </p:sp>
      <p:pic>
        <p:nvPicPr>
          <p:cNvPr id="147" name="Google Shape;147;p22"/>
          <p:cNvPicPr preferRelativeResize="0"/>
          <p:nvPr/>
        </p:nvPicPr>
        <p:blipFill>
          <a:blip r:embed="rId3">
            <a:alphaModFix/>
          </a:blip>
          <a:stretch>
            <a:fillRect/>
          </a:stretch>
        </p:blipFill>
        <p:spPr>
          <a:xfrm>
            <a:off x="227700" y="1853845"/>
            <a:ext cx="3710275" cy="2446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CONCLUSION, LIMITATIONS AND FUTURE WORK</a:t>
            </a:r>
            <a:endParaRPr/>
          </a:p>
        </p:txBody>
      </p:sp>
      <p:sp>
        <p:nvSpPr>
          <p:cNvPr id="153" name="Google Shape;153;p23"/>
          <p:cNvSpPr txBox="1"/>
          <p:nvPr>
            <p:ph idx="1" type="body"/>
          </p:nvPr>
        </p:nvSpPr>
        <p:spPr>
          <a:xfrm>
            <a:off x="729450" y="1768075"/>
            <a:ext cx="7688700" cy="31878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1200"/>
              </a:spcBef>
              <a:spcAft>
                <a:spcPts val="0"/>
              </a:spcAft>
              <a:buNone/>
            </a:pPr>
            <a:r>
              <a:rPr i="1" lang="en-GB" sz="5200">
                <a:solidFill>
                  <a:srgbClr val="000000"/>
                </a:solidFill>
              </a:rPr>
              <a:t>Conclusion</a:t>
            </a:r>
            <a:endParaRPr i="1" sz="5200">
              <a:solidFill>
                <a:srgbClr val="000000"/>
              </a:solidFill>
            </a:endParaRPr>
          </a:p>
          <a:p>
            <a:pPr indent="0" lvl="0" marL="0" rtl="0" algn="ctr">
              <a:spcBef>
                <a:spcPts val="1200"/>
              </a:spcBef>
              <a:spcAft>
                <a:spcPts val="0"/>
              </a:spcAft>
              <a:buNone/>
            </a:pPr>
            <a:r>
              <a:rPr lang="en-GB" sz="5200">
                <a:solidFill>
                  <a:srgbClr val="000000"/>
                </a:solidFill>
              </a:rPr>
              <a:t>The Random Forest model effectively predicts house prices, outperforming other models. Key factors influencing price include overall quality, living area, and neighborhood. This model offers valuable insights for real estate professionals.</a:t>
            </a:r>
            <a:endParaRPr sz="5200">
              <a:solidFill>
                <a:srgbClr val="000000"/>
              </a:solidFill>
            </a:endParaRPr>
          </a:p>
          <a:p>
            <a:pPr indent="0" lvl="0" marL="0" rtl="0" algn="ctr">
              <a:spcBef>
                <a:spcPts val="1200"/>
              </a:spcBef>
              <a:spcAft>
                <a:spcPts val="0"/>
              </a:spcAft>
              <a:buNone/>
            </a:pPr>
            <a:r>
              <a:rPr i="1" lang="en-GB" sz="5200">
                <a:solidFill>
                  <a:srgbClr val="000000"/>
                </a:solidFill>
              </a:rPr>
              <a:t>Limitations</a:t>
            </a:r>
            <a:endParaRPr i="1" sz="5200">
              <a:solidFill>
                <a:srgbClr val="000000"/>
              </a:solidFill>
            </a:endParaRPr>
          </a:p>
          <a:p>
            <a:pPr indent="0" lvl="0" marL="0" rtl="0" algn="ctr">
              <a:spcBef>
                <a:spcPts val="1200"/>
              </a:spcBef>
              <a:spcAft>
                <a:spcPts val="0"/>
              </a:spcAft>
              <a:buNone/>
            </a:pPr>
            <a:r>
              <a:rPr lang="en-GB" sz="5200">
                <a:solidFill>
                  <a:srgbClr val="000000"/>
                </a:solidFill>
              </a:rPr>
              <a:t>Model limitations include reliance on dataset quality and potential overfitting. External factors can impact accuracy.</a:t>
            </a:r>
            <a:endParaRPr sz="5200">
              <a:solidFill>
                <a:srgbClr val="000000"/>
              </a:solidFill>
            </a:endParaRPr>
          </a:p>
          <a:p>
            <a:pPr indent="0" lvl="0" marL="0" rtl="0" algn="ctr">
              <a:spcBef>
                <a:spcPts val="1200"/>
              </a:spcBef>
              <a:spcAft>
                <a:spcPts val="0"/>
              </a:spcAft>
              <a:buNone/>
            </a:pPr>
            <a:r>
              <a:rPr i="1" lang="en-GB" sz="5200">
                <a:solidFill>
                  <a:srgbClr val="000000"/>
                </a:solidFill>
              </a:rPr>
              <a:t>Future Work</a:t>
            </a:r>
            <a:endParaRPr i="1" sz="5200">
              <a:solidFill>
                <a:srgbClr val="000000"/>
              </a:solidFill>
            </a:endParaRPr>
          </a:p>
          <a:p>
            <a:pPr indent="0" lvl="0" marL="0" rtl="0" algn="ctr">
              <a:spcBef>
                <a:spcPts val="1200"/>
              </a:spcBef>
              <a:spcAft>
                <a:spcPts val="0"/>
              </a:spcAft>
              <a:buNone/>
            </a:pPr>
            <a:r>
              <a:rPr lang="en-GB" sz="5200">
                <a:solidFill>
                  <a:srgbClr val="000000"/>
                </a:solidFill>
              </a:rPr>
              <a:t>To improve the model, consider incorporating additional features, exploring advanced algorithms, and addressing potential biases in the data.</a:t>
            </a:r>
            <a:endParaRPr sz="5200">
              <a:solidFill>
                <a:srgbClr val="000000"/>
              </a:solidFill>
            </a:endParaRPr>
          </a:p>
          <a:p>
            <a:pPr indent="0" lvl="0" marL="0" rtl="0" algn="l">
              <a:spcBef>
                <a:spcPts val="1200"/>
              </a:spcBef>
              <a:spcAft>
                <a:spcPts val="0"/>
              </a:spcAft>
              <a:buNone/>
            </a:pPr>
            <a:r>
              <a:t/>
            </a:r>
            <a:endParaRPr b="1" sz="205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GB" sz="2220"/>
              <a:t>PROBLEM STATEMENT</a:t>
            </a:r>
            <a:endParaRPr b="1" sz="2220"/>
          </a:p>
        </p:txBody>
      </p:sp>
      <p:sp>
        <p:nvSpPr>
          <p:cNvPr id="93" name="Google Shape;93;p14"/>
          <p:cNvSpPr txBox="1"/>
          <p:nvPr>
            <p:ph idx="1" type="body"/>
          </p:nvPr>
        </p:nvSpPr>
        <p:spPr>
          <a:xfrm>
            <a:off x="729450" y="2078875"/>
            <a:ext cx="7688700" cy="294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770"/>
              <a:buNone/>
            </a:pPr>
            <a:r>
              <a:rPr b="1" i="1" lang="en-GB" sz="1320">
                <a:solidFill>
                  <a:srgbClr val="000000"/>
                </a:solidFill>
              </a:rPr>
              <a:t>The Problem</a:t>
            </a:r>
            <a:endParaRPr b="1" i="1" sz="1320">
              <a:solidFill>
                <a:srgbClr val="000000"/>
              </a:solidFill>
            </a:endParaRPr>
          </a:p>
          <a:p>
            <a:pPr indent="0" lvl="0" marL="0" rtl="0" algn="ctr">
              <a:spcBef>
                <a:spcPts val="1200"/>
              </a:spcBef>
              <a:spcAft>
                <a:spcPts val="0"/>
              </a:spcAft>
              <a:buSzPts val="770"/>
              <a:buNone/>
            </a:pPr>
            <a:r>
              <a:rPr lang="en-GB" sz="1320">
                <a:solidFill>
                  <a:srgbClr val="000000"/>
                </a:solidFill>
              </a:rPr>
              <a:t>When preparing a property for sale, determining the </a:t>
            </a:r>
            <a:r>
              <a:rPr b="1" lang="en-GB" sz="1320">
                <a:solidFill>
                  <a:srgbClr val="000000"/>
                </a:solidFill>
              </a:rPr>
              <a:t>optimal pricing is a crucial step</a:t>
            </a:r>
            <a:r>
              <a:rPr lang="en-GB" sz="1320">
                <a:solidFill>
                  <a:srgbClr val="000000"/>
                </a:solidFill>
              </a:rPr>
              <a:t>. </a:t>
            </a:r>
            <a:endParaRPr sz="1320">
              <a:solidFill>
                <a:srgbClr val="000000"/>
              </a:solidFill>
            </a:endParaRPr>
          </a:p>
          <a:p>
            <a:pPr indent="0" lvl="0" marL="0" rtl="0" algn="ctr">
              <a:spcBef>
                <a:spcPts val="1200"/>
              </a:spcBef>
              <a:spcAft>
                <a:spcPts val="0"/>
              </a:spcAft>
              <a:buSzPts val="770"/>
              <a:buNone/>
            </a:pPr>
            <a:r>
              <a:rPr lang="en-GB" sz="1320">
                <a:solidFill>
                  <a:srgbClr val="000000"/>
                </a:solidFill>
              </a:rPr>
              <a:t>Inaccurate</a:t>
            </a:r>
            <a:r>
              <a:rPr lang="en-GB" sz="1320">
                <a:solidFill>
                  <a:srgbClr val="000000"/>
                </a:solidFill>
              </a:rPr>
              <a:t> pricing leads to undervaluation or overestimation of the property </a:t>
            </a:r>
            <a:r>
              <a:rPr lang="en-GB" sz="1320">
                <a:solidFill>
                  <a:srgbClr val="000000"/>
                </a:solidFill>
              </a:rPr>
              <a:t>value</a:t>
            </a:r>
            <a:r>
              <a:rPr lang="en-GB" sz="1320">
                <a:solidFill>
                  <a:srgbClr val="000000"/>
                </a:solidFill>
              </a:rPr>
              <a:t> which in turn leads to huge financial losses on the part of the homeowner and he real estate agent entrusted with the sale.</a:t>
            </a:r>
            <a:endParaRPr sz="1320">
              <a:solidFill>
                <a:srgbClr val="000000"/>
              </a:solidFill>
            </a:endParaRPr>
          </a:p>
          <a:p>
            <a:pPr indent="0" lvl="0" marL="0" rtl="0" algn="ctr">
              <a:spcBef>
                <a:spcPts val="1200"/>
              </a:spcBef>
              <a:spcAft>
                <a:spcPts val="0"/>
              </a:spcAft>
              <a:buSzPts val="770"/>
              <a:buNone/>
            </a:pPr>
            <a:r>
              <a:t/>
            </a:r>
            <a:endParaRPr sz="1320">
              <a:solidFill>
                <a:srgbClr val="000000"/>
              </a:solidFill>
            </a:endParaRPr>
          </a:p>
          <a:p>
            <a:pPr indent="0" lvl="0" marL="0" rtl="0" algn="ctr">
              <a:spcBef>
                <a:spcPts val="1200"/>
              </a:spcBef>
              <a:spcAft>
                <a:spcPts val="0"/>
              </a:spcAft>
              <a:buSzPts val="770"/>
              <a:buNone/>
            </a:pPr>
            <a:r>
              <a:rPr b="1" i="1" lang="en-GB" sz="1320">
                <a:solidFill>
                  <a:srgbClr val="000000"/>
                </a:solidFill>
              </a:rPr>
              <a:t>The Objective</a:t>
            </a:r>
            <a:endParaRPr b="1" i="1" sz="1320">
              <a:solidFill>
                <a:srgbClr val="000000"/>
              </a:solidFill>
            </a:endParaRPr>
          </a:p>
          <a:p>
            <a:pPr indent="0" lvl="0" marL="0" rtl="0" algn="ctr">
              <a:spcBef>
                <a:spcPts val="1200"/>
              </a:spcBef>
              <a:spcAft>
                <a:spcPts val="1200"/>
              </a:spcAft>
              <a:buSzPts val="770"/>
              <a:buNone/>
            </a:pPr>
            <a:r>
              <a:rPr lang="en-GB" sz="1320">
                <a:solidFill>
                  <a:srgbClr val="000000"/>
                </a:solidFill>
              </a:rPr>
              <a:t> </a:t>
            </a:r>
            <a:r>
              <a:rPr b="1" lang="en-GB" sz="1320">
                <a:solidFill>
                  <a:srgbClr val="000000"/>
                </a:solidFill>
              </a:rPr>
              <a:t>To develop a robust regression model that can accurately estimate house prices based on various property features</a:t>
            </a:r>
            <a:r>
              <a:rPr lang="en-GB" sz="1320">
                <a:solidFill>
                  <a:srgbClr val="000000"/>
                </a:solidFill>
              </a:rPr>
              <a:t>. This project is a regression task that employs supervised learning for a data-driven approach to property value estimation.</a:t>
            </a:r>
            <a:endParaRPr sz="132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GB" sz="2220"/>
              <a:t>DATASET OVERVIEW</a:t>
            </a:r>
            <a:endParaRPr b="1" sz="2220"/>
          </a:p>
        </p:txBody>
      </p:sp>
      <p:sp>
        <p:nvSpPr>
          <p:cNvPr id="99" name="Google Shape;99;p15"/>
          <p:cNvSpPr txBox="1"/>
          <p:nvPr>
            <p:ph idx="1" type="body"/>
          </p:nvPr>
        </p:nvSpPr>
        <p:spPr>
          <a:xfrm>
            <a:off x="729450" y="2078875"/>
            <a:ext cx="7688700" cy="24216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770"/>
              <a:buNone/>
            </a:pPr>
            <a:r>
              <a:rPr b="1" i="1" lang="en-GB">
                <a:solidFill>
                  <a:srgbClr val="000000"/>
                </a:solidFill>
              </a:rPr>
              <a:t>Dataset</a:t>
            </a:r>
            <a:endParaRPr b="1" i="1">
              <a:solidFill>
                <a:srgbClr val="000000"/>
              </a:solidFill>
            </a:endParaRPr>
          </a:p>
          <a:p>
            <a:pPr indent="0" lvl="0" marL="0" rtl="0" algn="ctr">
              <a:lnSpc>
                <a:spcPct val="95000"/>
              </a:lnSpc>
              <a:spcBef>
                <a:spcPts val="1200"/>
              </a:spcBef>
              <a:spcAft>
                <a:spcPts val="0"/>
              </a:spcAft>
              <a:buSzPts val="770"/>
              <a:buNone/>
            </a:pPr>
            <a:r>
              <a:rPr lang="en-GB">
                <a:solidFill>
                  <a:srgbClr val="000000"/>
                </a:solidFill>
              </a:rPr>
              <a:t>Kaggle House Prices - Advanced Regression Techniques</a:t>
            </a:r>
            <a:endParaRPr>
              <a:solidFill>
                <a:srgbClr val="000000"/>
              </a:solidFill>
            </a:endParaRPr>
          </a:p>
          <a:p>
            <a:pPr indent="0" lvl="0" marL="0" rtl="0" algn="ctr">
              <a:lnSpc>
                <a:spcPct val="95000"/>
              </a:lnSpc>
              <a:spcBef>
                <a:spcPts val="1200"/>
              </a:spcBef>
              <a:spcAft>
                <a:spcPts val="0"/>
              </a:spcAft>
              <a:buSzPts val="770"/>
              <a:buNone/>
            </a:pPr>
            <a:r>
              <a:rPr b="1" i="1" lang="en-GB">
                <a:solidFill>
                  <a:srgbClr val="000000"/>
                </a:solidFill>
              </a:rPr>
              <a:t>Size</a:t>
            </a:r>
            <a:endParaRPr b="1" i="1">
              <a:solidFill>
                <a:srgbClr val="000000"/>
              </a:solidFill>
            </a:endParaRPr>
          </a:p>
          <a:p>
            <a:pPr indent="0" lvl="0" marL="0" rtl="0" algn="ctr">
              <a:lnSpc>
                <a:spcPct val="95000"/>
              </a:lnSpc>
              <a:spcBef>
                <a:spcPts val="1200"/>
              </a:spcBef>
              <a:spcAft>
                <a:spcPts val="0"/>
              </a:spcAft>
              <a:buSzPts val="770"/>
              <a:buNone/>
            </a:pPr>
            <a:r>
              <a:rPr lang="en-GB">
                <a:solidFill>
                  <a:srgbClr val="000000"/>
                </a:solidFill>
              </a:rPr>
              <a:t>81 attributes with 1460 observations</a:t>
            </a:r>
            <a:endParaRPr>
              <a:solidFill>
                <a:srgbClr val="000000"/>
              </a:solidFill>
            </a:endParaRPr>
          </a:p>
          <a:p>
            <a:pPr indent="0" lvl="0" marL="0" rtl="0" algn="ctr">
              <a:lnSpc>
                <a:spcPct val="95000"/>
              </a:lnSpc>
              <a:spcBef>
                <a:spcPts val="1200"/>
              </a:spcBef>
              <a:spcAft>
                <a:spcPts val="0"/>
              </a:spcAft>
              <a:buSzPts val="770"/>
              <a:buNone/>
            </a:pPr>
            <a:r>
              <a:rPr b="1" i="1" lang="en-GB">
                <a:solidFill>
                  <a:srgbClr val="000000"/>
                </a:solidFill>
              </a:rPr>
              <a:t>Data Types</a:t>
            </a:r>
            <a:endParaRPr b="1" i="1">
              <a:solidFill>
                <a:srgbClr val="000000"/>
              </a:solidFill>
            </a:endParaRPr>
          </a:p>
          <a:p>
            <a:pPr indent="0" lvl="0" marL="0" rtl="0" algn="ctr">
              <a:lnSpc>
                <a:spcPct val="95000"/>
              </a:lnSpc>
              <a:spcBef>
                <a:spcPts val="1200"/>
              </a:spcBef>
              <a:spcAft>
                <a:spcPts val="0"/>
              </a:spcAft>
              <a:buSzPts val="770"/>
              <a:buNone/>
            </a:pPr>
            <a:r>
              <a:rPr b="1" lang="en-GB">
                <a:solidFill>
                  <a:srgbClr val="000000"/>
                </a:solidFill>
              </a:rPr>
              <a:t>Numeric </a:t>
            </a:r>
            <a:r>
              <a:rPr lang="en-GB">
                <a:solidFill>
                  <a:srgbClr val="000000"/>
                </a:solidFill>
              </a:rPr>
              <a:t>(continuous eg LotFrontage, LotArea, etc and discrete eg OverallQual, OverallCond)</a:t>
            </a:r>
            <a:endParaRPr>
              <a:solidFill>
                <a:srgbClr val="000000"/>
              </a:solidFill>
            </a:endParaRPr>
          </a:p>
          <a:p>
            <a:pPr indent="0" lvl="0" marL="0" rtl="0" algn="ctr">
              <a:lnSpc>
                <a:spcPct val="95000"/>
              </a:lnSpc>
              <a:spcBef>
                <a:spcPts val="1200"/>
              </a:spcBef>
              <a:spcAft>
                <a:spcPts val="1200"/>
              </a:spcAft>
              <a:buSzPts val="770"/>
              <a:buNone/>
            </a:pPr>
            <a:r>
              <a:rPr b="1" lang="en-GB">
                <a:solidFill>
                  <a:srgbClr val="000000"/>
                </a:solidFill>
              </a:rPr>
              <a:t>Categorical</a:t>
            </a:r>
            <a:r>
              <a:rPr lang="en-GB">
                <a:solidFill>
                  <a:srgbClr val="000000"/>
                </a:solidFill>
              </a:rPr>
              <a:t> eg BsmtQual(Basement Quality), ExtQual(Exterior Quality), Functional(Home functionality)</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GB" sz="2240"/>
              <a:t>EXPLORATORY DATA ANALYSIS</a:t>
            </a:r>
            <a:endParaRPr sz="2240"/>
          </a:p>
        </p:txBody>
      </p:sp>
      <p:sp>
        <p:nvSpPr>
          <p:cNvPr id="105" name="Google Shape;105;p16"/>
          <p:cNvSpPr txBox="1"/>
          <p:nvPr>
            <p:ph idx="1" type="body"/>
          </p:nvPr>
        </p:nvSpPr>
        <p:spPr>
          <a:xfrm>
            <a:off x="3645400" y="2078875"/>
            <a:ext cx="23055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rPr>
              <a:t>House Prices are observed to be highly skewed to the left with a majority of houses </a:t>
            </a:r>
            <a:r>
              <a:rPr lang="en-GB">
                <a:solidFill>
                  <a:srgbClr val="000000"/>
                </a:solidFill>
              </a:rPr>
              <a:t>selling</a:t>
            </a:r>
            <a:r>
              <a:rPr lang="en-GB">
                <a:solidFill>
                  <a:srgbClr val="000000"/>
                </a:solidFill>
              </a:rPr>
              <a:t> between 100k and 200k while containing outliers with values as high as 700k.</a:t>
            </a:r>
            <a:endParaRPr>
              <a:solidFill>
                <a:srgbClr val="000000"/>
              </a:solidFill>
            </a:endParaRPr>
          </a:p>
          <a:p>
            <a:pPr indent="0" lvl="0" marL="0" rtl="0" algn="l">
              <a:spcBef>
                <a:spcPts val="1200"/>
              </a:spcBef>
              <a:spcAft>
                <a:spcPts val="1200"/>
              </a:spcAft>
              <a:buNone/>
            </a:pPr>
            <a:r>
              <a:t/>
            </a:r>
            <a:endParaRPr/>
          </a:p>
        </p:txBody>
      </p:sp>
      <p:pic>
        <p:nvPicPr>
          <p:cNvPr id="106" name="Google Shape;106;p16"/>
          <p:cNvPicPr preferRelativeResize="0"/>
          <p:nvPr/>
        </p:nvPicPr>
        <p:blipFill>
          <a:blip r:embed="rId3">
            <a:alphaModFix/>
          </a:blip>
          <a:stretch>
            <a:fillRect/>
          </a:stretch>
        </p:blipFill>
        <p:spPr>
          <a:xfrm>
            <a:off x="82135" y="1853846"/>
            <a:ext cx="3563265" cy="2884850"/>
          </a:xfrm>
          <a:prstGeom prst="rect">
            <a:avLst/>
          </a:prstGeom>
          <a:noFill/>
          <a:ln>
            <a:noFill/>
          </a:ln>
        </p:spPr>
      </p:pic>
      <p:pic>
        <p:nvPicPr>
          <p:cNvPr id="107" name="Google Shape;107;p16"/>
          <p:cNvPicPr preferRelativeResize="0"/>
          <p:nvPr/>
        </p:nvPicPr>
        <p:blipFill>
          <a:blip r:embed="rId4">
            <a:alphaModFix/>
          </a:blip>
          <a:stretch>
            <a:fillRect/>
          </a:stretch>
        </p:blipFill>
        <p:spPr>
          <a:xfrm>
            <a:off x="5950925" y="1842133"/>
            <a:ext cx="3125225" cy="2734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GB" sz="2240"/>
              <a:t>EXPLORATORY DATA ANALYSIS</a:t>
            </a:r>
            <a:endParaRPr sz="2240"/>
          </a:p>
        </p:txBody>
      </p:sp>
      <p:sp>
        <p:nvSpPr>
          <p:cNvPr id="113" name="Google Shape;113;p17"/>
          <p:cNvSpPr txBox="1"/>
          <p:nvPr>
            <p:ph idx="1" type="body"/>
          </p:nvPr>
        </p:nvSpPr>
        <p:spPr>
          <a:xfrm>
            <a:off x="4246075" y="2078875"/>
            <a:ext cx="41721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rPr>
              <a:t>Features such as the Overall Quality, Year Built, presence of a Ground Living Area and others are seen to have a high positive </a:t>
            </a:r>
            <a:r>
              <a:rPr lang="en-GB">
                <a:solidFill>
                  <a:srgbClr val="000000"/>
                </a:solidFill>
              </a:rPr>
              <a:t>correlation</a:t>
            </a:r>
            <a:r>
              <a:rPr lang="en-GB">
                <a:solidFill>
                  <a:srgbClr val="000000"/>
                </a:solidFill>
              </a:rPr>
              <a:t> with the Sale Price.</a:t>
            </a:r>
            <a:endParaRPr>
              <a:solidFill>
                <a:srgbClr val="000000"/>
              </a:solidFill>
            </a:endParaRPr>
          </a:p>
          <a:p>
            <a:pPr indent="0" lvl="0" marL="0" rtl="0" algn="l">
              <a:spcBef>
                <a:spcPts val="1200"/>
              </a:spcBef>
              <a:spcAft>
                <a:spcPts val="1200"/>
              </a:spcAft>
              <a:buNone/>
            </a:pPr>
            <a:r>
              <a:rPr lang="en-GB">
                <a:solidFill>
                  <a:srgbClr val="000000"/>
                </a:solidFill>
              </a:rPr>
              <a:t>Whereas features like YearBuilt with GarageYearBuilt  and Total Basement Square Footage with the Square Footage of the 1st Floor show high positive correlation with each other.</a:t>
            </a:r>
            <a:endParaRPr>
              <a:solidFill>
                <a:srgbClr val="000000"/>
              </a:solidFill>
            </a:endParaRPr>
          </a:p>
        </p:txBody>
      </p:sp>
      <p:pic>
        <p:nvPicPr>
          <p:cNvPr id="114" name="Google Shape;114;p17"/>
          <p:cNvPicPr preferRelativeResize="0"/>
          <p:nvPr/>
        </p:nvPicPr>
        <p:blipFill>
          <a:blip r:embed="rId3">
            <a:alphaModFix/>
          </a:blip>
          <a:stretch>
            <a:fillRect/>
          </a:stretch>
        </p:blipFill>
        <p:spPr>
          <a:xfrm>
            <a:off x="172350" y="1853850"/>
            <a:ext cx="3993351" cy="3289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GB" sz="2240"/>
              <a:t>DATA CLEANING</a:t>
            </a:r>
            <a:endParaRPr sz="2240"/>
          </a:p>
        </p:txBody>
      </p:sp>
      <p:sp>
        <p:nvSpPr>
          <p:cNvPr id="120" name="Google Shape;120;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GB">
                <a:solidFill>
                  <a:srgbClr val="000000"/>
                </a:solidFill>
              </a:rPr>
              <a:t>Handling Missing Values</a:t>
            </a:r>
            <a:endParaRPr b="1" i="1">
              <a:solidFill>
                <a:srgbClr val="000000"/>
              </a:solidFill>
            </a:endParaRPr>
          </a:p>
          <a:p>
            <a:pPr indent="0" lvl="0" marL="0" rtl="0" algn="ctr">
              <a:spcBef>
                <a:spcPts val="1200"/>
              </a:spcBef>
              <a:spcAft>
                <a:spcPts val="0"/>
              </a:spcAft>
              <a:buNone/>
            </a:pPr>
            <a:r>
              <a:rPr lang="en-GB">
                <a:solidFill>
                  <a:srgbClr val="000000"/>
                </a:solidFill>
              </a:rPr>
              <a:t>The missing values were handled by Median imputation for continuous numeric variables and replacing ‘NA’ values with ‘None’  for categorical variables as null categorical values indicated the absence of those features.</a:t>
            </a:r>
            <a:endParaRPr>
              <a:solidFill>
                <a:srgbClr val="000000"/>
              </a:solidFill>
            </a:endParaRPr>
          </a:p>
          <a:p>
            <a:pPr indent="0" lvl="0" marL="0" rtl="0" algn="ctr">
              <a:spcBef>
                <a:spcPts val="1200"/>
              </a:spcBef>
              <a:spcAft>
                <a:spcPts val="0"/>
              </a:spcAft>
              <a:buNone/>
            </a:pPr>
            <a:r>
              <a:rPr b="1" i="1" lang="en-GB">
                <a:solidFill>
                  <a:srgbClr val="000000"/>
                </a:solidFill>
              </a:rPr>
              <a:t>Outliers</a:t>
            </a:r>
            <a:endParaRPr b="1" i="1">
              <a:solidFill>
                <a:srgbClr val="000000"/>
              </a:solidFill>
            </a:endParaRPr>
          </a:p>
          <a:p>
            <a:pPr indent="0" lvl="0" marL="0" rtl="0" algn="ctr">
              <a:spcBef>
                <a:spcPts val="1200"/>
              </a:spcBef>
              <a:spcAft>
                <a:spcPts val="1200"/>
              </a:spcAft>
              <a:buNone/>
            </a:pPr>
            <a:r>
              <a:rPr lang="en-GB">
                <a:solidFill>
                  <a:srgbClr val="000000"/>
                </a:solidFill>
              </a:rPr>
              <a:t>Outliers having been detected </a:t>
            </a:r>
            <a:r>
              <a:rPr lang="en-GB">
                <a:solidFill>
                  <a:srgbClr val="000000"/>
                </a:solidFill>
              </a:rPr>
              <a:t>graphically</a:t>
            </a:r>
            <a:r>
              <a:rPr lang="en-GB">
                <a:solidFill>
                  <a:srgbClr val="000000"/>
                </a:solidFill>
              </a:rPr>
              <a:t> using boxplots were then treated by capping and flooring using inter-quartile thresholds.</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39776"/>
              <a:buNone/>
            </a:pPr>
            <a:r>
              <a:rPr lang="en-GB" sz="2488"/>
              <a:t>FEATURE ENGINEERING</a:t>
            </a:r>
            <a:endParaRPr sz="2240"/>
          </a:p>
        </p:txBody>
      </p:sp>
      <p:sp>
        <p:nvSpPr>
          <p:cNvPr id="126" name="Google Shape;126;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GB">
                <a:solidFill>
                  <a:srgbClr val="000000"/>
                </a:solidFill>
              </a:rPr>
              <a:t>New Features</a:t>
            </a:r>
            <a:endParaRPr b="1" i="1">
              <a:solidFill>
                <a:srgbClr val="000000"/>
              </a:solidFill>
            </a:endParaRPr>
          </a:p>
          <a:p>
            <a:pPr indent="0" lvl="0" marL="0" rtl="0" algn="ctr">
              <a:spcBef>
                <a:spcPts val="1200"/>
              </a:spcBef>
              <a:spcAft>
                <a:spcPts val="0"/>
              </a:spcAft>
              <a:buNone/>
            </a:pPr>
            <a:r>
              <a:rPr lang="en-GB">
                <a:solidFill>
                  <a:srgbClr val="000000"/>
                </a:solidFill>
              </a:rPr>
              <a:t>The Total Floor Square Footage and House Age were calculated from existing features along with the presence of a Garage as well as the Total Baths available.</a:t>
            </a:r>
            <a:endParaRPr>
              <a:solidFill>
                <a:srgbClr val="000000"/>
              </a:solidFill>
            </a:endParaRPr>
          </a:p>
          <a:p>
            <a:pPr indent="0" lvl="0" marL="0" rtl="0" algn="ctr">
              <a:spcBef>
                <a:spcPts val="1200"/>
              </a:spcBef>
              <a:spcAft>
                <a:spcPts val="0"/>
              </a:spcAft>
              <a:buNone/>
            </a:pPr>
            <a:r>
              <a:rPr b="1" i="1" lang="en-GB">
                <a:solidFill>
                  <a:srgbClr val="000000"/>
                </a:solidFill>
              </a:rPr>
              <a:t>Feature Scaling</a:t>
            </a:r>
            <a:endParaRPr b="1" i="1">
              <a:solidFill>
                <a:srgbClr val="000000"/>
              </a:solidFill>
            </a:endParaRPr>
          </a:p>
          <a:p>
            <a:pPr indent="0" lvl="0" marL="0" rtl="0" algn="ctr">
              <a:spcBef>
                <a:spcPts val="1200"/>
              </a:spcBef>
              <a:spcAft>
                <a:spcPts val="1200"/>
              </a:spcAft>
              <a:buNone/>
            </a:pPr>
            <a:r>
              <a:rPr lang="en-GB">
                <a:solidFill>
                  <a:srgbClr val="000000"/>
                </a:solidFill>
              </a:rPr>
              <a:t>Continuous numeric features were </a:t>
            </a:r>
            <a:r>
              <a:rPr lang="en-GB">
                <a:solidFill>
                  <a:srgbClr val="000000"/>
                </a:solidFill>
              </a:rPr>
              <a:t>scaled</a:t>
            </a:r>
            <a:r>
              <a:rPr lang="en-GB">
                <a:solidFill>
                  <a:srgbClr val="000000"/>
                </a:solidFill>
              </a:rPr>
              <a:t> using the sci-kit learn’s Standard Scaler while the ordinal categorical features were Label encoded and the nominal categorical features One-hot encoded.</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GB" sz="2240"/>
              <a:t>MODEL SELECTION</a:t>
            </a:r>
            <a:endParaRPr sz="2240"/>
          </a:p>
        </p:txBody>
      </p:sp>
      <p:sp>
        <p:nvSpPr>
          <p:cNvPr id="132" name="Google Shape;132;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i="1" lang="en-GB">
                <a:solidFill>
                  <a:srgbClr val="000000"/>
                </a:solidFill>
              </a:rPr>
              <a:t>Models Considered</a:t>
            </a:r>
            <a:endParaRPr b="1" i="1">
              <a:solidFill>
                <a:srgbClr val="000000"/>
              </a:solidFill>
            </a:endParaRPr>
          </a:p>
          <a:p>
            <a:pPr indent="0" lvl="0" marL="0" rtl="0" algn="ctr">
              <a:spcBef>
                <a:spcPts val="1200"/>
              </a:spcBef>
              <a:spcAft>
                <a:spcPts val="0"/>
              </a:spcAft>
              <a:buNone/>
            </a:pPr>
            <a:r>
              <a:rPr lang="en-GB">
                <a:solidFill>
                  <a:srgbClr val="000000"/>
                </a:solidFill>
              </a:rPr>
              <a:t>Linear Regression, Decision Tree Regressor and the Random Forest Regressor.</a:t>
            </a:r>
            <a:endParaRPr>
              <a:solidFill>
                <a:srgbClr val="000000"/>
              </a:solidFill>
            </a:endParaRPr>
          </a:p>
          <a:p>
            <a:pPr indent="0" lvl="0" marL="0" rtl="0" algn="ctr">
              <a:spcBef>
                <a:spcPts val="1200"/>
              </a:spcBef>
              <a:spcAft>
                <a:spcPts val="0"/>
              </a:spcAft>
              <a:buNone/>
            </a:pPr>
            <a:r>
              <a:rPr b="1" i="1" lang="en-GB">
                <a:solidFill>
                  <a:srgbClr val="000000"/>
                </a:solidFill>
              </a:rPr>
              <a:t>Rationale</a:t>
            </a:r>
            <a:endParaRPr b="1" i="1">
              <a:solidFill>
                <a:srgbClr val="000000"/>
              </a:solidFill>
            </a:endParaRPr>
          </a:p>
          <a:p>
            <a:pPr indent="0" lvl="0" marL="0" rtl="0" algn="ctr">
              <a:spcBef>
                <a:spcPts val="1200"/>
              </a:spcBef>
              <a:spcAft>
                <a:spcPts val="0"/>
              </a:spcAft>
              <a:buNone/>
            </a:pPr>
            <a:r>
              <a:rPr lang="en-GB">
                <a:solidFill>
                  <a:srgbClr val="000000"/>
                </a:solidFill>
              </a:rPr>
              <a:t>Linear regression as the baseline model, Decision Tree for capturing non-linear relationships and Random Forest for ensemble learning.</a:t>
            </a:r>
            <a:endParaRPr>
              <a:solidFill>
                <a:srgbClr val="000000"/>
              </a:solidFill>
            </a:endParaRPr>
          </a:p>
          <a:p>
            <a:pPr indent="0" lvl="0" marL="0" rtl="0" algn="ctr">
              <a:spcBef>
                <a:spcPts val="1200"/>
              </a:spcBef>
              <a:spcAft>
                <a:spcPts val="1200"/>
              </a:spcAft>
              <a:buNone/>
            </a:pPr>
            <a:r>
              <a:rPr lang="en-GB">
                <a:solidFill>
                  <a:srgbClr val="000000"/>
                </a:solidFill>
              </a:rPr>
              <a:t>The preprocessed data was split into the training and validation set using sci-kit’s learn train_test_split in an 80:20 ratio and hyperparameter tuning performed on the </a:t>
            </a:r>
            <a:r>
              <a:rPr b="1" lang="en-GB">
                <a:solidFill>
                  <a:srgbClr val="000000"/>
                </a:solidFill>
              </a:rPr>
              <a:t>selected Random Forest Regressor</a:t>
            </a:r>
            <a:r>
              <a:rPr lang="en-GB">
                <a:solidFill>
                  <a:srgbClr val="000000"/>
                </a:solidFill>
              </a:rPr>
              <a:t>.</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39776"/>
              <a:buNone/>
            </a:pPr>
            <a:r>
              <a:rPr lang="en-GB" sz="2488"/>
              <a:t>MODEL PERFORMANCE COMPARISON</a:t>
            </a:r>
            <a:endParaRPr sz="2240"/>
          </a:p>
        </p:txBody>
      </p:sp>
      <p:sp>
        <p:nvSpPr>
          <p:cNvPr id="138" name="Google Shape;138;p21"/>
          <p:cNvSpPr txBox="1"/>
          <p:nvPr>
            <p:ph idx="1" type="body"/>
          </p:nvPr>
        </p:nvSpPr>
        <p:spPr>
          <a:xfrm>
            <a:off x="729450" y="1853850"/>
            <a:ext cx="1973700" cy="12726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lang="en-GB" sz="5200">
                <a:solidFill>
                  <a:srgbClr val="000000"/>
                </a:solidFill>
              </a:rPr>
              <a:t>The performance of the trained models was evaluated using the metrics MSE, RMSE and R-squared.</a:t>
            </a:r>
            <a:endParaRPr sz="5200">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graphicFrame>
        <p:nvGraphicFramePr>
          <p:cNvPr id="139" name="Google Shape;139;p21"/>
          <p:cNvGraphicFramePr/>
          <p:nvPr/>
        </p:nvGraphicFramePr>
        <p:xfrm>
          <a:off x="2703150" y="1853850"/>
          <a:ext cx="3000000" cy="3000000"/>
        </p:xfrm>
        <a:graphic>
          <a:graphicData uri="http://schemas.openxmlformats.org/drawingml/2006/table">
            <a:tbl>
              <a:tblPr>
                <a:noFill/>
                <a:tableStyleId>{537072F7-4DE5-4D33-9486-A875A5F98C33}</a:tableStyleId>
              </a:tblPr>
              <a:tblGrid>
                <a:gridCol w="1143000"/>
                <a:gridCol w="1143000"/>
                <a:gridCol w="1143000"/>
                <a:gridCol w="1143000"/>
                <a:gridCol w="1143000"/>
              </a:tblGrid>
              <a:tr h="237600">
                <a:tc>
                  <a:txBody>
                    <a:bodyPr/>
                    <a:lstStyle/>
                    <a:p>
                      <a:pPr indent="0" lvl="0" marL="0" rtl="0" algn="l">
                        <a:spcBef>
                          <a:spcPts val="0"/>
                        </a:spcBef>
                        <a:spcAft>
                          <a:spcPts val="0"/>
                        </a:spcAft>
                        <a:buNone/>
                      </a:pPr>
                      <a:r>
                        <a:rPr b="1" lang="en-GB" sz="1100">
                          <a:latin typeface="Lato"/>
                          <a:ea typeface="Lato"/>
                          <a:cs typeface="Lato"/>
                          <a:sym typeface="Lato"/>
                        </a:rPr>
                        <a:t>Model</a:t>
                      </a:r>
                      <a:endParaRPr b="1" sz="1100">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b="1" lang="en-GB" sz="1100">
                          <a:latin typeface="Lato"/>
                          <a:ea typeface="Lato"/>
                          <a:cs typeface="Lato"/>
                          <a:sym typeface="Lato"/>
                        </a:rPr>
                        <a:t>MSE</a:t>
                      </a:r>
                      <a:endParaRPr b="1" sz="1100">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b="1" lang="en-GB" sz="1100">
                          <a:latin typeface="Lato"/>
                          <a:ea typeface="Lato"/>
                          <a:cs typeface="Lato"/>
                          <a:sym typeface="Lato"/>
                        </a:rPr>
                        <a:t>RMSE</a:t>
                      </a:r>
                      <a:endParaRPr b="1" sz="1100">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b="1" lang="en-GB" sz="1100">
                          <a:latin typeface="Lato"/>
                          <a:ea typeface="Lato"/>
                          <a:cs typeface="Lato"/>
                          <a:sym typeface="Lato"/>
                        </a:rPr>
                        <a:t>MAE</a:t>
                      </a:r>
                      <a:endParaRPr b="1" sz="1100">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b="1" lang="en-GB" sz="1100">
                          <a:latin typeface="Lato"/>
                          <a:ea typeface="Lato"/>
                          <a:cs typeface="Lato"/>
                          <a:sym typeface="Lato"/>
                        </a:rPr>
                        <a:t>R-squared</a:t>
                      </a:r>
                      <a:endParaRPr b="1" sz="1100">
                        <a:latin typeface="Lato"/>
                        <a:ea typeface="Lato"/>
                        <a:cs typeface="Lato"/>
                        <a:sym typeface="Lato"/>
                      </a:endParaRPr>
                    </a:p>
                  </a:txBody>
                  <a:tcPr marT="63500" marB="63500" marR="63500" marL="63500"/>
                </a:tc>
              </a:tr>
              <a:tr h="374100">
                <a:tc>
                  <a:txBody>
                    <a:bodyPr/>
                    <a:lstStyle/>
                    <a:p>
                      <a:pPr indent="0" lvl="0" marL="0" rtl="0" algn="l">
                        <a:spcBef>
                          <a:spcPts val="0"/>
                        </a:spcBef>
                        <a:spcAft>
                          <a:spcPts val="0"/>
                        </a:spcAft>
                        <a:buNone/>
                      </a:pPr>
                      <a:r>
                        <a:rPr lang="en-GB" sz="1100">
                          <a:latin typeface="Lato"/>
                          <a:ea typeface="Lato"/>
                          <a:cs typeface="Lato"/>
                          <a:sym typeface="Lato"/>
                        </a:rPr>
                        <a:t>Linear Regression</a:t>
                      </a:r>
                      <a:endParaRPr sz="1100">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100">
                          <a:latin typeface="Lato"/>
                          <a:ea typeface="Lato"/>
                          <a:cs typeface="Lato"/>
                          <a:sym typeface="Lato"/>
                        </a:rPr>
                        <a:t>294046.37</a:t>
                      </a:r>
                      <a:endParaRPr sz="1100">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100">
                          <a:latin typeface="Lato"/>
                          <a:ea typeface="Lato"/>
                          <a:cs typeface="Lato"/>
                          <a:sym typeface="Lato"/>
                        </a:rPr>
                        <a:t>542.26</a:t>
                      </a:r>
                      <a:endParaRPr sz="1100">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100">
                          <a:latin typeface="Lato"/>
                          <a:ea typeface="Lato"/>
                          <a:cs typeface="Lato"/>
                          <a:sym typeface="Lato"/>
                        </a:rPr>
                        <a:t>30494.83</a:t>
                      </a:r>
                      <a:endParaRPr sz="1100">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100">
                          <a:latin typeface="Lato"/>
                          <a:ea typeface="Lato"/>
                          <a:cs typeface="Lato"/>
                          <a:sym typeface="Lato"/>
                        </a:rPr>
                        <a:t>-79818915184.09</a:t>
                      </a:r>
                      <a:endParaRPr sz="1100">
                        <a:latin typeface="Lato"/>
                        <a:ea typeface="Lato"/>
                        <a:cs typeface="Lato"/>
                        <a:sym typeface="Lato"/>
                      </a:endParaRPr>
                    </a:p>
                  </a:txBody>
                  <a:tcPr marT="63500" marB="63500" marR="63500" marL="63500"/>
                </a:tc>
              </a:tr>
              <a:tr h="374100">
                <a:tc>
                  <a:txBody>
                    <a:bodyPr/>
                    <a:lstStyle/>
                    <a:p>
                      <a:pPr indent="0" lvl="0" marL="0" rtl="0" algn="l">
                        <a:spcBef>
                          <a:spcPts val="0"/>
                        </a:spcBef>
                        <a:spcAft>
                          <a:spcPts val="0"/>
                        </a:spcAft>
                        <a:buNone/>
                      </a:pPr>
                      <a:r>
                        <a:rPr lang="en-GB" sz="1100">
                          <a:latin typeface="Lato"/>
                          <a:ea typeface="Lato"/>
                          <a:cs typeface="Lato"/>
                          <a:sym typeface="Lato"/>
                        </a:rPr>
                        <a:t>Decision Tree Regressor</a:t>
                      </a:r>
                      <a:endParaRPr sz="1100">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100">
                          <a:latin typeface="Lato"/>
                          <a:ea typeface="Lato"/>
                          <a:cs typeface="Lato"/>
                          <a:sym typeface="Lato"/>
                        </a:rPr>
                        <a:t>0.48</a:t>
                      </a:r>
                      <a:endParaRPr sz="1100">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100">
                          <a:latin typeface="Lato"/>
                          <a:ea typeface="Lato"/>
                          <a:cs typeface="Lato"/>
                          <a:sym typeface="Lato"/>
                        </a:rPr>
                        <a:t>0.69</a:t>
                      </a:r>
                      <a:endParaRPr sz="1100">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100">
                          <a:latin typeface="Lato"/>
                          <a:ea typeface="Lato"/>
                          <a:cs typeface="Lato"/>
                          <a:sym typeface="Lato"/>
                        </a:rPr>
                        <a:t>0.34</a:t>
                      </a:r>
                      <a:endParaRPr sz="1100">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100">
                          <a:latin typeface="Lato"/>
                          <a:ea typeface="Lato"/>
                          <a:cs typeface="Lato"/>
                          <a:sym typeface="Lato"/>
                        </a:rPr>
                        <a:t>0.78</a:t>
                      </a:r>
                      <a:endParaRPr sz="1100">
                        <a:latin typeface="Lato"/>
                        <a:ea typeface="Lato"/>
                        <a:cs typeface="Lato"/>
                        <a:sym typeface="Lato"/>
                      </a:endParaRPr>
                    </a:p>
                  </a:txBody>
                  <a:tcPr marT="63500" marB="63500" marR="63500" marL="63500"/>
                </a:tc>
              </a:tr>
              <a:tr h="374100">
                <a:tc>
                  <a:txBody>
                    <a:bodyPr/>
                    <a:lstStyle/>
                    <a:p>
                      <a:pPr indent="0" lvl="0" marL="0" rtl="0" algn="l">
                        <a:spcBef>
                          <a:spcPts val="0"/>
                        </a:spcBef>
                        <a:spcAft>
                          <a:spcPts val="0"/>
                        </a:spcAft>
                        <a:buNone/>
                      </a:pPr>
                      <a:r>
                        <a:rPr lang="en-GB" sz="1100">
                          <a:latin typeface="Lato"/>
                          <a:ea typeface="Lato"/>
                          <a:cs typeface="Lato"/>
                          <a:sym typeface="Lato"/>
                        </a:rPr>
                        <a:t>Random Forest Regressor</a:t>
                      </a:r>
                      <a:endParaRPr sz="1100">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100">
                          <a:latin typeface="Lato"/>
                          <a:ea typeface="Lato"/>
                          <a:cs typeface="Lato"/>
                          <a:sym typeface="Lato"/>
                        </a:rPr>
                        <a:t>0.31</a:t>
                      </a:r>
                      <a:endParaRPr sz="1100">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100">
                          <a:latin typeface="Lato"/>
                          <a:ea typeface="Lato"/>
                          <a:cs typeface="Lato"/>
                          <a:sym typeface="Lato"/>
                        </a:rPr>
                        <a:t>0.56</a:t>
                      </a:r>
                      <a:endParaRPr sz="1100">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100">
                          <a:latin typeface="Lato"/>
                          <a:ea typeface="Lato"/>
                          <a:cs typeface="Lato"/>
                          <a:sym typeface="Lato"/>
                        </a:rPr>
                        <a:t>0.23</a:t>
                      </a:r>
                      <a:endParaRPr sz="1100">
                        <a:latin typeface="Lato"/>
                        <a:ea typeface="Lato"/>
                        <a:cs typeface="Lato"/>
                        <a:sym typeface="Lato"/>
                      </a:endParaRPr>
                    </a:p>
                  </a:txBody>
                  <a:tcPr marT="63500" marB="63500" marR="63500" marL="63500"/>
                </a:tc>
                <a:tc>
                  <a:txBody>
                    <a:bodyPr/>
                    <a:lstStyle/>
                    <a:p>
                      <a:pPr indent="0" lvl="0" marL="0" rtl="0" algn="l">
                        <a:spcBef>
                          <a:spcPts val="0"/>
                        </a:spcBef>
                        <a:spcAft>
                          <a:spcPts val="0"/>
                        </a:spcAft>
                        <a:buNone/>
                      </a:pPr>
                      <a:r>
                        <a:rPr lang="en-GB" sz="1100">
                          <a:latin typeface="Lato"/>
                          <a:ea typeface="Lato"/>
                          <a:cs typeface="Lato"/>
                          <a:sym typeface="Lato"/>
                        </a:rPr>
                        <a:t>0.91</a:t>
                      </a:r>
                      <a:endParaRPr sz="1100">
                        <a:latin typeface="Lato"/>
                        <a:ea typeface="Lato"/>
                        <a:cs typeface="Lato"/>
                        <a:sym typeface="Lato"/>
                      </a:endParaRPr>
                    </a:p>
                  </a:txBody>
                  <a:tcPr marT="63500" marB="63500" marR="63500" marL="63500"/>
                </a:tc>
              </a:tr>
            </a:tbl>
          </a:graphicData>
        </a:graphic>
      </p:graphicFrame>
      <p:sp>
        <p:nvSpPr>
          <p:cNvPr id="140" name="Google Shape;140;p21"/>
          <p:cNvSpPr txBox="1"/>
          <p:nvPr/>
        </p:nvSpPr>
        <p:spPr>
          <a:xfrm>
            <a:off x="729450" y="3804050"/>
            <a:ext cx="6746100" cy="109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GB" sz="1300">
                <a:latin typeface="Lato"/>
                <a:ea typeface="Lato"/>
                <a:cs typeface="Lato"/>
                <a:sym typeface="Lato"/>
              </a:rPr>
              <a:t>The random forest model demonstrates the best performance among the evaluated models, with a significantly lower RMSE and higher R-squared value. This indicates its ability to capture complex relationships and generalise well to unseen data.</a:t>
            </a:r>
            <a:endParaRPr sz="1500">
              <a:solidFill>
                <a:schemeClr val="accen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