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1801690449042322"/>
          <c:y val="1.8749998846579796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pt-BR"/>
        </a:p>
      </c:txPr>
    </c:title>
    <c:autoTitleDeleted val="0"/>
    <c:plotArea>
      <c:layout/>
      <c:doughnutChart>
        <c:varyColors val="1"/>
        <c:ser>
          <c:idx val="0"/>
          <c:order val="0"/>
          <c:tx>
            <c:strRef>
              <c:f>Planilha1!$B$1</c:f>
              <c:strCache>
                <c:ptCount val="1"/>
                <c:pt idx="0">
                  <c:v>Falhas</c:v>
                </c:pt>
              </c:strCache>
            </c:strRef>
          </c:tx>
          <c:explosion val="1"/>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18EB-40B0-A8F0-DF8ADDF3E50B}"/>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18EB-40B0-A8F0-DF8ADDF3E50B}"/>
              </c:ext>
            </c:extLst>
          </c:dPt>
          <c:dPt>
            <c:idx val="2"/>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18EB-40B0-A8F0-DF8ADDF3E50B}"/>
              </c:ext>
            </c:extLst>
          </c:dPt>
          <c:dPt>
            <c:idx val="3"/>
            <c:bubble3D val="0"/>
            <c:spPr>
              <a:solidFill>
                <a:schemeClr val="accent1">
                  <a:lumMod val="60000"/>
                </a:schemeClr>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18EB-40B0-A8F0-DF8ADDF3E50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pt-BR"/>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Planilha1!$A$2:$A$5</c:f>
              <c:strCache>
                <c:ptCount val="4"/>
                <c:pt idx="0">
                  <c:v>Crítico</c:v>
                </c:pt>
                <c:pt idx="1">
                  <c:v>Alto</c:v>
                </c:pt>
                <c:pt idx="2">
                  <c:v>Médio</c:v>
                </c:pt>
                <c:pt idx="3">
                  <c:v>Baixo</c:v>
                </c:pt>
              </c:strCache>
            </c:strRef>
          </c:cat>
          <c:val>
            <c:numRef>
              <c:f>Planilha1!$B$2:$B$5</c:f>
              <c:numCache>
                <c:formatCode>General</c:formatCode>
                <c:ptCount val="4"/>
                <c:pt idx="0">
                  <c:v>1</c:v>
                </c:pt>
                <c:pt idx="1">
                  <c:v>1</c:v>
                </c:pt>
                <c:pt idx="2">
                  <c:v>6</c:v>
                </c:pt>
                <c:pt idx="3">
                  <c:v>14</c:v>
                </c:pt>
              </c:numCache>
            </c:numRef>
          </c:val>
          <c:extLst>
            <c:ext xmlns:c16="http://schemas.microsoft.com/office/drawing/2014/chart" uri="{C3380CC4-5D6E-409C-BE32-E72D297353CC}">
              <c16:uniqueId val="{00000000-54BF-4540-9E49-397AB3E7521D}"/>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t"/>
      <c:layout>
        <c:manualLayout>
          <c:xMode val="edge"/>
          <c:yMode val="edge"/>
          <c:x val="0.3120439222440945"/>
          <c:y val="0.10038280632487658"/>
          <c:w val="0.35716215551181096"/>
          <c:h val="7.9962655021982354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pt-BR"/>
              <a:t>Clique para editar o título Mestre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84734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Date Placeholder 2"/>
          <p:cNvSpPr>
            <a:spLocks noGrp="1"/>
          </p:cNvSpPr>
          <p:nvPr>
            <p:ph type="dt" sz="half" idx="10"/>
          </p:nvPr>
        </p:nvSpPr>
        <p:spPr/>
        <p:txBody>
          <a:bodyPr/>
          <a:lstStyle/>
          <a:p>
            <a:fld id="{13C31652-A8C1-4DD7-B4B9-CFA3D3D531D5}" type="datetimeFigureOut">
              <a:rPr lang="pt-BR" smtClean="0"/>
              <a:t>13/01/2025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2192202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1992312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156921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pt-BR"/>
              <a:t>Clique para editar o título Mestre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3117164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00514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pt-BR"/>
              <a:t>Clique para editar o título Mestre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pt-BR"/>
              <a:t>Clique para editar os estilos de texto Mestres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1919176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3663630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2768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341496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pt-BR"/>
              <a:t>Clique para editar o título Mestre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13C31652-A8C1-4DD7-B4B9-CFA3D3D531D5}" type="datetimeFigureOut">
              <a:rPr lang="pt-BR" smtClean="0"/>
              <a:t>13/01/2025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805094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13C31652-A8C1-4DD7-B4B9-CFA3D3D531D5}" type="datetimeFigureOut">
              <a:rPr lang="pt-BR" smtClean="0"/>
              <a:t>13/01/2025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3036114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13C31652-A8C1-4DD7-B4B9-CFA3D3D531D5}" type="datetimeFigureOut">
              <a:rPr lang="pt-BR" smtClean="0"/>
              <a:t>13/01/2025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3946293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3C31652-A8C1-4DD7-B4B9-CFA3D3D531D5}" type="datetimeFigureOut">
              <a:rPr lang="pt-BR" smtClean="0"/>
              <a:t>13/01/2025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1711132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31652-A8C1-4DD7-B4B9-CFA3D3D531D5}" type="datetimeFigureOut">
              <a:rPr lang="pt-BR" smtClean="0"/>
              <a:t>13/01/2025</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157386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pt-BR"/>
              <a:t>Clique para editar o título Mestre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31652-A8C1-4DD7-B4B9-CFA3D3D531D5}" type="datetimeFigureOut">
              <a:rPr lang="pt-BR" smtClean="0"/>
              <a:t>13/01/2025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1955083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pt-BR"/>
              <a:t>Clique para editar o título Mestre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13C31652-A8C1-4DD7-B4B9-CFA3D3D531D5}" type="datetimeFigureOut">
              <a:rPr lang="pt-BR" smtClean="0"/>
              <a:t>13/01/2025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6187795E-DDA1-4DC8-BF92-53E36C3216C8}" type="slidenum">
              <a:rPr lang="pt-BR" smtClean="0"/>
              <a:t>‹nº›</a:t>
            </a:fld>
            <a:endParaRPr lang="pt-BR"/>
          </a:p>
        </p:txBody>
      </p:sp>
    </p:spTree>
    <p:extLst>
      <p:ext uri="{BB962C8B-B14F-4D97-AF65-F5344CB8AC3E}">
        <p14:creationId xmlns:p14="http://schemas.microsoft.com/office/powerpoint/2010/main" val="2213066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13C31652-A8C1-4DD7-B4B9-CFA3D3D531D5}" type="datetimeFigureOut">
              <a:rPr lang="pt-BR" smtClean="0"/>
              <a:t>13/01/2025</a:t>
            </a:fld>
            <a:endParaRPr lang="pt-BR"/>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pt-BR"/>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187795E-DDA1-4DC8-BF92-53E36C3216C8}" type="slidenum">
              <a:rPr lang="pt-BR" smtClean="0"/>
              <a:t>‹nº›</a:t>
            </a:fld>
            <a:endParaRPr lang="pt-BR"/>
          </a:p>
        </p:txBody>
      </p:sp>
    </p:spTree>
    <p:extLst>
      <p:ext uri="{BB962C8B-B14F-4D97-AF65-F5344CB8AC3E}">
        <p14:creationId xmlns:p14="http://schemas.microsoft.com/office/powerpoint/2010/main" val="172607668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na01.safelinks.protection.outlook.com/?url=https%3A%2F%2Ftinyurl.com%2Fyl58hs4m&amp;data=05%7C02%7C%7Cc5c88c3c32fa4cc9c56708dd2f3afd87%7C84df9e7fe9f640afb435aaaaaaaaaaaa%7C1%7C0%7C638718652757088670%7CUnknown%7CTWFpbGZsb3d8eyJFbXB0eU1hcGkiOnRydWUsIlYiOiIwLjAuMDAwMCIsIlAiOiJXaW4zMiIsIkFOIjoiTWFpbCIsIldUIjoyfQ%3D%3D%7C0%7C%7C%7C&amp;sdata=x2II8e2owr59W%2B0es%2BBrILOL%2BH0EtcIBmlGUfQMqBPo%3D&amp;reserved=0" TargetMode="External"/><Relationship Id="rId2" Type="http://schemas.openxmlformats.org/officeDocument/2006/relationships/hyperlink" Target="https://na01.safelinks.protection.outlook.com/?url=http%3A%2F%2Fanalista-teste.seatecnologia.com.br%2F&amp;data=05%7C02%7C%7Cc5c88c3c32fa4cc9c56708dd2f3afd87%7C84df9e7fe9f640afb435aaaaaaaaaaaa%7C1%7C0%7C638718652757067169%7CUnknown%7CTWFpbGZsb3d8eyJFbXB0eU1hcGkiOnRydWUsIlYiOiIwLjAuMDAwMCIsIlAiOiJXaW4zMiIsIkFOIjoiTWFpbCIsIldUIjoyfQ%3D%3D%7C0%7C%7C%7C&amp;sdata=zW2RIWPV%2Fr28OAw9SyhTWmHAlO%2Bzz0AWOsWD32aORew%3D&amp;reserved=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512F9CB-A1A0-4043-A103-F6A4B94B69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DBE6588-EE16-4389-857C-86A156D49E5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7FD48D2-B0A7-413D-B947-AA55AC1296D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E668D0-D906-4EEE-B32F-8C028624B8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1DE67A3-B8F6-4CFD-A8E0-D15200F23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762362DE-7747-4D8B-99FA-8E36F0B15F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a:extLst>
              <a:ext uri="{FF2B5EF4-FFF2-40B4-BE49-F238E27FC236}">
                <a16:creationId xmlns:a16="http://schemas.microsoft.com/office/drawing/2014/main" id="{78A7AA77-3820-38A4-D515-66D96FFDA40C}"/>
              </a:ext>
            </a:extLst>
          </p:cNvPr>
          <p:cNvSpPr>
            <a:spLocks noGrp="1"/>
          </p:cNvSpPr>
          <p:nvPr>
            <p:ph type="title"/>
          </p:nvPr>
        </p:nvSpPr>
        <p:spPr>
          <a:xfrm>
            <a:off x="4968178" y="1877363"/>
            <a:ext cx="6368858" cy="3028983"/>
          </a:xfrm>
        </p:spPr>
        <p:txBody>
          <a:bodyPr vert="horz" lIns="91440" tIns="45720" rIns="91440" bIns="45720" rtlCol="0" anchor="b">
            <a:normAutofit fontScale="90000"/>
          </a:bodyPr>
          <a:lstStyle/>
          <a:p>
            <a:r>
              <a:rPr lang="en-US" sz="4800" dirty="0"/>
              <a:t>Apresentação dos resultados:</a:t>
            </a:r>
            <a:br>
              <a:rPr lang="en-US" sz="4800" dirty="0"/>
            </a:br>
            <a:br>
              <a:rPr lang="en-US" sz="4800" dirty="0"/>
            </a:br>
            <a:r>
              <a:rPr lang="en-US" sz="4800" dirty="0"/>
              <a:t>Desafio – </a:t>
            </a:r>
            <a:r>
              <a:rPr lang="pt-BR" sz="4800" dirty="0"/>
              <a:t>Analista</a:t>
            </a:r>
            <a:r>
              <a:rPr lang="en-US" sz="4800" dirty="0"/>
              <a:t> de teste</a:t>
            </a:r>
          </a:p>
        </p:txBody>
      </p:sp>
      <p:pic>
        <p:nvPicPr>
          <p:cNvPr id="7" name="Espaço Reservado para Conteúdo 6" descr="Logotipo&#10;&#10;Descrição gerada automaticamente">
            <a:extLst>
              <a:ext uri="{FF2B5EF4-FFF2-40B4-BE49-F238E27FC236}">
                <a16:creationId xmlns:a16="http://schemas.microsoft.com/office/drawing/2014/main" id="{FF3EA1FF-A5D5-E2D8-2032-BB7BF76416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633" y="1264416"/>
            <a:ext cx="4004489" cy="4004489"/>
          </a:xfrm>
          <a:prstGeom prst="rect">
            <a:avLst/>
          </a:prstGeom>
          <a:ln w="15875">
            <a:solidFill>
              <a:srgbClr val="FFFFFF">
                <a:alpha val="40000"/>
              </a:srgbClr>
            </a:solidFill>
          </a:ln>
          <a:effectLst>
            <a:innerShdw blurRad="57150" dist="38100" dir="14460000">
              <a:prstClr val="black">
                <a:alpha val="70000"/>
              </a:prstClr>
            </a:innerShdw>
          </a:effectLst>
        </p:spPr>
      </p:pic>
      <p:grpSp>
        <p:nvGrpSpPr>
          <p:cNvPr id="24" name="Group 23">
            <a:extLst>
              <a:ext uri="{FF2B5EF4-FFF2-40B4-BE49-F238E27FC236}">
                <a16:creationId xmlns:a16="http://schemas.microsoft.com/office/drawing/2014/main" id="{25123E6E-F713-4254-A6BF-358CC8EC6C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25" name="Straight Connector 24">
              <a:extLst>
                <a:ext uri="{FF2B5EF4-FFF2-40B4-BE49-F238E27FC236}">
                  <a16:creationId xmlns:a16="http://schemas.microsoft.com/office/drawing/2014/main" id="{2F690FE0-5412-4598-8AD6-769BB36E2C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4850BB6-6709-408E-BEFD-24DC5E3C29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03B410-983E-40D8-A4EA-2BB747CB00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12B92421-6A58-4A51-AB7D-B97EA85E30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D092B0B-C6FB-4CDC-ABE8-5C817CAC69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509195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3CBC66BF-D111-53E7-8B5C-1042923003EA}"/>
              </a:ext>
            </a:extLst>
          </p:cNvPr>
          <p:cNvSpPr>
            <a:spLocks noGrp="1"/>
          </p:cNvSpPr>
          <p:nvPr>
            <p:ph idx="1"/>
          </p:nvPr>
        </p:nvSpPr>
        <p:spPr>
          <a:xfrm>
            <a:off x="389243" y="322005"/>
            <a:ext cx="11301312" cy="5882149"/>
          </a:xfrm>
        </p:spPr>
        <p:txBody>
          <a:bodyPr>
            <a:normAutofit/>
          </a:bodyPr>
          <a:lstStyle/>
          <a:p>
            <a:r>
              <a:rPr lang="pt-BR" sz="4300" b="1" cap="all" dirty="0">
                <a:ln w="3175" cmpd="sng">
                  <a:noFill/>
                </a:ln>
                <a:solidFill>
                  <a:schemeClr val="tx1"/>
                </a:solidFill>
                <a:ea typeface="+mj-ea"/>
                <a:cs typeface="+mj-cs"/>
              </a:rPr>
              <a:t>Objetivos do Planejamento de Testes</a:t>
            </a:r>
          </a:p>
          <a:p>
            <a:pPr marL="0" indent="0">
              <a:buNone/>
            </a:pPr>
            <a:endParaRPr lang="pt-BR" sz="4300" b="1" cap="all" dirty="0">
              <a:ln w="3175" cmpd="sng">
                <a:noFill/>
              </a:ln>
              <a:solidFill>
                <a:schemeClr val="tx1"/>
              </a:solidFill>
              <a:latin typeface="+mj-lt"/>
              <a:ea typeface="+mj-ea"/>
              <a:cs typeface="+mj-cs"/>
            </a:endParaRPr>
          </a:p>
          <a:p>
            <a:r>
              <a:rPr lang="pt-BR" sz="2300" b="1" cap="all" dirty="0">
                <a:ln w="3175" cmpd="sng">
                  <a:noFill/>
                </a:ln>
                <a:solidFill>
                  <a:schemeClr val="tx1"/>
                </a:solidFill>
                <a:ea typeface="+mj-ea"/>
                <a:cs typeface="+mj-cs"/>
              </a:rPr>
              <a:t>Propósito:</a:t>
            </a:r>
            <a:r>
              <a:rPr lang="pt-BR" sz="2300" cap="all" dirty="0">
                <a:ln w="3175" cmpd="sng">
                  <a:noFill/>
                </a:ln>
                <a:solidFill>
                  <a:schemeClr val="tx1"/>
                </a:solidFill>
                <a:ea typeface="+mj-ea"/>
                <a:cs typeface="+mj-cs"/>
              </a:rPr>
              <a:t> Garantir que as funcionalidades do protótipo Analista-Teste-Sea Tecnologia (LINK:  </a:t>
            </a:r>
            <a:r>
              <a:rPr lang="pt-BR" sz="2300" cap="all" dirty="0">
                <a:ln w="3175" cmpd="sng">
                  <a:noFill/>
                </a:ln>
                <a:solidFill>
                  <a:schemeClr val="tx1"/>
                </a:solidFill>
                <a:ea typeface="+mj-ea"/>
                <a:cs typeface="+mj-cs"/>
                <a:hlinkClick r:id="rId2" tooltip="Protegido pelo Outlook: http://analista-teste.seatecnologia.com.br/. Clique ou toque para seguir o link.">
                  <a:extLst>
                    <a:ext uri="{A12FA001-AC4F-418D-AE19-62706E023703}">
                      <ahyp:hlinkClr xmlns:ahyp="http://schemas.microsoft.com/office/drawing/2018/hyperlinkcolor" val="tx"/>
                    </a:ext>
                  </a:extLst>
                </a:hlinkClick>
              </a:rPr>
              <a:t>http://analista-teste.seatecnologia.com.br/</a:t>
            </a:r>
            <a:r>
              <a:rPr lang="pt-BR" sz="2300" cap="all" dirty="0">
                <a:ln w="3175" cmpd="sng">
                  <a:noFill/>
                </a:ln>
                <a:solidFill>
                  <a:schemeClr val="tx1"/>
                </a:solidFill>
                <a:ea typeface="+mj-ea"/>
                <a:cs typeface="+mj-cs"/>
              </a:rPr>
              <a:t>), estejam de acordo com os requisitos especificados pelo protótipo (Link:  </a:t>
            </a:r>
            <a:r>
              <a:rPr lang="pt-BR" sz="2300" cap="all" dirty="0">
                <a:ln w="3175" cmpd="sng">
                  <a:noFill/>
                </a:ln>
                <a:solidFill>
                  <a:schemeClr val="tx1"/>
                </a:solidFill>
                <a:ea typeface="+mj-ea"/>
                <a:cs typeface="+mj-cs"/>
                <a:hlinkClick r:id="rId3" tooltip="Protegido pelo Outlook: https://tinyurl.com/yl58hs4m. Clique ou toque para seguir o link.">
                  <a:extLst>
                    <a:ext uri="{A12FA001-AC4F-418D-AE19-62706E023703}">
                      <ahyp:hlinkClr xmlns:ahyp="http://schemas.microsoft.com/office/drawing/2018/hyperlinkcolor" val="tx"/>
                    </a:ext>
                  </a:extLst>
                </a:hlinkClick>
              </a:rPr>
              <a:t>https://tinyurl.com/yl58hs4m</a:t>
            </a:r>
            <a:r>
              <a:rPr lang="pt-BR" sz="2300" cap="all" dirty="0">
                <a:ln w="3175" cmpd="sng">
                  <a:noFill/>
                </a:ln>
                <a:solidFill>
                  <a:schemeClr val="tx1"/>
                </a:solidFill>
                <a:ea typeface="+mj-ea"/>
                <a:cs typeface="+mj-cs"/>
              </a:rPr>
              <a:t>) e livre de falhas críticas</a:t>
            </a:r>
            <a:r>
              <a:rPr lang="pt-BR" sz="2300" cap="all" dirty="0">
                <a:ln w="3175" cmpd="sng">
                  <a:noFill/>
                </a:ln>
                <a:solidFill>
                  <a:schemeClr val="tx1"/>
                </a:solidFill>
                <a:ea typeface="+mj-ea"/>
                <a:cs typeface="Times New Roman" panose="02020603050405020304" pitchFamily="18" charset="0"/>
              </a:rPr>
              <a:t>.</a:t>
            </a:r>
            <a:endParaRPr lang="pt-BR" sz="2300" dirty="0"/>
          </a:p>
        </p:txBody>
      </p:sp>
    </p:spTree>
    <p:extLst>
      <p:ext uri="{BB962C8B-B14F-4D97-AF65-F5344CB8AC3E}">
        <p14:creationId xmlns:p14="http://schemas.microsoft.com/office/powerpoint/2010/main" val="4026823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73F69E90-0322-EB28-08AE-E412D9B5344C}"/>
              </a:ext>
            </a:extLst>
          </p:cNvPr>
          <p:cNvSpPr>
            <a:spLocks noGrp="1"/>
          </p:cNvSpPr>
          <p:nvPr>
            <p:ph idx="1"/>
          </p:nvPr>
        </p:nvSpPr>
        <p:spPr>
          <a:xfrm>
            <a:off x="363794" y="260555"/>
            <a:ext cx="10992464" cy="6012426"/>
          </a:xfrm>
        </p:spPr>
        <p:txBody>
          <a:bodyPr>
            <a:normAutofit lnSpcReduction="10000"/>
          </a:bodyPr>
          <a:lstStyle/>
          <a:p>
            <a:r>
              <a:rPr lang="pt-BR" sz="1800" b="1" dirty="0">
                <a:solidFill>
                  <a:schemeClr val="tx1"/>
                </a:solidFill>
                <a:effectLst/>
                <a:latin typeface="+mj-lt"/>
                <a:ea typeface="Aptos" panose="020B0004020202020204" pitchFamily="34" charset="0"/>
                <a:cs typeface="Times New Roman" panose="02020603050405020304" pitchFamily="18" charset="0"/>
              </a:rPr>
              <a:t>2. </a:t>
            </a:r>
            <a:r>
              <a:rPr lang="pt-BR" b="1" dirty="0">
                <a:solidFill>
                  <a:schemeClr val="tx1"/>
                </a:solidFill>
                <a:effectLst/>
                <a:latin typeface="+mj-lt"/>
                <a:ea typeface="Aptos" panose="020B0004020202020204" pitchFamily="34" charset="0"/>
                <a:cs typeface="Times New Roman" panose="02020603050405020304" pitchFamily="18" charset="0"/>
              </a:rPr>
              <a:t>Escopo dos </a:t>
            </a:r>
            <a:r>
              <a:rPr lang="pt-BR" sz="2400" b="1" dirty="0">
                <a:solidFill>
                  <a:schemeClr val="tx1"/>
                </a:solidFill>
                <a:effectLst/>
                <a:latin typeface="+mj-lt"/>
                <a:ea typeface="Aptos" panose="020B0004020202020204" pitchFamily="34" charset="0"/>
                <a:cs typeface="Times New Roman" panose="02020603050405020304" pitchFamily="18" charset="0"/>
              </a:rPr>
              <a:t>Testes</a:t>
            </a:r>
            <a:endParaRPr lang="pt-BR" sz="1800" b="1" dirty="0">
              <a:solidFill>
                <a:schemeClr val="tx1"/>
              </a:solidFill>
              <a:effectLst/>
              <a:latin typeface="+mj-lt"/>
              <a:ea typeface="Aptos" panose="020B0004020202020204" pitchFamily="34" charset="0"/>
              <a:cs typeface="Times New Roman" panose="02020603050405020304" pitchFamily="18" charset="0"/>
            </a:endParaRPr>
          </a:p>
          <a:p>
            <a:pPr marL="0" lvl="0" indent="0">
              <a:lnSpc>
                <a:spcPct val="115000"/>
              </a:lnSpc>
              <a:spcAft>
                <a:spcPts val="800"/>
              </a:spcAft>
              <a:buSzPts val="1000"/>
              <a:buNone/>
              <a:tabLst>
                <a:tab pos="457200" algn="l"/>
              </a:tabLst>
            </a:pPr>
            <a:r>
              <a:rPr lang="pt-BR" sz="1800" kern="100" dirty="0">
                <a:solidFill>
                  <a:schemeClr val="tx1"/>
                </a:solidFill>
                <a:effectLst/>
                <a:ea typeface="Aptos" panose="020B0004020202020204" pitchFamily="34" charset="0"/>
                <a:cs typeface="Times New Roman" panose="02020603050405020304" pitchFamily="18" charset="0"/>
              </a:rPr>
              <a:t>Funcionalidades a serem testadas:</a:t>
            </a:r>
          </a:p>
          <a:p>
            <a:pPr marL="0" lvl="0" indent="0">
              <a:lnSpc>
                <a:spcPct val="115000"/>
              </a:lnSpc>
              <a:spcAft>
                <a:spcPts val="800"/>
              </a:spcAft>
              <a:buSzPts val="1000"/>
              <a:buNone/>
              <a:tabLst>
                <a:tab pos="457200" algn="l"/>
              </a:tabLst>
            </a:pPr>
            <a:r>
              <a:rPr lang="pt-BR" sz="1800" kern="100" dirty="0">
                <a:solidFill>
                  <a:schemeClr val="tx1"/>
                </a:solidFill>
                <a:effectLst/>
                <a:ea typeface="Aptos" panose="020B0004020202020204" pitchFamily="34" charset="0"/>
                <a:cs typeface="Times New Roman" panose="02020603050405020304" pitchFamily="18" charset="0"/>
              </a:rPr>
              <a:t>UI/UX, Integração entre páginas, cadastro de funcionários, navegação pelo menu lateral, exibição de lista de funcionários, validação de dados nos campos (Nome, CPF, RG, Data), botões de ação ("Próximo passo", "Adicionar EPI", "Adicionar outra Atividade").</a:t>
            </a:r>
          </a:p>
          <a:p>
            <a:r>
              <a:rPr lang="pt-BR" sz="2000" b="1" kern="100" dirty="0">
                <a:solidFill>
                  <a:schemeClr val="tx1"/>
                </a:solidFill>
                <a:latin typeface="+mj-lt"/>
                <a:cs typeface="Times New Roman" panose="02020603050405020304" pitchFamily="18" charset="0"/>
              </a:rPr>
              <a:t>3. Estratégia dos Testes</a:t>
            </a:r>
          </a:p>
          <a:p>
            <a:pPr marL="0" lvl="0" indent="0">
              <a:lnSpc>
                <a:spcPct val="115000"/>
              </a:lnSpc>
              <a:spcAft>
                <a:spcPts val="800"/>
              </a:spcAft>
              <a:buSzPts val="1000"/>
              <a:buNone/>
              <a:tabLst>
                <a:tab pos="457200" algn="l"/>
              </a:tabLst>
            </a:pPr>
            <a:r>
              <a:rPr lang="pt-BR" sz="2000" kern="100" dirty="0">
                <a:solidFill>
                  <a:schemeClr val="tx1"/>
                </a:solidFill>
                <a:cs typeface="Times New Roman" panose="02020603050405020304" pitchFamily="18" charset="0"/>
              </a:rPr>
              <a:t>Tipos de teste:</a:t>
            </a:r>
          </a:p>
          <a:p>
            <a:pPr marL="0" indent="0">
              <a:lnSpc>
                <a:spcPct val="115000"/>
              </a:lnSpc>
              <a:spcAft>
                <a:spcPts val="800"/>
              </a:spcAft>
              <a:buNone/>
            </a:pPr>
            <a:r>
              <a:rPr lang="pt-BR" sz="2000" kern="100" dirty="0">
                <a:solidFill>
                  <a:schemeClr val="tx1"/>
                </a:solidFill>
                <a:cs typeface="Times New Roman" panose="02020603050405020304" pitchFamily="18" charset="0"/>
              </a:rPr>
              <a:t>Testes funcionais, testes visuais, validação de usabilidade (UX/UI), testes de compatibilidade.</a:t>
            </a:r>
          </a:p>
          <a:p>
            <a:pPr marL="0" lvl="0" indent="0">
              <a:lnSpc>
                <a:spcPct val="115000"/>
              </a:lnSpc>
              <a:spcAft>
                <a:spcPts val="800"/>
              </a:spcAft>
              <a:buSzPts val="1000"/>
              <a:buNone/>
              <a:tabLst>
                <a:tab pos="457200" algn="l"/>
              </a:tabLst>
            </a:pPr>
            <a:r>
              <a:rPr lang="pt-BR" sz="2000" kern="100" dirty="0">
                <a:solidFill>
                  <a:schemeClr val="tx1"/>
                </a:solidFill>
                <a:cs typeface="Times New Roman" panose="02020603050405020304" pitchFamily="18" charset="0"/>
              </a:rPr>
              <a:t>Níveis de teste:</a:t>
            </a:r>
          </a:p>
          <a:p>
            <a:pPr marL="0" indent="0">
              <a:lnSpc>
                <a:spcPct val="115000"/>
              </a:lnSpc>
              <a:spcAft>
                <a:spcPts val="800"/>
              </a:spcAft>
              <a:buNone/>
            </a:pPr>
            <a:r>
              <a:rPr lang="pt-BR" sz="2000" kern="100" dirty="0">
                <a:solidFill>
                  <a:schemeClr val="tx1"/>
                </a:solidFill>
                <a:cs typeface="Times New Roman" panose="02020603050405020304" pitchFamily="18" charset="0"/>
              </a:rPr>
              <a:t>Integração, sistema, aceitação e componentes.</a:t>
            </a:r>
          </a:p>
          <a:p>
            <a:pPr marL="0" lvl="0" indent="0">
              <a:lnSpc>
                <a:spcPct val="115000"/>
              </a:lnSpc>
              <a:spcAft>
                <a:spcPts val="800"/>
              </a:spcAft>
              <a:buSzPts val="1000"/>
              <a:buNone/>
              <a:tabLst>
                <a:tab pos="457200" algn="l"/>
              </a:tabLst>
            </a:pPr>
            <a:r>
              <a:rPr lang="pt-BR" sz="2000" kern="100" dirty="0">
                <a:solidFill>
                  <a:schemeClr val="tx1"/>
                </a:solidFill>
                <a:cs typeface="Times New Roman" panose="02020603050405020304" pitchFamily="18" charset="0"/>
              </a:rPr>
              <a:t>Ferramentas:</a:t>
            </a:r>
          </a:p>
          <a:p>
            <a:pPr marL="0" indent="0">
              <a:lnSpc>
                <a:spcPct val="115000"/>
              </a:lnSpc>
              <a:spcAft>
                <a:spcPts val="800"/>
              </a:spcAft>
              <a:buNone/>
            </a:pPr>
            <a:r>
              <a:rPr lang="pt-BR" sz="2000" kern="100" dirty="0">
                <a:solidFill>
                  <a:schemeClr val="tx1"/>
                </a:solidFill>
                <a:cs typeface="Times New Roman" panose="02020603050405020304" pitchFamily="18" charset="0"/>
              </a:rPr>
              <a:t>Navegadores (Chrome, Edge, Firefox, Opera GX, Safari), ferramentas de inspeção de código, gravadores de tela, Visual Studio </a:t>
            </a:r>
            <a:r>
              <a:rPr lang="pt-BR" sz="2000" kern="100" dirty="0" err="1">
                <a:solidFill>
                  <a:schemeClr val="tx1"/>
                </a:solidFill>
                <a:cs typeface="Times New Roman" panose="02020603050405020304" pitchFamily="18" charset="0"/>
              </a:rPr>
              <a:t>Code</a:t>
            </a:r>
            <a:r>
              <a:rPr lang="pt-BR" sz="2000" kern="100" dirty="0">
                <a:solidFill>
                  <a:schemeClr val="tx1"/>
                </a:solidFill>
                <a:cs typeface="Times New Roman" panose="02020603050405020304" pitchFamily="18" charset="0"/>
              </a:rPr>
              <a:t> e Cypress (Automação de testes).</a:t>
            </a:r>
          </a:p>
          <a:p>
            <a:endParaRPr lang="pt-BR" dirty="0"/>
          </a:p>
        </p:txBody>
      </p:sp>
    </p:spTree>
    <p:extLst>
      <p:ext uri="{BB962C8B-B14F-4D97-AF65-F5344CB8AC3E}">
        <p14:creationId xmlns:p14="http://schemas.microsoft.com/office/powerpoint/2010/main" val="167894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714968B-D92C-8A22-79C3-C0FD225C96C3}"/>
              </a:ext>
            </a:extLst>
          </p:cNvPr>
          <p:cNvSpPr>
            <a:spLocks noGrp="1"/>
          </p:cNvSpPr>
          <p:nvPr>
            <p:ph idx="1"/>
          </p:nvPr>
        </p:nvSpPr>
        <p:spPr>
          <a:xfrm>
            <a:off x="212264" y="157316"/>
            <a:ext cx="6326188" cy="6045610"/>
          </a:xfrm>
        </p:spPr>
        <p:txBody>
          <a:bodyPr>
            <a:normAutofit lnSpcReduction="10000"/>
          </a:bodyPr>
          <a:lstStyle/>
          <a:p>
            <a:r>
              <a:rPr lang="pt-BR" dirty="0">
                <a:solidFill>
                  <a:schemeClr val="tx1"/>
                </a:solidFill>
              </a:rPr>
              <a:t>Principais descobertas</a:t>
            </a:r>
          </a:p>
          <a:p>
            <a:pPr marL="0" indent="0">
              <a:buNone/>
            </a:pPr>
            <a:r>
              <a:rPr lang="pt-BR" b="1" dirty="0">
                <a:solidFill>
                  <a:schemeClr val="tx1"/>
                </a:solidFill>
              </a:rPr>
              <a:t>Foram encontradas 22 Falhas</a:t>
            </a:r>
            <a:r>
              <a:rPr lang="pt-BR" dirty="0">
                <a:solidFill>
                  <a:schemeClr val="tx1"/>
                </a:solidFill>
              </a:rPr>
              <a:t>, sendo 14 falhas de nível baixo, 6 de nível Médio,1 nível alto e 1 nível crítico.</a:t>
            </a:r>
          </a:p>
          <a:p>
            <a:pPr marL="0" indent="0">
              <a:buNone/>
            </a:pPr>
            <a:r>
              <a:rPr lang="pt-BR" b="1" dirty="0">
                <a:solidFill>
                  <a:schemeClr val="tx1"/>
                </a:solidFill>
              </a:rPr>
              <a:t>Evidências (Prints </a:t>
            </a:r>
            <a:r>
              <a:rPr lang="pt-BR" b="1">
                <a:solidFill>
                  <a:schemeClr val="tx1"/>
                </a:solidFill>
              </a:rPr>
              <a:t>e Gravações): </a:t>
            </a:r>
            <a:r>
              <a:rPr lang="pt-BR" dirty="0">
                <a:solidFill>
                  <a:schemeClr val="tx1"/>
                </a:solidFill>
              </a:rPr>
              <a:t>https://github.com/daniellameira/DesafioAnalistaTestes</a:t>
            </a:r>
          </a:p>
          <a:p>
            <a:pPr marL="0" indent="0">
              <a:buNone/>
            </a:pPr>
            <a:endParaRPr lang="pt-BR" dirty="0">
              <a:solidFill>
                <a:schemeClr val="tx1"/>
              </a:solidFill>
            </a:endParaRPr>
          </a:p>
          <a:p>
            <a:pPr marL="0" indent="0">
              <a:buNone/>
            </a:pPr>
            <a:r>
              <a:rPr lang="pt-BR" b="1" dirty="0">
                <a:solidFill>
                  <a:schemeClr val="tx1"/>
                </a:solidFill>
              </a:rPr>
              <a:t>Crítico</a:t>
            </a:r>
            <a:r>
              <a:rPr lang="pt-BR" dirty="0">
                <a:solidFill>
                  <a:schemeClr val="tx1"/>
                </a:solidFill>
              </a:rPr>
              <a:t>: Impede completamente o funcionamento do sistema ou de funcionalidades essenciais. </a:t>
            </a:r>
          </a:p>
          <a:p>
            <a:pPr marL="0" indent="0">
              <a:buNone/>
            </a:pPr>
            <a:r>
              <a:rPr lang="pt-BR" b="1" dirty="0">
                <a:solidFill>
                  <a:schemeClr val="tx1"/>
                </a:solidFill>
              </a:rPr>
              <a:t>Alto</a:t>
            </a:r>
            <a:r>
              <a:rPr lang="pt-BR" dirty="0">
                <a:solidFill>
                  <a:schemeClr val="tx1"/>
                </a:solidFill>
              </a:rPr>
              <a:t>: Afeta significativamente a funcionalidade, mas há alternativas ou soluções temporárias. </a:t>
            </a:r>
          </a:p>
          <a:p>
            <a:pPr marL="0" indent="0">
              <a:buNone/>
            </a:pPr>
            <a:r>
              <a:rPr lang="pt-BR" b="1" dirty="0">
                <a:solidFill>
                  <a:schemeClr val="tx1"/>
                </a:solidFill>
              </a:rPr>
              <a:t>Médio</a:t>
            </a:r>
            <a:r>
              <a:rPr lang="pt-BR" dirty="0">
                <a:solidFill>
                  <a:schemeClr val="tx1"/>
                </a:solidFill>
              </a:rPr>
              <a:t>: Impacta funcionalidades não essenciais ou causa problemas visuais ou de usabilidade. </a:t>
            </a:r>
          </a:p>
          <a:p>
            <a:pPr marL="0" indent="0">
              <a:buNone/>
            </a:pPr>
            <a:r>
              <a:rPr lang="pt-BR" b="1" dirty="0">
                <a:solidFill>
                  <a:schemeClr val="tx1"/>
                </a:solidFill>
              </a:rPr>
              <a:t>Baixo</a:t>
            </a:r>
            <a:r>
              <a:rPr lang="pt-BR" dirty="0">
                <a:solidFill>
                  <a:schemeClr val="tx1"/>
                </a:solidFill>
              </a:rPr>
              <a:t>: Problemas pequenos ou estéticos que não impactam a funcionalidade. Exemplo: erro ortográfico em mensagens de ajuda.</a:t>
            </a:r>
          </a:p>
        </p:txBody>
      </p:sp>
      <p:graphicFrame>
        <p:nvGraphicFramePr>
          <p:cNvPr id="7" name="Gráfico 6">
            <a:extLst>
              <a:ext uri="{FF2B5EF4-FFF2-40B4-BE49-F238E27FC236}">
                <a16:creationId xmlns:a16="http://schemas.microsoft.com/office/drawing/2014/main" id="{8FD2ED9D-C946-C991-856A-C3330A96BF58}"/>
              </a:ext>
            </a:extLst>
          </p:cNvPr>
          <p:cNvGraphicFramePr/>
          <p:nvPr>
            <p:extLst>
              <p:ext uri="{D42A27DB-BD31-4B8C-83A1-F6EECF244321}">
                <p14:modId xmlns:p14="http://schemas.microsoft.com/office/powerpoint/2010/main" val="858768744"/>
              </p:ext>
            </p:extLst>
          </p:nvPr>
        </p:nvGraphicFramePr>
        <p:xfrm>
          <a:off x="6272981" y="470787"/>
          <a:ext cx="5919019"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5527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542FDE8-934E-1ED1-332E-CBB16546D43A}"/>
              </a:ext>
            </a:extLst>
          </p:cNvPr>
          <p:cNvSpPr>
            <a:spLocks noGrp="1"/>
          </p:cNvSpPr>
          <p:nvPr>
            <p:ph idx="1"/>
          </p:nvPr>
        </p:nvSpPr>
        <p:spPr>
          <a:xfrm>
            <a:off x="0" y="1335024"/>
            <a:ext cx="8897112" cy="4187952"/>
          </a:xfrm>
        </p:spPr>
        <p:txBody>
          <a:bodyPr/>
          <a:lstStyle/>
          <a:p>
            <a:r>
              <a:rPr lang="pt-BR" dirty="0">
                <a:solidFill>
                  <a:schemeClr val="tx1"/>
                </a:solidFill>
              </a:rPr>
              <a:t>Testes Automatizados:</a:t>
            </a:r>
          </a:p>
          <a:p>
            <a:pPr marL="0" indent="0">
              <a:buNone/>
            </a:pPr>
            <a:r>
              <a:rPr lang="pt-BR" dirty="0">
                <a:solidFill>
                  <a:schemeClr val="tx1"/>
                </a:solidFill>
              </a:rPr>
              <a:t>Foi realizado 4 testes automatizados, sendo eles:</a:t>
            </a:r>
          </a:p>
          <a:p>
            <a:pPr marL="0" indent="0">
              <a:buNone/>
            </a:pPr>
            <a:r>
              <a:rPr lang="pt-BR" dirty="0">
                <a:solidFill>
                  <a:schemeClr val="tx1"/>
                </a:solidFill>
              </a:rPr>
              <a:t>1) Teste de acesso ao link do projeto.</a:t>
            </a:r>
          </a:p>
          <a:p>
            <a:pPr marL="0" indent="0">
              <a:buNone/>
            </a:pPr>
            <a:r>
              <a:rPr lang="pt-BR" dirty="0">
                <a:solidFill>
                  <a:schemeClr val="tx1"/>
                </a:solidFill>
              </a:rPr>
              <a:t>2) Teste de cadastro de Funcionário Ativo.</a:t>
            </a:r>
          </a:p>
          <a:p>
            <a:pPr marL="0" indent="0">
              <a:buNone/>
            </a:pPr>
            <a:r>
              <a:rPr lang="pt-BR" dirty="0">
                <a:solidFill>
                  <a:schemeClr val="tx1"/>
                </a:solidFill>
              </a:rPr>
              <a:t>3) Teste de cadastro de Funcionário Ativo e com EPI.</a:t>
            </a:r>
          </a:p>
          <a:p>
            <a:pPr marL="0" indent="0">
              <a:buNone/>
            </a:pPr>
            <a:r>
              <a:rPr lang="pt-BR" dirty="0">
                <a:solidFill>
                  <a:schemeClr val="tx1"/>
                </a:solidFill>
              </a:rPr>
              <a:t>4) Teste de cadastro de Funcionário inativo, com EPI e marcando a etapa como concluída.</a:t>
            </a:r>
          </a:p>
          <a:p>
            <a:r>
              <a:rPr lang="pt-BR" dirty="0">
                <a:solidFill>
                  <a:schemeClr val="tx1"/>
                </a:solidFill>
              </a:rPr>
              <a:t>Link do repositório com o código: https://github.com/daniellameira/DesafioAnalistaTestes</a:t>
            </a:r>
          </a:p>
        </p:txBody>
      </p:sp>
    </p:spTree>
    <p:extLst>
      <p:ext uri="{BB962C8B-B14F-4D97-AF65-F5344CB8AC3E}">
        <p14:creationId xmlns:p14="http://schemas.microsoft.com/office/powerpoint/2010/main" val="2896482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2">
                <a:tint val="97000"/>
                <a:hueMod val="92000"/>
                <a:satMod val="169000"/>
                <a:lumMod val="164000"/>
              </a:schemeClr>
            </a:gs>
            <a:gs pos="100000">
              <a:schemeClr val="bg2">
                <a:shade val="96000"/>
                <a:satMod val="120000"/>
                <a:lumMod val="90000"/>
              </a:schemeClr>
            </a:gs>
          </a:gsLst>
          <a:lin ang="6120000" scaled="1"/>
        </a:gra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2D8CD66-6E34-4232-868C-F61EC84AFC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1" name="Straight Connector 10">
              <a:extLst>
                <a:ext uri="{FF2B5EF4-FFF2-40B4-BE49-F238E27FC236}">
                  <a16:creationId xmlns:a16="http://schemas.microsoft.com/office/drawing/2014/main" id="{BA1EDB24-D25E-4498-9742-07355DA2B1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E5C3020-0F81-4919-9D1F-B6ED9A8353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3ECD783-8E88-4D10-99BD-C579F0CA2AD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9EDE005-2618-4634-B693-DAB7F60138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252634-CD2F-416D-80D4-1C184472B0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useBgFill="1">
        <p:nvSpPr>
          <p:cNvPr id="17" name="Rectangle 16">
            <a:extLst>
              <a:ext uri="{FF2B5EF4-FFF2-40B4-BE49-F238E27FC236}">
                <a16:creationId xmlns:a16="http://schemas.microsoft.com/office/drawing/2014/main" id="{43F8250A-B5BC-48E8-9E34-320C6AB61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nip Diagonal Corner Rectangle 24">
            <a:extLst>
              <a:ext uri="{FF2B5EF4-FFF2-40B4-BE49-F238E27FC236}">
                <a16:creationId xmlns:a16="http://schemas.microsoft.com/office/drawing/2014/main" id="{A2829537-8D6E-4F27-8454-8F19BEA8C1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229" y="620722"/>
            <a:ext cx="10935543" cy="5286838"/>
          </a:xfrm>
          <a:prstGeom prst="snip2DiagRect">
            <a:avLst>
              <a:gd name="adj1" fmla="val 10787"/>
              <a:gd name="adj2" fmla="val 0"/>
            </a:avLst>
          </a:prstGeom>
          <a:solidFill>
            <a:schemeClr val="tx1"/>
          </a:solidFill>
          <a:ln>
            <a:noFill/>
          </a:ln>
          <a:effectLst>
            <a:innerShdw blurRad="57150" dist="38100" dir="14460000">
              <a:prstClr val="black">
                <a:alpha val="7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m 4" descr="Interface gráfica do usuário, Texto, Aplicativo, chat ou mensagem de texto&#10;&#10;Descrição gerada automaticamente">
            <a:extLst>
              <a:ext uri="{FF2B5EF4-FFF2-40B4-BE49-F238E27FC236}">
                <a16:creationId xmlns:a16="http://schemas.microsoft.com/office/drawing/2014/main" id="{0B1DC7AB-F0F8-5B32-2B66-D8CA2F34D01D}"/>
              </a:ext>
            </a:extLst>
          </p:cNvPr>
          <p:cNvPicPr>
            <a:picLocks noChangeAspect="1"/>
          </p:cNvPicPr>
          <p:nvPr/>
        </p:nvPicPr>
        <p:blipFill>
          <a:blip r:embed="rId2">
            <a:extLst>
              <a:ext uri="{28A0092B-C50C-407E-A947-70E740481C1C}">
                <a14:useLocalDpi xmlns:a14="http://schemas.microsoft.com/office/drawing/2010/main" val="0"/>
              </a:ext>
            </a:extLst>
          </a:blip>
          <a:srcRect t="7240" r="2" b="9696"/>
          <a:stretch/>
        </p:blipFill>
        <p:spPr>
          <a:xfrm>
            <a:off x="792480" y="786117"/>
            <a:ext cx="10607040" cy="4956048"/>
          </a:xfrm>
          <a:custGeom>
            <a:avLst/>
            <a:gdLst/>
            <a:ahLst/>
            <a:cxnLst/>
            <a:rect l="l" t="t" r="r" b="b"/>
            <a:pathLst>
              <a:path w="10607040" h="4956048">
                <a:moveTo>
                  <a:pt x="497480" y="0"/>
                </a:moveTo>
                <a:lnTo>
                  <a:pt x="10607040" y="0"/>
                </a:lnTo>
                <a:lnTo>
                  <a:pt x="10607040" y="4485407"/>
                </a:lnTo>
                <a:lnTo>
                  <a:pt x="10131692" y="4956048"/>
                </a:lnTo>
                <a:lnTo>
                  <a:pt x="0" y="4956048"/>
                </a:lnTo>
                <a:lnTo>
                  <a:pt x="0" y="492554"/>
                </a:lnTo>
                <a:close/>
              </a:path>
            </a:pathLst>
          </a:custGeom>
        </p:spPr>
      </p:pic>
    </p:spTree>
    <p:extLst>
      <p:ext uri="{BB962C8B-B14F-4D97-AF65-F5344CB8AC3E}">
        <p14:creationId xmlns:p14="http://schemas.microsoft.com/office/powerpoint/2010/main" val="3364678998"/>
      </p:ext>
    </p:extLst>
  </p:cSld>
  <p:clrMapOvr>
    <a:masterClrMapping/>
  </p:clrMapOvr>
</p:sld>
</file>

<file path=ppt/theme/theme1.xml><?xml version="1.0" encoding="utf-8"?>
<a:theme xmlns:a="http://schemas.openxmlformats.org/drawingml/2006/main" name="Fatia">
  <a:themeElements>
    <a:clrScheme name="Fatia">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Fatia">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Fatia">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79</TotalTime>
  <Words>384</Words>
  <Application>Microsoft Office PowerPoint</Application>
  <PresentationFormat>Widescreen</PresentationFormat>
  <Paragraphs>30</Paragraphs>
  <Slides>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6</vt:i4>
      </vt:variant>
    </vt:vector>
  </HeadingPairs>
  <TitlesOfParts>
    <vt:vector size="11" baseType="lpstr">
      <vt:lpstr>Aptos</vt:lpstr>
      <vt:lpstr>Century Gothic</vt:lpstr>
      <vt:lpstr>Times New Roman</vt:lpstr>
      <vt:lpstr>Wingdings 3</vt:lpstr>
      <vt:lpstr>Fatia</vt:lpstr>
      <vt:lpstr>Apresentação dos resultados:  Desafio – Analista de teste</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Lameira</dc:creator>
  <cp:lastModifiedBy>Daniel Lameira</cp:lastModifiedBy>
  <cp:revision>6</cp:revision>
  <dcterms:created xsi:type="dcterms:W3CDTF">2025-01-13T12:55:59Z</dcterms:created>
  <dcterms:modified xsi:type="dcterms:W3CDTF">2025-01-13T14:18:02Z</dcterms:modified>
</cp:coreProperties>
</file>