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86187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2500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74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11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920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22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10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69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03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942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110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01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3359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99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191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56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d4ae4f9c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d4ae4f9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953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d4ae4f9c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d4ae4f9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02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d4ae4f9c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d4ae4f9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51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285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60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9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13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42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76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147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US"/>
              <a:t>STAT 308 Applied Regression </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a:t>Chapter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48" name="Google Shape;148;p22"/>
          <p:cNvSpPr txBox="1"/>
          <p:nvPr/>
        </p:nvSpPr>
        <p:spPr>
          <a:xfrm>
            <a:off x="822960" y="2240280"/>
            <a:ext cx="432054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Find P( 10 &lt; x &lt; 15) when μ = 12 and σ = 2.4</a:t>
            </a:r>
            <a:endParaRPr sz="1800">
              <a:solidFill>
                <a:schemeClr val="dk1"/>
              </a:solidFill>
              <a:latin typeface="Calibri"/>
              <a:ea typeface="Calibri"/>
              <a:cs typeface="Calibri"/>
              <a:sym typeface="Calibri"/>
            </a:endParaRPr>
          </a:p>
        </p:txBody>
      </p:sp>
      <p:pic>
        <p:nvPicPr>
          <p:cNvPr id="149" name="Google Shape;149;p22"/>
          <p:cNvPicPr preferRelativeResize="0"/>
          <p:nvPr/>
        </p:nvPicPr>
        <p:blipFill rotWithShape="1">
          <a:blip r:embed="rId3">
            <a:alphaModFix/>
          </a:blip>
          <a:srcRect/>
          <a:stretch/>
        </p:blipFill>
        <p:spPr>
          <a:xfrm>
            <a:off x="772160" y="2314575"/>
            <a:ext cx="4295775" cy="4286250"/>
          </a:xfrm>
          <a:prstGeom prst="rect">
            <a:avLst/>
          </a:prstGeom>
          <a:noFill/>
          <a:ln>
            <a:noFill/>
          </a:ln>
        </p:spPr>
      </p:pic>
      <p:sp>
        <p:nvSpPr>
          <p:cNvPr id="150" name="Google Shape;150;p22"/>
          <p:cNvSpPr/>
          <p:nvPr/>
        </p:nvSpPr>
        <p:spPr>
          <a:xfrm>
            <a:off x="5039667" y="4513064"/>
            <a:ext cx="694561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prob_x = pnorm(15,mean = 12, sd = 2.4) – pnorm(10, mean=12, sd = 2.4)</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56" name="Google Shape;156;p23"/>
          <p:cNvSpPr txBox="1"/>
          <p:nvPr/>
        </p:nvSpPr>
        <p:spPr>
          <a:xfrm>
            <a:off x="1085850" y="1794511"/>
            <a:ext cx="496062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find P(z &lt; ???) = 0.45  or the 45</a:t>
            </a:r>
            <a:r>
              <a:rPr lang="en-US" sz="1800" baseline="300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percentile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3"/>
          <p:cNvSpPr txBox="1"/>
          <p:nvPr/>
        </p:nvSpPr>
        <p:spPr>
          <a:xfrm>
            <a:off x="5760720" y="4594860"/>
            <a:ext cx="46405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z=qnorm(0.45,mean = 0, sd = 1)</a:t>
            </a:r>
            <a:endParaRPr sz="1800">
              <a:solidFill>
                <a:schemeClr val="dk1"/>
              </a:solidFill>
              <a:latin typeface="Calibri"/>
              <a:ea typeface="Calibri"/>
              <a:cs typeface="Calibri"/>
              <a:sym typeface="Calibri"/>
            </a:endParaRPr>
          </a:p>
        </p:txBody>
      </p:sp>
      <p:pic>
        <p:nvPicPr>
          <p:cNvPr id="158" name="Google Shape;158;p23"/>
          <p:cNvPicPr preferRelativeResize="0"/>
          <p:nvPr/>
        </p:nvPicPr>
        <p:blipFill rotWithShape="1">
          <a:blip r:embed="rId3">
            <a:alphaModFix/>
          </a:blip>
          <a:srcRect/>
          <a:stretch/>
        </p:blipFill>
        <p:spPr>
          <a:xfrm>
            <a:off x="897890" y="1971675"/>
            <a:ext cx="4295775" cy="4286250"/>
          </a:xfrm>
          <a:prstGeom prst="rect">
            <a:avLst/>
          </a:prstGeom>
          <a:noFill/>
          <a:ln>
            <a:noFill/>
          </a:ln>
        </p:spPr>
      </p:pic>
      <p:sp>
        <p:nvSpPr>
          <p:cNvPr id="159" name="Google Shape;159;p23"/>
          <p:cNvSpPr txBox="1"/>
          <p:nvPr/>
        </p:nvSpPr>
        <p:spPr>
          <a:xfrm>
            <a:off x="2526030" y="4583430"/>
            <a:ext cx="8686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0.45</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Sampling Distribution</a:t>
            </a:r>
            <a:endParaRPr/>
          </a:p>
        </p:txBody>
      </p:sp>
      <p:sp>
        <p:nvSpPr>
          <p:cNvPr id="165" name="Google Shape;165;p24"/>
          <p:cNvSpPr txBox="1"/>
          <p:nvPr/>
        </p:nvSpPr>
        <p:spPr>
          <a:xfrm>
            <a:off x="838200" y="1841500"/>
            <a:ext cx="9804400"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 </a:t>
            </a:r>
            <a:r>
              <a:rPr lang="en-US" sz="2800" b="1">
                <a:solidFill>
                  <a:srgbClr val="0066FF"/>
                </a:solidFill>
                <a:latin typeface="Calibri"/>
                <a:ea typeface="Calibri"/>
                <a:cs typeface="Calibri"/>
                <a:sym typeface="Calibri"/>
              </a:rPr>
              <a:t>sampling distribution </a:t>
            </a:r>
            <a:r>
              <a:rPr lang="en-US" sz="2800">
                <a:solidFill>
                  <a:schemeClr val="dk1"/>
                </a:solidFill>
                <a:latin typeface="Calibri"/>
                <a:ea typeface="Calibri"/>
                <a:cs typeface="Calibri"/>
                <a:sym typeface="Calibri"/>
              </a:rPr>
              <a:t>is a distribution of all values of a statistic, like a mean, from all possible samples of size n from the population.</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From the </a:t>
            </a:r>
            <a:r>
              <a:rPr lang="en-US" sz="2800" b="1">
                <a:solidFill>
                  <a:srgbClr val="0066FF"/>
                </a:solidFill>
                <a:latin typeface="Calibri"/>
                <a:ea typeface="Calibri"/>
                <a:cs typeface="Calibri"/>
                <a:sym typeface="Calibri"/>
              </a:rPr>
              <a:t>Central Limit Theorem</a:t>
            </a:r>
            <a:r>
              <a:rPr lang="en-US" sz="2800">
                <a:solidFill>
                  <a:schemeClr val="dk1"/>
                </a:solidFill>
                <a:latin typeface="Calibri"/>
                <a:ea typeface="Calibri"/>
                <a:cs typeface="Calibri"/>
                <a:sym typeface="Calibri"/>
              </a:rPr>
              <a:t>, we know that sampling distributions are relatively normal if the original population distribution is normal or the sample size is large.</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We usually compare sampling distributions to the t-distribution, the chi-squared distribution and the F-distribution.</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71" name="Google Shape;171;p25"/>
          <p:cNvSpPr txBox="1"/>
          <p:nvPr/>
        </p:nvSpPr>
        <p:spPr>
          <a:xfrm>
            <a:off x="1085850" y="1794511"/>
            <a:ext cx="496062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find P(t &lt; -2.13) with df  = 18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25"/>
          <p:cNvSpPr txBox="1"/>
          <p:nvPr/>
        </p:nvSpPr>
        <p:spPr>
          <a:xfrm>
            <a:off x="5726430" y="4606290"/>
            <a:ext cx="46405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prob_t= pt(-2.13,df = 18)</a:t>
            </a:r>
            <a:endParaRPr sz="1800">
              <a:solidFill>
                <a:schemeClr val="dk1"/>
              </a:solidFill>
              <a:latin typeface="Calibri"/>
              <a:ea typeface="Calibri"/>
              <a:cs typeface="Calibri"/>
              <a:sym typeface="Calibri"/>
            </a:endParaRPr>
          </a:p>
        </p:txBody>
      </p:sp>
      <p:pic>
        <p:nvPicPr>
          <p:cNvPr id="173" name="Google Shape;173;p25"/>
          <p:cNvPicPr preferRelativeResize="0"/>
          <p:nvPr/>
        </p:nvPicPr>
        <p:blipFill rotWithShape="1">
          <a:blip r:embed="rId3">
            <a:alphaModFix/>
          </a:blip>
          <a:srcRect/>
          <a:stretch/>
        </p:blipFill>
        <p:spPr>
          <a:xfrm>
            <a:off x="1085850" y="2617212"/>
            <a:ext cx="3990697" cy="39781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79" name="Google Shape;179;p26"/>
          <p:cNvSpPr txBox="1"/>
          <p:nvPr/>
        </p:nvSpPr>
        <p:spPr>
          <a:xfrm>
            <a:off x="1085850" y="1794511"/>
            <a:ext cx="496062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To find P(|t| </a:t>
            </a:r>
            <a:r>
              <a:rPr lang="en-US" sz="1800" dirty="0" smtClean="0">
                <a:solidFill>
                  <a:schemeClr val="dk1"/>
                </a:solidFill>
                <a:latin typeface="Calibri"/>
                <a:ea typeface="Calibri"/>
                <a:cs typeface="Calibri"/>
                <a:sym typeface="Calibri"/>
              </a:rPr>
              <a:t>&gt; 2.13</a:t>
            </a:r>
            <a:r>
              <a:rPr lang="en-US" sz="1800" dirty="0">
                <a:solidFill>
                  <a:schemeClr val="dk1"/>
                </a:solidFill>
                <a:latin typeface="Calibri"/>
                <a:ea typeface="Calibri"/>
                <a:cs typeface="Calibri"/>
                <a:sym typeface="Calibri"/>
              </a:rPr>
              <a:t>) with </a:t>
            </a:r>
            <a:r>
              <a:rPr lang="en-US" sz="1800" dirty="0" err="1">
                <a:solidFill>
                  <a:schemeClr val="dk1"/>
                </a:solidFill>
                <a:latin typeface="Calibri"/>
                <a:ea typeface="Calibri"/>
                <a:cs typeface="Calibri"/>
                <a:sym typeface="Calibri"/>
              </a:rPr>
              <a:t>df</a:t>
            </a:r>
            <a:r>
              <a:rPr lang="en-US" sz="1800" dirty="0">
                <a:solidFill>
                  <a:schemeClr val="dk1"/>
                </a:solidFill>
                <a:latin typeface="Calibri"/>
                <a:ea typeface="Calibri"/>
                <a:cs typeface="Calibri"/>
                <a:sym typeface="Calibri"/>
              </a:rPr>
              <a:t>  = 18</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0" name="Google Shape;180;p26"/>
          <p:cNvSpPr txBox="1"/>
          <p:nvPr/>
        </p:nvSpPr>
        <p:spPr>
          <a:xfrm>
            <a:off x="5678928" y="3074373"/>
            <a:ext cx="5436375" cy="369332"/>
          </a:xfrm>
          <a:prstGeom prst="rect">
            <a:avLst/>
          </a:prstGeom>
          <a:noFill/>
          <a:ln>
            <a:noFill/>
          </a:ln>
        </p:spPr>
        <p:txBody>
          <a:bodyPr spcFirstLastPara="1" wrap="square" lIns="91425" tIns="45700" rIns="91425" bIns="45700" anchor="t" anchorCtr="0">
            <a:noAutofit/>
          </a:bodyPr>
          <a:lstStyle/>
          <a:p>
            <a:r>
              <a:rPr lang="en-US" sz="1800" dirty="0" err="1">
                <a:solidFill>
                  <a:schemeClr val="dk1"/>
                </a:solidFill>
                <a:latin typeface="Calibri"/>
                <a:ea typeface="Calibri"/>
                <a:cs typeface="Calibri"/>
                <a:sym typeface="Calibri"/>
              </a:rPr>
              <a:t>prob_t</a:t>
            </a:r>
            <a:r>
              <a:rPr lang="en-US" sz="1800" dirty="0">
                <a:solidFill>
                  <a:schemeClr val="dk1"/>
                </a:solidFill>
                <a:latin typeface="Calibri"/>
                <a:ea typeface="Calibri"/>
                <a:cs typeface="Calibri"/>
                <a:sym typeface="Calibri"/>
              </a:rPr>
              <a:t>= </a:t>
            </a:r>
            <a:r>
              <a:rPr lang="en-US" sz="1800" dirty="0" err="1">
                <a:solidFill>
                  <a:schemeClr val="dk1"/>
                </a:solidFill>
                <a:latin typeface="Calibri"/>
                <a:ea typeface="Calibri"/>
                <a:cs typeface="Calibri"/>
                <a:sym typeface="Calibri"/>
              </a:rPr>
              <a:t>pt</a:t>
            </a:r>
            <a:r>
              <a:rPr lang="en-US" sz="1800" dirty="0">
                <a:solidFill>
                  <a:schemeClr val="dk1"/>
                </a:solidFill>
                <a:latin typeface="Calibri"/>
                <a:ea typeface="Calibri"/>
                <a:cs typeface="Calibri"/>
                <a:sym typeface="Calibri"/>
              </a:rPr>
              <a:t>(-2.13,df = 18) + (1 – </a:t>
            </a:r>
            <a:r>
              <a:rPr lang="en-US" sz="1800" dirty="0" err="1">
                <a:solidFill>
                  <a:schemeClr val="dk1"/>
                </a:solidFill>
                <a:latin typeface="Calibri"/>
                <a:ea typeface="Calibri"/>
                <a:cs typeface="Calibri"/>
                <a:sym typeface="Calibri"/>
              </a:rPr>
              <a:t>pt</a:t>
            </a:r>
            <a:r>
              <a:rPr lang="en-US" sz="1800" dirty="0">
                <a:solidFill>
                  <a:schemeClr val="dk1"/>
                </a:solidFill>
                <a:latin typeface="Calibri"/>
                <a:ea typeface="Calibri"/>
                <a:cs typeface="Calibri"/>
                <a:sym typeface="Calibri"/>
              </a:rPr>
              <a:t>(2.13,df = 18) </a:t>
            </a:r>
            <a:r>
              <a:rPr lang="en-US" sz="1800" dirty="0" smtClean="0">
                <a:solidFill>
                  <a:schemeClr val="dk1"/>
                </a:solidFill>
                <a:latin typeface="Calibri"/>
                <a:ea typeface="Calibri"/>
                <a:cs typeface="Calibri"/>
                <a:sym typeface="Calibri"/>
              </a:rPr>
              <a:t>)</a:t>
            </a:r>
          </a:p>
          <a:p>
            <a:endParaRPr lang="en-US" sz="1800" dirty="0" smtClean="0">
              <a:solidFill>
                <a:schemeClr val="dk1"/>
              </a:solidFill>
              <a:latin typeface="Calibri"/>
              <a:ea typeface="Calibri"/>
              <a:cs typeface="Calibri"/>
              <a:sym typeface="Calibri"/>
            </a:endParaRPr>
          </a:p>
          <a:p>
            <a:r>
              <a:rPr lang="en-US" sz="1800" dirty="0" smtClean="0">
                <a:solidFill>
                  <a:schemeClr val="dk1"/>
                </a:solidFill>
                <a:latin typeface="Calibri"/>
                <a:ea typeface="Calibri"/>
                <a:cs typeface="Calibri"/>
                <a:sym typeface="Calibri"/>
              </a:rPr>
              <a:t>Or</a:t>
            </a:r>
          </a:p>
          <a:p>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err="1" smtClean="0">
                <a:solidFill>
                  <a:schemeClr val="dk1"/>
                </a:solidFill>
                <a:latin typeface="Calibri"/>
                <a:ea typeface="Calibri"/>
                <a:cs typeface="Calibri"/>
                <a:sym typeface="Calibri"/>
              </a:rPr>
              <a:t>prob_t</a:t>
            </a:r>
            <a:r>
              <a:rPr lang="en-US" sz="1800" dirty="0">
                <a:solidFill>
                  <a:schemeClr val="dk1"/>
                </a:solidFill>
                <a:latin typeface="Calibri"/>
                <a:ea typeface="Calibri"/>
                <a:cs typeface="Calibri"/>
                <a:sym typeface="Calibri"/>
              </a:rPr>
              <a:t>= 2*</a:t>
            </a:r>
            <a:r>
              <a:rPr lang="en-US" sz="1800" dirty="0" err="1">
                <a:solidFill>
                  <a:schemeClr val="dk1"/>
                </a:solidFill>
                <a:latin typeface="Calibri"/>
                <a:ea typeface="Calibri"/>
                <a:cs typeface="Calibri"/>
                <a:sym typeface="Calibri"/>
              </a:rPr>
              <a:t>pt</a:t>
            </a:r>
            <a:r>
              <a:rPr lang="en-US" sz="1800" dirty="0">
                <a:solidFill>
                  <a:schemeClr val="dk1"/>
                </a:solidFill>
                <a:latin typeface="Calibri"/>
                <a:ea typeface="Calibri"/>
                <a:cs typeface="Calibri"/>
                <a:sym typeface="Calibri"/>
              </a:rPr>
              <a:t>(-2.13,df = 18</a:t>
            </a:r>
            <a:r>
              <a:rPr lang="en-US" sz="1800"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Or</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err="1">
                <a:solidFill>
                  <a:schemeClr val="dk1"/>
                </a:solidFill>
                <a:latin typeface="Calibri"/>
                <a:ea typeface="Calibri"/>
                <a:cs typeface="Calibri"/>
                <a:sym typeface="Calibri"/>
              </a:rPr>
              <a:t>p</a:t>
            </a:r>
            <a:r>
              <a:rPr lang="en-US" sz="1800" dirty="0" err="1" smtClean="0">
                <a:solidFill>
                  <a:schemeClr val="dk1"/>
                </a:solidFill>
                <a:latin typeface="Calibri"/>
                <a:ea typeface="Calibri"/>
                <a:cs typeface="Calibri"/>
                <a:sym typeface="Calibri"/>
              </a:rPr>
              <a:t>rob_t</a:t>
            </a:r>
            <a:r>
              <a:rPr lang="en-US" sz="1800" dirty="0" smtClean="0">
                <a:solidFill>
                  <a:schemeClr val="dk1"/>
                </a:solidFill>
                <a:latin typeface="Calibri"/>
                <a:ea typeface="Calibri"/>
                <a:cs typeface="Calibri"/>
                <a:sym typeface="Calibri"/>
              </a:rPr>
              <a:t> = 2*(1 – </a:t>
            </a:r>
            <a:r>
              <a:rPr lang="en-US" sz="1800" dirty="0" err="1" smtClean="0">
                <a:solidFill>
                  <a:schemeClr val="dk1"/>
                </a:solidFill>
                <a:latin typeface="Calibri"/>
                <a:ea typeface="Calibri"/>
                <a:cs typeface="Calibri"/>
                <a:sym typeface="Calibri"/>
              </a:rPr>
              <a:t>pt</a:t>
            </a:r>
            <a:r>
              <a:rPr lang="en-US" sz="1800" dirty="0" smtClean="0">
                <a:solidFill>
                  <a:schemeClr val="dk1"/>
                </a:solidFill>
                <a:latin typeface="Calibri"/>
                <a:ea typeface="Calibri"/>
                <a:cs typeface="Calibri"/>
                <a:sym typeface="Calibri"/>
              </a:rPr>
              <a:t>(2.13,df = 18) )</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181" name="Google Shape;181;p26"/>
          <p:cNvPicPr preferRelativeResize="0"/>
          <p:nvPr/>
        </p:nvPicPr>
        <p:blipFill rotWithShape="1">
          <a:blip r:embed="rId3">
            <a:alphaModFix/>
          </a:blip>
          <a:srcRect/>
          <a:stretch/>
        </p:blipFill>
        <p:spPr>
          <a:xfrm>
            <a:off x="484490" y="2180590"/>
            <a:ext cx="4866694" cy="485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87" name="Google Shape;187;p27"/>
          <p:cNvSpPr txBox="1"/>
          <p:nvPr/>
        </p:nvSpPr>
        <p:spPr>
          <a:xfrm>
            <a:off x="1085850" y="1794511"/>
            <a:ext cx="496062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find P(F &gt; 2.6) with df 1= 3 and df 2  = 22</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27"/>
          <p:cNvSpPr txBox="1"/>
          <p:nvPr/>
        </p:nvSpPr>
        <p:spPr>
          <a:xfrm>
            <a:off x="7551420" y="3933190"/>
            <a:ext cx="46405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prob_f= 1-pf(2.6, df1=3,df2=22)</a:t>
            </a:r>
            <a:endParaRPr sz="1800">
              <a:solidFill>
                <a:schemeClr val="dk1"/>
              </a:solidFill>
              <a:latin typeface="Calibri"/>
              <a:ea typeface="Calibri"/>
              <a:cs typeface="Calibri"/>
              <a:sym typeface="Calibri"/>
            </a:endParaRPr>
          </a:p>
        </p:txBody>
      </p:sp>
      <p:pic>
        <p:nvPicPr>
          <p:cNvPr id="189" name="Google Shape;189;p27"/>
          <p:cNvPicPr preferRelativeResize="0"/>
          <p:nvPr/>
        </p:nvPicPr>
        <p:blipFill rotWithShape="1">
          <a:blip r:embed="rId3">
            <a:alphaModFix/>
          </a:blip>
          <a:srcRect/>
          <a:stretch/>
        </p:blipFill>
        <p:spPr>
          <a:xfrm>
            <a:off x="381000" y="2701012"/>
            <a:ext cx="6808909" cy="28336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Inferencing: Confidence Interval</a:t>
            </a:r>
            <a:endParaRPr/>
          </a:p>
        </p:txBody>
      </p:sp>
      <p:sp>
        <p:nvSpPr>
          <p:cNvPr id="195" name="Google Shape;195;p28"/>
          <p:cNvSpPr/>
          <p:nvPr/>
        </p:nvSpPr>
        <p:spPr>
          <a:xfrm>
            <a:off x="838200" y="1800136"/>
            <a:ext cx="100838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alibri"/>
                <a:ea typeface="Calibri"/>
                <a:cs typeface="Calibri"/>
                <a:sym typeface="Calibri"/>
              </a:rPr>
              <a:t>Point Estimates </a:t>
            </a:r>
            <a:r>
              <a:rPr lang="en-US" sz="2800">
                <a:solidFill>
                  <a:schemeClr val="dk1"/>
                </a:solidFill>
                <a:latin typeface="Calibri"/>
                <a:ea typeface="Calibri"/>
                <a:cs typeface="Calibri"/>
                <a:sym typeface="Calibri"/>
              </a:rPr>
              <a:t>– A point estimate is a single value to estimate a population parameter. </a:t>
            </a:r>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96" name="Google Shape;196;p28"/>
          <p:cNvSpPr txBox="1"/>
          <p:nvPr/>
        </p:nvSpPr>
        <p:spPr>
          <a:xfrm>
            <a:off x="838200" y="3517900"/>
            <a:ext cx="9065181" cy="9541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FF0000"/>
                </a:solidFill>
                <a:latin typeface="Calibri"/>
                <a:ea typeface="Calibri"/>
                <a:cs typeface="Calibri"/>
                <a:sym typeface="Calibri"/>
              </a:rPr>
              <a:t>Confidence Interval </a:t>
            </a:r>
            <a:r>
              <a:rPr lang="en-US" sz="2800">
                <a:solidFill>
                  <a:schemeClr val="dk1"/>
                </a:solidFill>
                <a:latin typeface="Calibri"/>
                <a:ea typeface="Calibri"/>
                <a:cs typeface="Calibri"/>
                <a:sym typeface="Calibri"/>
              </a:rPr>
              <a:t>-  A confidence interval gives us a range of plausible values for population parameter. </a:t>
            </a:r>
            <a:endParaRPr sz="2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Inferencing: Confidence Interval</a:t>
            </a:r>
            <a:endParaRPr/>
          </a:p>
        </p:txBody>
      </p:sp>
      <p:sp>
        <p:nvSpPr>
          <p:cNvPr id="202" name="Google Shape;202;p29"/>
          <p:cNvSpPr txBox="1"/>
          <p:nvPr/>
        </p:nvSpPr>
        <p:spPr>
          <a:xfrm>
            <a:off x="838200" y="1690688"/>
            <a:ext cx="10515600"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IQV is an IQ score of verbal skills in our lead poisoning data.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Let’s create a 95% confidence interval for iqv and interpret it.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Sample mean = 84.6613</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Sample sd  = 13.5784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 = 124</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 = 13.5784/sqrt(124) = 1.2194</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 with df = 123 and α = 0.975 is 1.98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Lower Bound = 84.6613  - 1.98 × 1.2194 =  82.25</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Upper Bound = 84.6613 + 1.98 × 1.2194 = 87.08</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are 95% confident the population mean iqv is a score between 82.25 and 87.08.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Inferencing: Confidence Interval</a:t>
            </a:r>
            <a:endParaRPr/>
          </a:p>
        </p:txBody>
      </p:sp>
      <p:sp>
        <p:nvSpPr>
          <p:cNvPr id="208" name="Google Shape;208;p30"/>
          <p:cNvSpPr txBox="1"/>
          <p:nvPr/>
        </p:nvSpPr>
        <p:spPr>
          <a:xfrm>
            <a:off x="838200" y="1502229"/>
            <a:ext cx="10330543"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Find the 95% confidence interval for iqv using 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Find standard error of iqv for leadpoison data frame: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se = sd(leadpoison$iqv)/sqrt(length(leadpoison$iqv))</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Find t-value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tvalue = qt(0.975, df=length(leadpoison$iqv) - 1)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Lower Bound/Upper Bound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lowbound  = mean(leadpoison$iqv) – tvalue*se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upbound =  mean(leadpoison$iqv) + tvalue*se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Interpret the CI!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Inferencing: Hypothesis Testing</a:t>
            </a:r>
            <a:endParaRPr/>
          </a:p>
        </p:txBody>
      </p:sp>
      <p:sp>
        <p:nvSpPr>
          <p:cNvPr id="214" name="Google Shape;214;p31"/>
          <p:cNvSpPr txBox="1"/>
          <p:nvPr/>
        </p:nvSpPr>
        <p:spPr>
          <a:xfrm>
            <a:off x="304800" y="2032000"/>
            <a:ext cx="10185400" cy="406265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Hypothesis Test – A method for building evidence about a population parameter  (like μ) from a sample statistic (like  x(bar)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Two hypothesis: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Null hypothesis (H</a:t>
            </a:r>
            <a:r>
              <a:rPr lang="en-US" sz="2400" baseline="-25000">
                <a:solidFill>
                  <a:schemeClr val="dk1"/>
                </a:solidFill>
                <a:latin typeface="Calibri"/>
                <a:ea typeface="Calibri"/>
                <a:cs typeface="Calibri"/>
                <a:sym typeface="Calibri"/>
              </a:rPr>
              <a:t>0</a:t>
            </a:r>
            <a:r>
              <a:rPr lang="en-US" sz="2400">
                <a:solidFill>
                  <a:schemeClr val="dk1"/>
                </a:solidFill>
                <a:latin typeface="Calibri"/>
                <a:ea typeface="Calibri"/>
                <a:cs typeface="Calibri"/>
                <a:sym typeface="Calibri"/>
              </a:rPr>
              <a:t>) -  The null hypothesis is the hypothesis under investigation.  It is a statement that there is no difference, no change, everything is status quo.</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Alternative hypothesis (H</a:t>
            </a:r>
            <a:r>
              <a:rPr lang="en-US" sz="2400" baseline="-250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or</a:t>
            </a:r>
            <a:r>
              <a:rPr lang="en-US" sz="2400" baseline="-250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H</a:t>
            </a:r>
            <a:r>
              <a:rPr lang="en-US" sz="2400" baseline="-25000">
                <a:solidFill>
                  <a:schemeClr val="dk1"/>
                </a:solidFill>
                <a:latin typeface="Calibri"/>
                <a:ea typeface="Calibri"/>
                <a:cs typeface="Calibri"/>
                <a:sym typeface="Calibri"/>
              </a:rPr>
              <a:t>a</a:t>
            </a:r>
            <a:r>
              <a:rPr lang="en-US" sz="2400">
                <a:solidFill>
                  <a:schemeClr val="dk1"/>
                </a:solidFill>
                <a:latin typeface="Calibri"/>
                <a:ea typeface="Calibri"/>
                <a:cs typeface="Calibri"/>
                <a:sym typeface="Calibri"/>
              </a:rPr>
              <a:t>) – there is a difference. This is the research hypothesis. We are going to build evidence for this.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Data in R</a:t>
            </a:r>
            <a:endParaRPr/>
          </a:p>
        </p:txBody>
      </p:sp>
      <p:sp>
        <p:nvSpPr>
          <p:cNvPr id="91" name="Google Shape;91;p14"/>
          <p:cNvSpPr txBox="1"/>
          <p:nvPr/>
        </p:nvSpPr>
        <p:spPr>
          <a:xfrm>
            <a:off x="1253067" y="1998133"/>
            <a:ext cx="9906000"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Structure of R data:</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Data Frame --- the data values for each subject in a matrix</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List ---  a vector or grouping of objects (variables)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Object – a vector of data values or the variable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Object Member --- data value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2" name="Google Shape;92;p14"/>
          <p:cNvCxnSpPr/>
          <p:nvPr/>
        </p:nvCxnSpPr>
        <p:spPr>
          <a:xfrm>
            <a:off x="2760133" y="3132666"/>
            <a:ext cx="0" cy="731520"/>
          </a:xfrm>
          <a:prstGeom prst="straightConnector1">
            <a:avLst/>
          </a:prstGeom>
          <a:noFill/>
          <a:ln w="38100" cap="flat" cmpd="sng">
            <a:solidFill>
              <a:srgbClr val="FF0000"/>
            </a:solidFill>
            <a:prstDash val="solid"/>
            <a:miter lim="800000"/>
            <a:headEnd type="none" w="sm" len="sm"/>
            <a:tailEnd type="triangle" w="med" len="med"/>
          </a:ln>
        </p:spPr>
      </p:cxnSp>
      <p:cxnSp>
        <p:nvCxnSpPr>
          <p:cNvPr id="93" name="Google Shape;93;p14"/>
          <p:cNvCxnSpPr/>
          <p:nvPr/>
        </p:nvCxnSpPr>
        <p:spPr>
          <a:xfrm>
            <a:off x="2805898" y="4298321"/>
            <a:ext cx="0" cy="731520"/>
          </a:xfrm>
          <a:prstGeom prst="straightConnector1">
            <a:avLst/>
          </a:prstGeom>
          <a:noFill/>
          <a:ln w="38100" cap="flat" cmpd="sng">
            <a:solidFill>
              <a:srgbClr val="FF0000"/>
            </a:solidFill>
            <a:prstDash val="solid"/>
            <a:miter lim="800000"/>
            <a:headEnd type="none" w="sm" len="sm"/>
            <a:tailEnd type="triangle" w="med" len="med"/>
          </a:ln>
        </p:spPr>
      </p:cxnSp>
      <p:cxnSp>
        <p:nvCxnSpPr>
          <p:cNvPr id="94" name="Google Shape;94;p14"/>
          <p:cNvCxnSpPr/>
          <p:nvPr/>
        </p:nvCxnSpPr>
        <p:spPr>
          <a:xfrm>
            <a:off x="2805898" y="5459855"/>
            <a:ext cx="0" cy="73152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Inferencing: Hypothesis Testing</a:t>
            </a:r>
            <a:endParaRPr/>
          </a:p>
        </p:txBody>
      </p:sp>
      <p:sp>
        <p:nvSpPr>
          <p:cNvPr id="220" name="Google Shape;220;p32"/>
          <p:cNvSpPr txBox="1"/>
          <p:nvPr/>
        </p:nvSpPr>
        <p:spPr>
          <a:xfrm>
            <a:off x="736600" y="1841500"/>
            <a:ext cx="10185400"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Procedure:</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Check Assumptions that the variable of interest meets the criteria for the underlying distribution.</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State the null and alternative hypothesis.</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Determine an appropriate significance level, α.</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Compute the test statistic and p-value from the data.</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Compare the p-value to the significance level.</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Make a conclusion:</a:t>
            </a:r>
            <a:endParaRPr/>
          </a:p>
          <a:p>
            <a:pPr marL="800100" marR="0" lvl="1" indent="-342900" algn="l" rtl="0">
              <a:spcBef>
                <a:spcPts val="0"/>
              </a:spcBef>
              <a:spcAft>
                <a:spcPts val="0"/>
              </a:spcAft>
              <a:buClr>
                <a:schemeClr val="dk1"/>
              </a:buClr>
              <a:buSzPts val="2400"/>
              <a:buFont typeface="Calibri"/>
              <a:buAutoNum type="alphaLcParenR"/>
            </a:pPr>
            <a:r>
              <a:rPr lang="en-US" sz="2400" b="0" i="0" u="none" strike="noStrike" cap="none">
                <a:solidFill>
                  <a:schemeClr val="dk1"/>
                </a:solidFill>
                <a:latin typeface="Calibri"/>
                <a:ea typeface="Calibri"/>
                <a:cs typeface="Calibri"/>
                <a:sym typeface="Calibri"/>
              </a:rPr>
              <a:t>If p-value &gt; α, fail to reject the null hypothesis. There is insufficient evidence to demonstrate a difference.</a:t>
            </a:r>
            <a:endParaRPr/>
          </a:p>
          <a:p>
            <a:pPr marL="800100" marR="0" lvl="1" indent="-342900" algn="l" rtl="0">
              <a:spcBef>
                <a:spcPts val="0"/>
              </a:spcBef>
              <a:spcAft>
                <a:spcPts val="0"/>
              </a:spcAft>
              <a:buClr>
                <a:schemeClr val="dk1"/>
              </a:buClr>
              <a:buSzPts val="2400"/>
              <a:buFont typeface="Calibri"/>
              <a:buAutoNum type="alphaLcParenR"/>
            </a:pPr>
            <a:r>
              <a:rPr lang="en-US" sz="2400" b="0" i="0" u="none" strike="noStrike" cap="none">
                <a:solidFill>
                  <a:schemeClr val="dk1"/>
                </a:solidFill>
                <a:latin typeface="Calibri"/>
                <a:ea typeface="Calibri"/>
                <a:cs typeface="Calibri"/>
                <a:sym typeface="Calibri"/>
              </a:rPr>
              <a:t>If p-value &lt; α, reject the null hypothesis. There is sufficient evidence to demonstrate a difference may exist.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T-Test</a:t>
            </a:r>
            <a:endParaRPr/>
          </a:p>
        </p:txBody>
      </p:sp>
      <p:sp>
        <p:nvSpPr>
          <p:cNvPr id="226" name="Google Shape;226;p33"/>
          <p:cNvSpPr txBox="1"/>
          <p:nvPr/>
        </p:nvSpPr>
        <p:spPr>
          <a:xfrm>
            <a:off x="279400" y="1447800"/>
            <a:ext cx="9118600" cy="5194499"/>
          </a:xfrm>
          <a:prstGeom prst="rect">
            <a:avLst/>
          </a:prstGeom>
          <a:blipFill rotWithShape="1">
            <a:blip r:embed="rId3">
              <a:alphaModFix/>
            </a:blip>
            <a:stretch>
              <a:fillRect l="-601" t="-703" r="-9891" b="-8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Prediction Intervals</a:t>
            </a:r>
            <a:endParaRPr/>
          </a:p>
        </p:txBody>
      </p:sp>
      <p:sp>
        <p:nvSpPr>
          <p:cNvPr id="232" name="Google Shape;232;p34"/>
          <p:cNvSpPr txBox="1"/>
          <p:nvPr/>
        </p:nvSpPr>
        <p:spPr>
          <a:xfrm>
            <a:off x="448235" y="1622612"/>
            <a:ext cx="10712824"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Suppose we want to predict the IQV of a person not in our sample.  This is different than predicting the mean.  As you might imagine, there is more variability in the prediction of an individual than in the prediction of the population mean. Therefore, we would expect the prediction interval for an individual to be longer than the confidence interval for a mean.</a:t>
            </a:r>
            <a:endParaRPr sz="2400"/>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Standard Error of a Prediction:</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Prediction Interval: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3" name="Google Shape;233;p34" descr="\mbox{ se } = s_x \sqrt{1 + \frac{1}{n}}"/>
          <p:cNvPicPr preferRelativeResize="0"/>
          <p:nvPr/>
        </p:nvPicPr>
        <p:blipFill>
          <a:blip r:embed="rId3">
            <a:alphaModFix/>
          </a:blip>
          <a:stretch>
            <a:fillRect/>
          </a:stretch>
        </p:blipFill>
        <p:spPr>
          <a:xfrm>
            <a:off x="2482600" y="4761925"/>
            <a:ext cx="2199134" cy="635000"/>
          </a:xfrm>
          <a:prstGeom prst="rect">
            <a:avLst/>
          </a:prstGeom>
          <a:noFill/>
          <a:ln>
            <a:noFill/>
          </a:ln>
        </p:spPr>
      </p:pic>
      <p:pic>
        <p:nvPicPr>
          <p:cNvPr id="234" name="Google Shape;234;p34" descr="\bar{x} \pm t_{df,\alpha} ( s_x \sqrt{1 + \frac{1}{n}})&#10;"/>
          <p:cNvPicPr preferRelativeResize="0"/>
          <p:nvPr/>
        </p:nvPicPr>
        <p:blipFill>
          <a:blip r:embed="rId4">
            <a:alphaModFix/>
          </a:blip>
          <a:stretch>
            <a:fillRect/>
          </a:stretch>
        </p:blipFill>
        <p:spPr>
          <a:xfrm>
            <a:off x="2482600" y="6048750"/>
            <a:ext cx="2775956" cy="63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Prediction Interval</a:t>
            </a:r>
            <a:endParaRPr/>
          </a:p>
        </p:txBody>
      </p:sp>
      <p:sp>
        <p:nvSpPr>
          <p:cNvPr id="240" name="Google Shape;240;p35"/>
          <p:cNvSpPr txBox="1"/>
          <p:nvPr/>
        </p:nvSpPr>
        <p:spPr>
          <a:xfrm>
            <a:off x="562350" y="1615750"/>
            <a:ext cx="11713500" cy="48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Quick Theory on standard error of prediction:</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Let x</a:t>
            </a:r>
            <a:r>
              <a:rPr lang="en-US" sz="2400" baseline="-25000"/>
              <a:t>i   </a:t>
            </a:r>
            <a:r>
              <a:rPr lang="en-US" sz="2400"/>
              <a:t>be the predicted value and E(x) be the fixed expected value or mean.  Then,</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The CI of the prediction is</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where       is the means of the sampling distribution .</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  </a:t>
            </a:r>
            <a:endParaRPr sz="2400"/>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41" name="Google Shape;241;p35" descr="x_i = E(x) + \epsilon_i&#10;&#10;"/>
          <p:cNvPicPr preferRelativeResize="0"/>
          <p:nvPr/>
        </p:nvPicPr>
        <p:blipFill>
          <a:blip r:embed="rId3">
            <a:alphaModFix/>
          </a:blip>
          <a:stretch>
            <a:fillRect/>
          </a:stretch>
        </p:blipFill>
        <p:spPr>
          <a:xfrm>
            <a:off x="685800" y="3223250"/>
            <a:ext cx="3342106" cy="635000"/>
          </a:xfrm>
          <a:prstGeom prst="rect">
            <a:avLst/>
          </a:prstGeom>
          <a:noFill/>
          <a:ln>
            <a:noFill/>
          </a:ln>
        </p:spPr>
      </p:pic>
      <p:pic>
        <p:nvPicPr>
          <p:cNvPr id="242" name="Google Shape;242;p35" descr="x_i - M_x = (E(x)  - M_x) + \epsilon_i"/>
          <p:cNvPicPr preferRelativeResize="0"/>
          <p:nvPr/>
        </p:nvPicPr>
        <p:blipFill>
          <a:blip r:embed="rId4">
            <a:alphaModFix/>
          </a:blip>
          <a:stretch>
            <a:fillRect/>
          </a:stretch>
        </p:blipFill>
        <p:spPr>
          <a:xfrm>
            <a:off x="2110055" y="4782991"/>
            <a:ext cx="6597402" cy="635000"/>
          </a:xfrm>
          <a:prstGeom prst="rect">
            <a:avLst/>
          </a:prstGeom>
          <a:noFill/>
          <a:ln>
            <a:noFill/>
          </a:ln>
        </p:spPr>
      </p:pic>
      <p:pic>
        <p:nvPicPr>
          <p:cNvPr id="243" name="Google Shape;243;p35" descr="M_x "/>
          <p:cNvPicPr preferRelativeResize="0"/>
          <p:nvPr/>
        </p:nvPicPr>
        <p:blipFill>
          <a:blip r:embed="rId5">
            <a:alphaModFix/>
          </a:blip>
          <a:stretch>
            <a:fillRect/>
          </a:stretch>
        </p:blipFill>
        <p:spPr>
          <a:xfrm>
            <a:off x="1549900" y="5716850"/>
            <a:ext cx="473624" cy="329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Prediction Interval</a:t>
            </a:r>
            <a:endParaRPr/>
          </a:p>
        </p:txBody>
      </p:sp>
      <p:sp>
        <p:nvSpPr>
          <p:cNvPr id="249" name="Google Shape;249;p36"/>
          <p:cNvSpPr txBox="1"/>
          <p:nvPr/>
        </p:nvSpPr>
        <p:spPr>
          <a:xfrm>
            <a:off x="754375" y="1670600"/>
            <a:ext cx="8874300" cy="38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Consider the variances of the following:</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 </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Therefore:</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p:txBody>
      </p:sp>
      <p:pic>
        <p:nvPicPr>
          <p:cNvPr id="250" name="Google Shape;250;p36" descr="\mbox{var} (E(x) - M_x) = s_x^2/n"/>
          <p:cNvPicPr preferRelativeResize="0"/>
          <p:nvPr/>
        </p:nvPicPr>
        <p:blipFill>
          <a:blip r:embed="rId3">
            <a:alphaModFix/>
          </a:blip>
          <a:stretch>
            <a:fillRect/>
          </a:stretch>
        </p:blipFill>
        <p:spPr>
          <a:xfrm>
            <a:off x="932675" y="2496300"/>
            <a:ext cx="4932038" cy="635000"/>
          </a:xfrm>
          <a:prstGeom prst="rect">
            <a:avLst/>
          </a:prstGeom>
          <a:noFill/>
          <a:ln>
            <a:noFill/>
          </a:ln>
        </p:spPr>
      </p:pic>
      <p:pic>
        <p:nvPicPr>
          <p:cNvPr id="251" name="Google Shape;251;p36" descr="\mbox{var} (\epsilon_i) = s_x^2&#10;"/>
          <p:cNvPicPr preferRelativeResize="0"/>
          <p:nvPr/>
        </p:nvPicPr>
        <p:blipFill>
          <a:blip r:embed="rId4">
            <a:alphaModFix/>
          </a:blip>
          <a:stretch>
            <a:fillRect/>
          </a:stretch>
        </p:blipFill>
        <p:spPr>
          <a:xfrm>
            <a:off x="932675" y="3429000"/>
            <a:ext cx="2478048" cy="635000"/>
          </a:xfrm>
          <a:prstGeom prst="rect">
            <a:avLst/>
          </a:prstGeom>
          <a:noFill/>
          <a:ln>
            <a:noFill/>
          </a:ln>
        </p:spPr>
      </p:pic>
      <p:pic>
        <p:nvPicPr>
          <p:cNvPr id="252" name="Google Shape;252;p36" descr="\mbox{var} ((E(x) - M_x + \epsilon_i) = s_x^2(1 + 1/n)&#10;"/>
          <p:cNvPicPr preferRelativeResize="0"/>
          <p:nvPr/>
        </p:nvPicPr>
        <p:blipFill>
          <a:blip r:embed="rId5">
            <a:alphaModFix/>
          </a:blip>
          <a:stretch>
            <a:fillRect/>
          </a:stretch>
        </p:blipFill>
        <p:spPr>
          <a:xfrm>
            <a:off x="988426" y="5102350"/>
            <a:ext cx="7470588" cy="63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Prediction Interval</a:t>
            </a:r>
            <a:endParaRPr/>
          </a:p>
        </p:txBody>
      </p:sp>
      <p:sp>
        <p:nvSpPr>
          <p:cNvPr id="258" name="Google Shape;258;p37"/>
          <p:cNvSpPr txBox="1"/>
          <p:nvPr/>
        </p:nvSpPr>
        <p:spPr>
          <a:xfrm>
            <a:off x="918975" y="1588325"/>
            <a:ext cx="8929200" cy="48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t>Example:</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Calculate the 95% prediction interval for a IQV </a:t>
            </a: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Lower Bound = 84.6613  - 1.98 × 13.633 =  57.6680</a:t>
            </a:r>
            <a:endParaRPr sz="2000"/>
          </a:p>
          <a:p>
            <a:pPr marL="0" lvl="0" indent="0" algn="l" rtl="0">
              <a:spcBef>
                <a:spcPts val="0"/>
              </a:spcBef>
              <a:spcAft>
                <a:spcPts val="0"/>
              </a:spcAft>
              <a:buNone/>
            </a:pPr>
            <a:r>
              <a:rPr lang="en-US" sz="2000"/>
              <a:t>Upper Bound = </a:t>
            </a:r>
            <a:r>
              <a:rPr lang="en-US" sz="2000">
                <a:solidFill>
                  <a:schemeClr val="dk1"/>
                </a:solidFill>
              </a:rPr>
              <a:t>84.6613 + 1.98 × 13.633 = 111.6546</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en-US" sz="2000">
                <a:solidFill>
                  <a:schemeClr val="dk1"/>
                </a:solidFill>
              </a:rPr>
              <a:t>We are 95% confident a randomly selected person similar to our population will have an IQV between 57.668 and 11.6546.</a:t>
            </a:r>
            <a:endParaRPr sz="2000">
              <a:solidFill>
                <a:schemeClr val="dk1"/>
              </a:solidFill>
            </a:endParaRPr>
          </a:p>
          <a:p>
            <a:pPr marL="0" lvl="0" indent="0" algn="l" rtl="0">
              <a:spcBef>
                <a:spcPts val="0"/>
              </a:spcBef>
              <a:spcAft>
                <a:spcPts val="0"/>
              </a:spcAft>
              <a:buNone/>
            </a:pPr>
            <a:endParaRPr/>
          </a:p>
        </p:txBody>
      </p:sp>
      <p:pic>
        <p:nvPicPr>
          <p:cNvPr id="259" name="Google Shape;259;p37" descr="\bar{x} = 84.6613  \\&#10;s_x = 13.5784 \\&#10;\mbox{SE Prediction } = 13.5784 \sqrt{1 + 1/124}= 13.633 \\&#10;t_{123,0.975} = 1.98&#10;"/>
          <p:cNvPicPr preferRelativeResize="0"/>
          <p:nvPr/>
        </p:nvPicPr>
        <p:blipFill>
          <a:blip r:embed="rId3">
            <a:alphaModFix/>
          </a:blip>
          <a:stretch>
            <a:fillRect/>
          </a:stretch>
        </p:blipFill>
        <p:spPr>
          <a:xfrm>
            <a:off x="1179575" y="2948925"/>
            <a:ext cx="5451076" cy="147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Adding Data</a:t>
            </a:r>
            <a:endParaRPr/>
          </a:p>
        </p:txBody>
      </p:sp>
      <p:sp>
        <p:nvSpPr>
          <p:cNvPr id="100" name="Google Shape;100;p15"/>
          <p:cNvSpPr txBox="1"/>
          <p:nvPr/>
        </p:nvSpPr>
        <p:spPr>
          <a:xfrm>
            <a:off x="685800" y="2106386"/>
            <a:ext cx="10482943"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Vector using c() or concatenate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&lt;variable name&gt; = c(a, b, c, …, 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  Suppose we have the weight and price of mountain bikes</a:t>
            </a:r>
            <a:endParaRPr/>
          </a:p>
        </p:txBody>
      </p:sp>
      <p:pic>
        <p:nvPicPr>
          <p:cNvPr id="101" name="Google Shape;101;p15"/>
          <p:cNvPicPr preferRelativeResize="0"/>
          <p:nvPr/>
        </p:nvPicPr>
        <p:blipFill rotWithShape="1">
          <a:blip r:embed="rId3">
            <a:alphaModFix/>
          </a:blip>
          <a:srcRect/>
          <a:stretch/>
        </p:blipFill>
        <p:spPr>
          <a:xfrm>
            <a:off x="838200" y="4064086"/>
            <a:ext cx="3095625" cy="1695450"/>
          </a:xfrm>
          <a:prstGeom prst="rect">
            <a:avLst/>
          </a:prstGeom>
          <a:noFill/>
          <a:ln>
            <a:noFill/>
          </a:ln>
        </p:spPr>
      </p:pic>
      <p:sp>
        <p:nvSpPr>
          <p:cNvPr id="102" name="Google Shape;102;p15"/>
          <p:cNvSpPr txBox="1"/>
          <p:nvPr/>
        </p:nvSpPr>
        <p:spPr>
          <a:xfrm>
            <a:off x="4490357" y="4064086"/>
            <a:ext cx="7837714"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Brand = c(“FRX Road”, “TX 120”, “RIDER A10”, “FRX X60”, “TX 480”, TX 1000”)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Weight = c(37, 35, 30, 29, 29, 28)</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Price = c(240, 260, 420, 390, 440, 570)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you want to see the vector type the variable 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Descriptive stats</a:t>
            </a:r>
            <a:endParaRPr/>
          </a:p>
        </p:txBody>
      </p:sp>
      <p:sp>
        <p:nvSpPr>
          <p:cNvPr id="108" name="Google Shape;108;p16"/>
          <p:cNvSpPr txBox="1"/>
          <p:nvPr/>
        </p:nvSpPr>
        <p:spPr>
          <a:xfrm>
            <a:off x="1126671" y="2171700"/>
            <a:ext cx="9993086"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Some internal functions to calculate stats: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mean(price)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sd(price)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summary(price)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Data Referencing  - like a vector, you can reference a specific component or specific data value. For example we can find the price of the fifth bike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price[5]</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Data Frame</a:t>
            </a:r>
            <a:endParaRPr/>
          </a:p>
        </p:txBody>
      </p:sp>
      <p:sp>
        <p:nvSpPr>
          <p:cNvPr id="114" name="Google Shape;114;p17"/>
          <p:cNvSpPr txBox="1"/>
          <p:nvPr/>
        </p:nvSpPr>
        <p:spPr>
          <a:xfrm>
            <a:off x="838200" y="1690688"/>
            <a:ext cx="11032671"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Since all of the variables are in one data set, it makes sense to group them into one data frame or data set.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mbike = data.frame(brand, weight, price)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Referencing an object in a dataframe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&lt;data frame&gt;$&lt;object&gt;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Example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mbike$price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Referencing a data value from a dataframe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mbike[4,3]</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Data Frame from a File</a:t>
            </a:r>
            <a:endParaRPr/>
          </a:p>
        </p:txBody>
      </p:sp>
      <p:sp>
        <p:nvSpPr>
          <p:cNvPr id="120" name="Google Shape;120;p18"/>
          <p:cNvSpPr txBox="1"/>
          <p:nvPr/>
        </p:nvSpPr>
        <p:spPr>
          <a:xfrm>
            <a:off x="762000" y="2073729"/>
            <a:ext cx="10346871"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Text file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&lt;data frame name&gt; = read.table(&lt;path of file&gt;, header  = TRUE (or FALSE),  sep =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csv file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&lt;data frame name&gt; = read.csv(&lt;path of file&gt;, header  = TRUE (or FALSE),  sep = “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leadpoison = read.table(“C:/.../lead.txt”, header = TRUE)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Note the direction of the slashes.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Data Frame from a File Con’t</a:t>
            </a:r>
            <a:endParaRPr/>
          </a:p>
        </p:txBody>
      </p:sp>
      <p:sp>
        <p:nvSpPr>
          <p:cNvPr id="126" name="Google Shape;126;p19"/>
          <p:cNvSpPr txBox="1"/>
          <p:nvPr/>
        </p:nvSpPr>
        <p:spPr>
          <a:xfrm>
            <a:off x="1077686" y="1975757"/>
            <a:ext cx="10091057"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Another way to read from a file where you can point and click to the path.</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leadpoison = read.table(file.choose(), header = TRUE)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 find out what is in the file use the </a:t>
            </a:r>
            <a:r>
              <a:rPr lang="en-US" sz="1800" i="1">
                <a:solidFill>
                  <a:schemeClr val="dk1"/>
                </a:solidFill>
                <a:latin typeface="Calibri"/>
                <a:ea typeface="Calibri"/>
                <a:cs typeface="Calibri"/>
                <a:sym typeface="Calibri"/>
              </a:rPr>
              <a:t>head</a:t>
            </a:r>
            <a:r>
              <a:rPr lang="en-US" sz="1800">
                <a:solidFill>
                  <a:schemeClr val="dk1"/>
                </a:solidFill>
                <a:latin typeface="Calibri"/>
                <a:ea typeface="Calibri"/>
                <a:cs typeface="Calibri"/>
                <a:sym typeface="Calibri"/>
              </a:rPr>
              <a:t> command: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head(leadpoison)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32" name="Google Shape;132;p20"/>
          <p:cNvSpPr txBox="1"/>
          <p:nvPr/>
        </p:nvSpPr>
        <p:spPr>
          <a:xfrm>
            <a:off x="1085850" y="1794511"/>
            <a:ext cx="496062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find P(z &lt; 1) from a standard normal distribution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20"/>
          <p:cNvPicPr preferRelativeResize="0"/>
          <p:nvPr/>
        </p:nvPicPr>
        <p:blipFill rotWithShape="1">
          <a:blip r:embed="rId3">
            <a:alphaModFix/>
          </a:blip>
          <a:srcRect/>
          <a:stretch/>
        </p:blipFill>
        <p:spPr>
          <a:xfrm>
            <a:off x="1103630" y="1960245"/>
            <a:ext cx="4295775" cy="4286250"/>
          </a:xfrm>
          <a:prstGeom prst="rect">
            <a:avLst/>
          </a:prstGeom>
          <a:noFill/>
          <a:ln>
            <a:noFill/>
          </a:ln>
        </p:spPr>
      </p:pic>
      <p:sp>
        <p:nvSpPr>
          <p:cNvPr id="134" name="Google Shape;134;p20"/>
          <p:cNvSpPr txBox="1"/>
          <p:nvPr/>
        </p:nvSpPr>
        <p:spPr>
          <a:xfrm>
            <a:off x="5726430" y="4606290"/>
            <a:ext cx="46405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prob_z= pnorm(1,mean = 0, sd = 1)</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Probability Distributions and Sampling Distributions </a:t>
            </a:r>
            <a:endParaRPr/>
          </a:p>
        </p:txBody>
      </p:sp>
      <p:sp>
        <p:nvSpPr>
          <p:cNvPr id="140" name="Google Shape;140;p21"/>
          <p:cNvSpPr txBox="1"/>
          <p:nvPr/>
        </p:nvSpPr>
        <p:spPr>
          <a:xfrm>
            <a:off x="1085850" y="1794511"/>
            <a:ext cx="496062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 find P(z &gt; 1) from a standard normal distribution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21"/>
          <p:cNvSpPr txBox="1"/>
          <p:nvPr/>
        </p:nvSpPr>
        <p:spPr>
          <a:xfrm>
            <a:off x="5726430" y="4606290"/>
            <a:ext cx="464058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prob_z= 1- pnorm(1,mean = 0, sd = 1)</a:t>
            </a:r>
            <a:endParaRPr sz="1800">
              <a:solidFill>
                <a:schemeClr val="dk1"/>
              </a:solidFill>
              <a:latin typeface="Calibri"/>
              <a:ea typeface="Calibri"/>
              <a:cs typeface="Calibri"/>
              <a:sym typeface="Calibri"/>
            </a:endParaRPr>
          </a:p>
        </p:txBody>
      </p:sp>
      <p:pic>
        <p:nvPicPr>
          <p:cNvPr id="142" name="Google Shape;142;p21"/>
          <p:cNvPicPr preferRelativeResize="0"/>
          <p:nvPr/>
        </p:nvPicPr>
        <p:blipFill rotWithShape="1">
          <a:blip r:embed="rId3">
            <a:alphaModFix/>
          </a:blip>
          <a:srcRect/>
          <a:stretch/>
        </p:blipFill>
        <p:spPr>
          <a:xfrm>
            <a:off x="1085850" y="2260600"/>
            <a:ext cx="4165992" cy="4152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1235</Words>
  <Application>Microsoft Office PowerPoint</Application>
  <PresentationFormat>Widescreen</PresentationFormat>
  <Paragraphs>230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STAT 308 Applied Regression </vt:lpstr>
      <vt:lpstr>Data in R</vt:lpstr>
      <vt:lpstr>Adding Data</vt:lpstr>
      <vt:lpstr>Descriptive stats</vt:lpstr>
      <vt:lpstr>Data Frame</vt:lpstr>
      <vt:lpstr>Data Frame from a File</vt:lpstr>
      <vt:lpstr>Data Frame from a File Con’t</vt:lpstr>
      <vt:lpstr>Probability Distributions and Sampling Distributions </vt:lpstr>
      <vt:lpstr>Probability Distributions and Sampling Distributions </vt:lpstr>
      <vt:lpstr>Probability Distributions and Sampling Distributions </vt:lpstr>
      <vt:lpstr>Probability Distributions and Sampling Distributions </vt:lpstr>
      <vt:lpstr>Sampling Distribution</vt:lpstr>
      <vt:lpstr>Probability Distributions and Sampling Distributions </vt:lpstr>
      <vt:lpstr>Probability Distributions and Sampling Distributions </vt:lpstr>
      <vt:lpstr>Probability Distributions and Sampling Distributions </vt:lpstr>
      <vt:lpstr>Inferencing: Confidence Interval</vt:lpstr>
      <vt:lpstr>Inferencing: Confidence Interval</vt:lpstr>
      <vt:lpstr>Inferencing: Confidence Interval</vt:lpstr>
      <vt:lpstr>Inferencing: Hypothesis Testing</vt:lpstr>
      <vt:lpstr>Inferencing: Hypothesis Testing</vt:lpstr>
      <vt:lpstr>T-Test</vt:lpstr>
      <vt:lpstr>Prediction Intervals</vt:lpstr>
      <vt:lpstr>Prediction Interval</vt:lpstr>
      <vt:lpstr>Prediction Interval</vt:lpstr>
      <vt:lpstr>Prediction Interval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308 Applied Regression</dc:title>
  <dc:creator>Michael Perry</dc:creator>
  <cp:lastModifiedBy>Perry, Michael</cp:lastModifiedBy>
  <cp:revision>4</cp:revision>
  <dcterms:modified xsi:type="dcterms:W3CDTF">2019-08-28T20:42:15Z</dcterms:modified>
</cp:coreProperties>
</file>