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58" r:id="rId3"/>
    <p:sldId id="290" r:id="rId4"/>
    <p:sldId id="309" r:id="rId5"/>
    <p:sldId id="260" r:id="rId6"/>
    <p:sldId id="291" r:id="rId7"/>
    <p:sldId id="292" r:id="rId8"/>
    <p:sldId id="274" r:id="rId9"/>
    <p:sldId id="293" r:id="rId10"/>
    <p:sldId id="294" r:id="rId11"/>
    <p:sldId id="275" r:id="rId12"/>
    <p:sldId id="272" r:id="rId13"/>
    <p:sldId id="257" r:id="rId14"/>
    <p:sldId id="276" r:id="rId15"/>
    <p:sldId id="278" r:id="rId16"/>
    <p:sldId id="279" r:id="rId17"/>
    <p:sldId id="273" r:id="rId18"/>
    <p:sldId id="277" r:id="rId19"/>
    <p:sldId id="295" r:id="rId20"/>
    <p:sldId id="286" r:id="rId21"/>
    <p:sldId id="287" r:id="rId22"/>
    <p:sldId id="280" r:id="rId23"/>
    <p:sldId id="296" r:id="rId24"/>
    <p:sldId id="281" r:id="rId25"/>
    <p:sldId id="299" r:id="rId26"/>
    <p:sldId id="298" r:id="rId27"/>
    <p:sldId id="282" r:id="rId28"/>
    <p:sldId id="283" r:id="rId29"/>
    <p:sldId id="300" r:id="rId30"/>
    <p:sldId id="284" r:id="rId31"/>
    <p:sldId id="306" r:id="rId32"/>
    <p:sldId id="301" r:id="rId33"/>
    <p:sldId id="285" r:id="rId34"/>
    <p:sldId id="307" r:id="rId35"/>
    <p:sldId id="297" r:id="rId36"/>
    <p:sldId id="302" r:id="rId37"/>
    <p:sldId id="303" r:id="rId38"/>
    <p:sldId id="304" r:id="rId39"/>
    <p:sldId id="305" r:id="rId40"/>
    <p:sldId id="289" r:id="rId41"/>
    <p:sldId id="263" r:id="rId42"/>
    <p:sldId id="288" r:id="rId43"/>
    <p:sldId id="308" r:id="rId44"/>
    <p:sldId id="265" r:id="rId45"/>
    <p:sldId id="311" r:id="rId46"/>
    <p:sldId id="267" r:id="rId47"/>
    <p:sldId id="268"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23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B02E5F-BE24-4649-889D-0F2E01C7B78E}" type="datetimeFigureOut">
              <a:rPr lang="en-US" smtClean="0"/>
              <a:pPr/>
              <a:t>1/29/2020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ACC26B-008F-47D1-8537-5211CAAB8A59}" type="slidenum">
              <a:rPr lang="en-US" smtClean="0"/>
              <a:pPr/>
              <a:t>‹#›</a:t>
            </a:fld>
            <a:endParaRPr lang="en-US"/>
          </a:p>
        </p:txBody>
      </p:sp>
    </p:spTree>
    <p:extLst>
      <p:ext uri="{BB962C8B-B14F-4D97-AF65-F5344CB8AC3E}">
        <p14:creationId xmlns:p14="http://schemas.microsoft.com/office/powerpoint/2010/main" val="2644770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45318e8da0_0_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45318e8da0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10369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453edf8d4c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453edf8d4c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4425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4530f3ffd6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4530f3ff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607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4530f3ffd6_0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4530f3ffd6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7352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453edf8d4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453edf8d4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1108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453edf8d4c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453edf8d4c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01341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4530f3ffd6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4530f3ffd6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2298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4530f3ffd6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4530f3ffd6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5669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4530f3ffd6_0_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4530f3ffd6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42164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4530f3ffd6_0_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4530f3ffd6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3547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8327921-07BC-41A4-A1D1-FD23F424A9EF}" type="datetimeFigureOut">
              <a:rPr lang="en-US" smtClean="0"/>
              <a:pPr/>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3ECA92-38BD-4A6D-938D-41C64E95A89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327921-07BC-41A4-A1D1-FD23F424A9EF}" type="datetimeFigureOut">
              <a:rPr lang="en-US" smtClean="0"/>
              <a:pPr/>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3ECA92-38BD-4A6D-938D-41C64E95A89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327921-07BC-41A4-A1D1-FD23F424A9EF}" type="datetimeFigureOut">
              <a:rPr lang="en-US" smtClean="0"/>
              <a:pPr/>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3ECA92-38BD-4A6D-938D-41C64E95A899}"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327921-07BC-41A4-A1D1-FD23F424A9EF}" type="datetimeFigureOut">
              <a:rPr lang="en-US" smtClean="0"/>
              <a:pPr/>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3ECA92-38BD-4A6D-938D-41C64E95A89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327921-07BC-41A4-A1D1-FD23F424A9EF}" type="datetimeFigureOut">
              <a:rPr lang="en-US" smtClean="0"/>
              <a:pPr/>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3ECA92-38BD-4A6D-938D-41C64E95A89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8327921-07BC-41A4-A1D1-FD23F424A9EF}" type="datetimeFigureOut">
              <a:rPr lang="en-US" smtClean="0"/>
              <a:pPr/>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3ECA92-38BD-4A6D-938D-41C64E95A89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8327921-07BC-41A4-A1D1-FD23F424A9EF}" type="datetimeFigureOut">
              <a:rPr lang="en-US" smtClean="0"/>
              <a:pPr/>
              <a:t>1/29/2020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3ECA92-38BD-4A6D-938D-41C64E95A89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8327921-07BC-41A4-A1D1-FD23F424A9EF}" type="datetimeFigureOut">
              <a:rPr lang="en-US" smtClean="0"/>
              <a:pPr/>
              <a:t>1/29/2020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3ECA92-38BD-4A6D-938D-41C64E95A89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327921-07BC-41A4-A1D1-FD23F424A9EF}" type="datetimeFigureOut">
              <a:rPr lang="en-US" smtClean="0"/>
              <a:pPr/>
              <a:t>1/29/2020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3ECA92-38BD-4A6D-938D-41C64E95A89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327921-07BC-41A4-A1D1-FD23F424A9EF}" type="datetimeFigureOut">
              <a:rPr lang="en-US" smtClean="0"/>
              <a:pPr/>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3ECA92-38BD-4A6D-938D-41C64E95A89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327921-07BC-41A4-A1D1-FD23F424A9EF}" type="datetimeFigureOut">
              <a:rPr lang="en-US" smtClean="0"/>
              <a:pPr/>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3ECA92-38BD-4A6D-938D-41C64E95A89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327921-07BC-41A4-A1D1-FD23F424A9EF}" type="datetimeFigureOut">
              <a:rPr lang="en-US" smtClean="0"/>
              <a:pPr/>
              <a:t>1/29/2020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3ECA92-38BD-4A6D-938D-41C64E95A89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emf"/><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em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emf"/><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6.xml"/><Relationship Id="rId4" Type="http://schemas.openxmlformats.org/officeDocument/2006/relationships/image" Target="../media/image43.png"/></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STAT 308  Applied Regression</a:t>
            </a:r>
            <a:endParaRPr lang="en-US" dirty="0"/>
          </a:p>
        </p:txBody>
      </p:sp>
      <p:sp>
        <p:nvSpPr>
          <p:cNvPr id="3" name="Subtitle 2"/>
          <p:cNvSpPr>
            <a:spLocks noGrp="1"/>
          </p:cNvSpPr>
          <p:nvPr>
            <p:ph type="subTitle" idx="1"/>
          </p:nvPr>
        </p:nvSpPr>
        <p:spPr/>
        <p:txBody>
          <a:bodyPr/>
          <a:lstStyle/>
          <a:p>
            <a:r>
              <a:rPr lang="en-US" dirty="0" smtClean="0"/>
              <a:t>Chapters </a:t>
            </a:r>
            <a:r>
              <a:rPr lang="en-US" smtClean="0"/>
              <a:t>5 – Chapters 7</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 Output of LSM</a:t>
            </a:r>
            <a:endParaRPr lang="en-US" dirty="0"/>
          </a:p>
        </p:txBody>
      </p:sp>
      <p:sp>
        <p:nvSpPr>
          <p:cNvPr id="3" name="TextBox 2"/>
          <p:cNvSpPr txBox="1"/>
          <p:nvPr/>
        </p:nvSpPr>
        <p:spPr>
          <a:xfrm>
            <a:off x="685800" y="1225689"/>
            <a:ext cx="6858000" cy="5909310"/>
          </a:xfrm>
          <a:prstGeom prst="rect">
            <a:avLst/>
          </a:prstGeom>
          <a:noFill/>
        </p:spPr>
        <p:txBody>
          <a:bodyPr wrap="square" rtlCol="0">
            <a:spAutoFit/>
          </a:bodyPr>
          <a:lstStyle/>
          <a:p>
            <a:r>
              <a:rPr lang="en-US" b="1" dirty="0" smtClean="0">
                <a:solidFill>
                  <a:srgbClr val="FF0000"/>
                </a:solidFill>
              </a:rPr>
              <a:t>Step 2: </a:t>
            </a:r>
            <a:r>
              <a:rPr lang="en-US" dirty="0" smtClean="0"/>
              <a:t>Fit the model</a:t>
            </a:r>
          </a:p>
          <a:p>
            <a:r>
              <a:rPr lang="en-US" b="1" dirty="0" smtClean="0">
                <a:solidFill>
                  <a:srgbClr val="FF0000"/>
                </a:solidFill>
              </a:rPr>
              <a:t>Step 4</a:t>
            </a:r>
            <a:r>
              <a:rPr lang="en-US" dirty="0" smtClean="0"/>
              <a:t>: Assess the adequacy of model</a:t>
            </a:r>
          </a:p>
          <a:p>
            <a:endParaRPr lang="en-US" dirty="0" smtClean="0"/>
          </a:p>
          <a:p>
            <a:r>
              <a:rPr lang="en-US" dirty="0" smtClean="0"/>
              <a:t>fit = lm(</a:t>
            </a:r>
            <a:r>
              <a:rPr lang="en-US" dirty="0" err="1" smtClean="0"/>
              <a:t>y~x</a:t>
            </a:r>
            <a:r>
              <a:rPr lang="en-US" dirty="0" smtClean="0"/>
              <a:t>)</a:t>
            </a:r>
          </a:p>
          <a:p>
            <a:r>
              <a:rPr lang="en-US" dirty="0" smtClean="0"/>
              <a:t>summary(fit)</a:t>
            </a:r>
          </a:p>
          <a:p>
            <a:endParaRPr lang="en-US" dirty="0" smtClean="0"/>
          </a:p>
          <a:p>
            <a:r>
              <a:rPr lang="en-US" dirty="0" smtClean="0"/>
              <a:t>Call: lm(formula = data1$Ht ~ data1$Wt) </a:t>
            </a:r>
          </a:p>
          <a:p>
            <a:r>
              <a:rPr lang="en-US" dirty="0" smtClean="0"/>
              <a:t>Residuals: </a:t>
            </a:r>
          </a:p>
          <a:p>
            <a:r>
              <a:rPr lang="en-US" dirty="0" smtClean="0"/>
              <a:t>Min                      1Q             Median            3Q              Max </a:t>
            </a:r>
          </a:p>
          <a:p>
            <a:r>
              <a:rPr lang="en-US" dirty="0" smtClean="0"/>
              <a:t>-19.1228       -3.9483             0.3683           4.6006          14.8276</a:t>
            </a:r>
          </a:p>
          <a:p>
            <a:endParaRPr lang="en-US" dirty="0" smtClean="0"/>
          </a:p>
          <a:p>
            <a:r>
              <a:rPr lang="en-US" dirty="0" smtClean="0"/>
              <a:t> Coefficients:     Estimate           Std. Error            t value            Pr(&gt;|t|)</a:t>
            </a:r>
          </a:p>
          <a:p>
            <a:r>
              <a:rPr lang="en-US" dirty="0" smtClean="0"/>
              <a:t>(Intercept)        139.15831         2.35533               59.08             &lt;2e-16 *** </a:t>
            </a:r>
          </a:p>
          <a:p>
            <a:r>
              <a:rPr lang="en-US" dirty="0" smtClean="0"/>
              <a:t>data1$Wt            0.54588           0.03088               17.68              &lt;2e-16 *** </a:t>
            </a:r>
          </a:p>
          <a:p>
            <a:r>
              <a:rPr lang="en-US" dirty="0" smtClean="0"/>
              <a:t>--- </a:t>
            </a:r>
            <a:r>
              <a:rPr lang="en-US" dirty="0" err="1" smtClean="0"/>
              <a:t>Signif</a:t>
            </a:r>
            <a:r>
              <a:rPr lang="en-US" dirty="0" smtClean="0"/>
              <a:t>. codes: 0 ‘***’ 0.001 ‘**’ 0.01 ‘*’ 0.05 ‘.’ 0.1 ‘ ’ 1 </a:t>
            </a:r>
          </a:p>
          <a:p>
            <a:endParaRPr lang="en-US" dirty="0" smtClean="0"/>
          </a:p>
          <a:p>
            <a:r>
              <a:rPr lang="en-US" dirty="0" smtClean="0"/>
              <a:t>Residual standard error:    6.096 on 200 degrees of freedom </a:t>
            </a:r>
          </a:p>
          <a:p>
            <a:r>
              <a:rPr lang="en-US" dirty="0" smtClean="0"/>
              <a:t>Multiple R-squared:    0.6098,    Adjusted R-squared: 0.6079   </a:t>
            </a:r>
          </a:p>
          <a:p>
            <a:r>
              <a:rPr lang="en-US" dirty="0" smtClean="0"/>
              <a:t>F-statistic:    312.6 on 1 and 200 DF,    p-value: &lt; 2.2e-16 </a:t>
            </a:r>
            <a:br>
              <a:rPr lang="en-US" dirty="0" smtClean="0"/>
            </a:br>
            <a:endParaRPr lang="en-US" dirty="0"/>
          </a:p>
        </p:txBody>
      </p:sp>
      <p:sp>
        <p:nvSpPr>
          <p:cNvPr id="4" name="Rectangle 3"/>
          <p:cNvSpPr/>
          <p:nvPr/>
        </p:nvSpPr>
        <p:spPr>
          <a:xfrm>
            <a:off x="3048000" y="5943600"/>
            <a:ext cx="7620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flipH="1">
            <a:off x="3810000" y="5334000"/>
            <a:ext cx="3962400" cy="53340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696200" y="4953000"/>
            <a:ext cx="1295400" cy="923330"/>
          </a:xfrm>
          <a:prstGeom prst="rect">
            <a:avLst/>
          </a:prstGeom>
          <a:noFill/>
        </p:spPr>
        <p:txBody>
          <a:bodyPr wrap="square" rtlCol="0">
            <a:spAutoFit/>
          </a:bodyPr>
          <a:lstStyle/>
          <a:p>
            <a:endParaRPr lang="en-US" dirty="0" smtClean="0"/>
          </a:p>
          <a:p>
            <a:endParaRPr lang="en-US" dirty="0" smtClean="0"/>
          </a:p>
          <a:p>
            <a:r>
              <a:rPr lang="en-US" dirty="0" err="1" smtClean="0"/>
              <a:t>Sqrt</a:t>
            </a:r>
            <a:r>
              <a:rPr lang="en-US" dirty="0" smtClean="0"/>
              <a:t>(MSE)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Coefficients from R</a:t>
            </a:r>
            <a:endParaRPr lang="en-US" dirty="0"/>
          </a:p>
        </p:txBody>
      </p:sp>
      <p:sp>
        <p:nvSpPr>
          <p:cNvPr id="3" name="TextBox 2"/>
          <p:cNvSpPr txBox="1"/>
          <p:nvPr/>
        </p:nvSpPr>
        <p:spPr>
          <a:xfrm>
            <a:off x="685800" y="2133600"/>
            <a:ext cx="6934200" cy="3785652"/>
          </a:xfrm>
          <a:prstGeom prst="rect">
            <a:avLst/>
          </a:prstGeom>
          <a:noFill/>
        </p:spPr>
        <p:txBody>
          <a:bodyPr wrap="square" rtlCol="0">
            <a:spAutoFit/>
          </a:bodyPr>
          <a:lstStyle/>
          <a:p>
            <a:r>
              <a:rPr lang="en-US" sz="2400" dirty="0" smtClean="0"/>
              <a:t>fit1$coefficients[1]     # intercept estimate</a:t>
            </a:r>
          </a:p>
          <a:p>
            <a:r>
              <a:rPr lang="en-US" sz="2400" dirty="0" smtClean="0"/>
              <a:t>fit1$coefficients[2]    #slope  estimate</a:t>
            </a:r>
          </a:p>
          <a:p>
            <a:endParaRPr lang="en-US" sz="2400" dirty="0" smtClean="0"/>
          </a:p>
          <a:p>
            <a:r>
              <a:rPr lang="en-US" sz="2400" dirty="0" smtClean="0"/>
              <a:t>MSE and RMSE</a:t>
            </a:r>
          </a:p>
          <a:p>
            <a:endParaRPr lang="en-US" sz="2400" dirty="0" smtClean="0"/>
          </a:p>
          <a:p>
            <a:r>
              <a:rPr lang="en-US" sz="2400" dirty="0" err="1" smtClean="0"/>
              <a:t>sse</a:t>
            </a:r>
            <a:r>
              <a:rPr lang="en-US" sz="2400" dirty="0" smtClean="0"/>
              <a:t> = sum(fit1$residuals^2)</a:t>
            </a:r>
          </a:p>
          <a:p>
            <a:r>
              <a:rPr lang="en-US" sz="2400" dirty="0" err="1" smtClean="0"/>
              <a:t>mse</a:t>
            </a:r>
            <a:r>
              <a:rPr lang="en-US" sz="2400" dirty="0" smtClean="0"/>
              <a:t> = </a:t>
            </a:r>
            <a:r>
              <a:rPr lang="en-US" sz="2400" dirty="0" err="1" smtClean="0"/>
              <a:t>sse</a:t>
            </a:r>
            <a:r>
              <a:rPr lang="en-US" sz="2400" dirty="0" smtClean="0"/>
              <a:t>/(length(fit1$residuals)-2)</a:t>
            </a:r>
          </a:p>
          <a:p>
            <a:r>
              <a:rPr lang="en-US" sz="2400" dirty="0" err="1" smtClean="0"/>
              <a:t>mse</a:t>
            </a:r>
            <a:endParaRPr lang="en-US" sz="2400" dirty="0" smtClean="0"/>
          </a:p>
          <a:p>
            <a:r>
              <a:rPr lang="en-US" sz="2400" dirty="0" err="1" smtClean="0"/>
              <a:t>rmse</a:t>
            </a:r>
            <a:r>
              <a:rPr lang="en-US" sz="2400" dirty="0" smtClean="0"/>
              <a:t> = </a:t>
            </a:r>
            <a:r>
              <a:rPr lang="en-US" sz="2400" dirty="0" err="1" smtClean="0"/>
              <a:t>sqrt</a:t>
            </a:r>
            <a:r>
              <a:rPr lang="en-US" sz="2400" dirty="0" smtClean="0"/>
              <a:t>(</a:t>
            </a:r>
            <a:r>
              <a:rPr lang="en-US" sz="2400" dirty="0" err="1" smtClean="0"/>
              <a:t>mse</a:t>
            </a:r>
            <a:r>
              <a:rPr lang="en-US" sz="2400" dirty="0" smtClean="0"/>
              <a:t>)</a:t>
            </a:r>
          </a:p>
          <a:p>
            <a:r>
              <a:rPr lang="en-US" sz="2400" dirty="0" err="1" smtClean="0"/>
              <a:t>rmse</a:t>
            </a: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Statistical Assumptions for Straight-line Model</a:t>
            </a:r>
            <a:endParaRPr lang="en-US" dirty="0"/>
          </a:p>
        </p:txBody>
      </p:sp>
      <p:sp>
        <p:nvSpPr>
          <p:cNvPr id="3" name="TextBox 2"/>
          <p:cNvSpPr txBox="1"/>
          <p:nvPr/>
        </p:nvSpPr>
        <p:spPr>
          <a:xfrm>
            <a:off x="762000" y="1981200"/>
            <a:ext cx="7162800" cy="3693319"/>
          </a:xfrm>
          <a:prstGeom prst="rect">
            <a:avLst/>
          </a:prstGeom>
          <a:noFill/>
        </p:spPr>
        <p:txBody>
          <a:bodyPr wrap="square" rtlCol="0">
            <a:spAutoFit/>
          </a:bodyPr>
          <a:lstStyle/>
          <a:p>
            <a:r>
              <a:rPr lang="en-US" dirty="0" smtClean="0"/>
              <a:t>Statistical Assumptions for straight-line model</a:t>
            </a:r>
          </a:p>
          <a:p>
            <a:pPr marL="342900" indent="-342900">
              <a:buAutoNum type="arabicParenR"/>
            </a:pPr>
            <a:r>
              <a:rPr lang="en-US" dirty="0" smtClean="0"/>
              <a:t>Existence</a:t>
            </a:r>
          </a:p>
          <a:p>
            <a:pPr marL="342900" indent="-342900">
              <a:buAutoNum type="arabicParenR"/>
            </a:pPr>
            <a:r>
              <a:rPr lang="en-US" b="1" dirty="0" smtClean="0">
                <a:solidFill>
                  <a:srgbClr val="FF0000"/>
                </a:solidFill>
              </a:rPr>
              <a:t>L</a:t>
            </a:r>
            <a:r>
              <a:rPr lang="en-US" dirty="0" smtClean="0"/>
              <a:t>inearity</a:t>
            </a:r>
          </a:p>
          <a:p>
            <a:pPr marL="342900" indent="-342900">
              <a:buAutoNum type="arabicParenR"/>
            </a:pPr>
            <a:r>
              <a:rPr lang="en-US" b="1" dirty="0" smtClean="0">
                <a:solidFill>
                  <a:srgbClr val="FF0000"/>
                </a:solidFill>
              </a:rPr>
              <a:t>I</a:t>
            </a:r>
            <a:r>
              <a:rPr lang="en-US" dirty="0" smtClean="0"/>
              <a:t>ndependence</a:t>
            </a:r>
          </a:p>
          <a:p>
            <a:pPr marL="342900" indent="-342900">
              <a:buAutoNum type="arabicParenR"/>
            </a:pPr>
            <a:r>
              <a:rPr lang="en-US" b="1" dirty="0" smtClean="0">
                <a:solidFill>
                  <a:srgbClr val="FF0000"/>
                </a:solidFill>
              </a:rPr>
              <a:t>N</a:t>
            </a:r>
            <a:r>
              <a:rPr lang="en-US" dirty="0" smtClean="0"/>
              <a:t>ormal Distribution</a:t>
            </a:r>
          </a:p>
          <a:p>
            <a:pPr marL="342900" indent="-342900">
              <a:buAutoNum type="arabicParenR"/>
            </a:pPr>
            <a:r>
              <a:rPr lang="en-US" b="1" dirty="0" smtClean="0">
                <a:solidFill>
                  <a:srgbClr val="FF0000"/>
                </a:solidFill>
              </a:rPr>
              <a:t>E</a:t>
            </a:r>
            <a:r>
              <a:rPr lang="en-US" dirty="0" smtClean="0"/>
              <a:t>qual (constant) variance of the distribution of y at any x.</a:t>
            </a:r>
          </a:p>
          <a:p>
            <a:pPr marL="342900" indent="-342900">
              <a:buAutoNum type="arabicParenR"/>
            </a:pPr>
            <a:endParaRPr lang="en-US" dirty="0"/>
          </a:p>
          <a:p>
            <a:pPr marL="342900" indent="-342900">
              <a:buAutoNum type="arabicParenR"/>
            </a:pPr>
            <a:endParaRPr lang="en-US" dirty="0" smtClean="0"/>
          </a:p>
          <a:p>
            <a:pPr marL="342900" indent="-342900">
              <a:buAutoNum type="arabicParenR"/>
            </a:pPr>
            <a:endParaRPr lang="en-US" dirty="0"/>
          </a:p>
          <a:p>
            <a:r>
              <a:rPr lang="en-US" dirty="0" smtClean="0"/>
              <a:t>Note: We will use residual plots to analyze assumptions 2 – 5.  A helpful mnemonic for remembering these assumptions is LINE.</a:t>
            </a:r>
          </a:p>
          <a:p>
            <a:endParaRPr lang="en-US" dirty="0" smtClean="0"/>
          </a:p>
          <a:p>
            <a:endParaRPr lang="en-US" dirty="0"/>
          </a:p>
        </p:txBody>
      </p:sp>
    </p:spTree>
    <p:extLst>
      <p:ext uri="{BB962C8B-B14F-4D97-AF65-F5344CB8AC3E}">
        <p14:creationId xmlns:p14="http://schemas.microsoft.com/office/powerpoint/2010/main" val="3730680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Linearity and Normal Assumption</a:t>
            </a:r>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0" y="2743200"/>
            <a:ext cx="4124325" cy="2838450"/>
          </a:xfrm>
          <a:prstGeom prst="rect">
            <a:avLst/>
          </a:prstGeom>
          <a:noFill/>
          <a:ln w="9525">
            <a:noFill/>
            <a:miter lim="800000"/>
            <a:headEnd/>
            <a:tailEnd/>
          </a:ln>
        </p:spPr>
      </p:pic>
      <p:pic>
        <p:nvPicPr>
          <p:cNvPr id="5" name="Picture 4"/>
          <p:cNvPicPr>
            <a:picLocks noChangeAspect="1" noChangeArrowheads="1"/>
          </p:cNvPicPr>
          <p:nvPr/>
        </p:nvPicPr>
        <p:blipFill>
          <a:blip r:embed="rId3" cstate="print"/>
          <a:srcRect/>
          <a:stretch>
            <a:fillRect/>
          </a:stretch>
        </p:blipFill>
        <p:spPr bwMode="auto">
          <a:xfrm>
            <a:off x="4453816" y="3164527"/>
            <a:ext cx="4080584" cy="3724275"/>
          </a:xfrm>
          <a:prstGeom prst="rect">
            <a:avLst/>
          </a:prstGeom>
          <a:noFill/>
          <a:ln w="9525">
            <a:noFill/>
            <a:miter lim="800000"/>
            <a:headEnd/>
            <a:tailEnd/>
          </a:ln>
        </p:spPr>
      </p:pic>
      <p:sp>
        <p:nvSpPr>
          <p:cNvPr id="3" name="TextBox 2"/>
          <p:cNvSpPr txBox="1"/>
          <p:nvPr/>
        </p:nvSpPr>
        <p:spPr>
          <a:xfrm>
            <a:off x="609600" y="1600200"/>
            <a:ext cx="7391400"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line must pass through the mean value of y at each x : µ</a:t>
            </a:r>
            <a:r>
              <a:rPr lang="en-US" baseline="-25000" dirty="0" smtClean="0"/>
              <a:t>Y|X</a:t>
            </a:r>
          </a:p>
          <a:p>
            <a:pPr marL="285750" indent="-285750">
              <a:buFont typeface="Arial" panose="020B0604020202020204" pitchFamily="34" charset="0"/>
              <a:buChar char="•"/>
            </a:pPr>
            <a:r>
              <a:rPr lang="en-US" dirty="0" smtClean="0"/>
              <a:t>The probability distribution around each Y value at a specific X value is normally distributed.</a:t>
            </a:r>
            <a:endParaRPr lang="en-US" dirty="0"/>
          </a:p>
        </p:txBody>
      </p:sp>
      <p:sp>
        <p:nvSpPr>
          <p:cNvPr id="4" name="TextBox 3"/>
          <p:cNvSpPr txBox="1"/>
          <p:nvPr/>
        </p:nvSpPr>
        <p:spPr>
          <a:xfrm>
            <a:off x="4953000" y="2590800"/>
            <a:ext cx="3581400" cy="1200329"/>
          </a:xfrm>
          <a:prstGeom prst="rect">
            <a:avLst/>
          </a:prstGeom>
          <a:noFill/>
        </p:spPr>
        <p:txBody>
          <a:bodyPr wrap="square" rtlCol="0">
            <a:spAutoFit/>
          </a:bodyPr>
          <a:lstStyle/>
          <a:p>
            <a:r>
              <a:rPr lang="en-US" b="1" dirty="0" smtClean="0">
                <a:solidFill>
                  <a:srgbClr val="FF0000"/>
                </a:solidFill>
              </a:rPr>
              <a:t>Note that the line does not pass through the estimated mean of each x. Therefore a straight-line model is NOT appropriate.</a:t>
            </a:r>
            <a:endParaRPr lang="en-US" b="1" dirty="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Linearity</a:t>
            </a:r>
            <a:endParaRPr dirty="0"/>
          </a:p>
        </p:txBody>
      </p:sp>
      <p:sp>
        <p:nvSpPr>
          <p:cNvPr id="77" name="Google Shape;77;p16"/>
          <p:cNvSpPr txBox="1">
            <a:spLocks noGrp="1"/>
          </p:cNvSpPr>
          <p:nvPr>
            <p:ph type="body" idx="1"/>
          </p:nvPr>
        </p:nvSpPr>
        <p:spPr>
          <a:xfrm>
            <a:off x="152400" y="1447800"/>
            <a:ext cx="8520600" cy="455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Residuals are random and evenly distributed around 0. “Sneeze Test”</a:t>
            </a:r>
            <a:endParaRPr sz="2400" dirty="0"/>
          </a:p>
          <a:p>
            <a:pPr marL="0" lvl="0" indent="0" algn="l" rtl="0">
              <a:spcBef>
                <a:spcPts val="1600"/>
              </a:spcBef>
              <a:spcAft>
                <a:spcPts val="0"/>
              </a:spcAft>
              <a:buNone/>
            </a:pPr>
            <a:r>
              <a:rPr lang="en" sz="2400" dirty="0"/>
              <a:t>plot(fit$residual~x)   or plot(fit$residual~predict(fit))</a:t>
            </a:r>
            <a:endParaRPr sz="2400" dirty="0"/>
          </a:p>
          <a:p>
            <a:pPr marL="0" lvl="0" indent="0" algn="l" rtl="0">
              <a:spcBef>
                <a:spcPts val="1600"/>
              </a:spcBef>
              <a:spcAft>
                <a:spcPts val="1600"/>
              </a:spcAft>
              <a:buNone/>
            </a:pPr>
            <a:r>
              <a:rPr lang="en" dirty="0"/>
              <a:t>   </a:t>
            </a:r>
            <a:endParaRPr dirty="0"/>
          </a:p>
        </p:txBody>
      </p:sp>
      <p:pic>
        <p:nvPicPr>
          <p:cNvPr id="78" name="Google Shape;78;p16"/>
          <p:cNvPicPr preferRelativeResize="0"/>
          <p:nvPr/>
        </p:nvPicPr>
        <p:blipFill>
          <a:blip r:embed="rId3" cstate="print">
            <a:alphaModFix/>
          </a:blip>
          <a:stretch>
            <a:fillRect/>
          </a:stretch>
        </p:blipFill>
        <p:spPr>
          <a:xfrm>
            <a:off x="0" y="3124200"/>
            <a:ext cx="3733800" cy="3124200"/>
          </a:xfrm>
          <a:prstGeom prst="rect">
            <a:avLst/>
          </a:prstGeom>
          <a:noFill/>
          <a:ln>
            <a:noFill/>
          </a:ln>
        </p:spPr>
      </p:pic>
      <p:sp>
        <p:nvSpPr>
          <p:cNvPr id="79" name="Google Shape;79;p16"/>
          <p:cNvSpPr txBox="1"/>
          <p:nvPr/>
        </p:nvSpPr>
        <p:spPr>
          <a:xfrm>
            <a:off x="627500" y="2936400"/>
            <a:ext cx="1769400" cy="32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Linear:                                </a:t>
            </a:r>
            <a:endParaRPr dirty="0"/>
          </a:p>
        </p:txBody>
      </p:sp>
      <p:pic>
        <p:nvPicPr>
          <p:cNvPr id="80" name="Google Shape;80;p16"/>
          <p:cNvPicPr preferRelativeResize="0"/>
          <p:nvPr/>
        </p:nvPicPr>
        <p:blipFill>
          <a:blip r:embed="rId4" cstate="print">
            <a:alphaModFix/>
          </a:blip>
          <a:stretch>
            <a:fillRect/>
          </a:stretch>
        </p:blipFill>
        <p:spPr>
          <a:xfrm>
            <a:off x="4191000" y="3048000"/>
            <a:ext cx="2745900" cy="3652600"/>
          </a:xfrm>
          <a:prstGeom prst="rect">
            <a:avLst/>
          </a:prstGeom>
          <a:noFill/>
          <a:ln>
            <a:noFill/>
          </a:ln>
        </p:spPr>
      </p:pic>
      <p:sp>
        <p:nvSpPr>
          <p:cNvPr id="81" name="Google Shape;81;p16"/>
          <p:cNvSpPr txBox="1"/>
          <p:nvPr/>
        </p:nvSpPr>
        <p:spPr>
          <a:xfrm>
            <a:off x="4571988" y="3264400"/>
            <a:ext cx="1769400" cy="32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Not </a:t>
            </a:r>
            <a:r>
              <a:rPr lang="en" dirty="0" smtClean="0"/>
              <a:t>Linear                                </a:t>
            </a:r>
            <a:endParaRPr dirty="0"/>
          </a:p>
        </p:txBody>
      </p:sp>
      <p:sp>
        <p:nvSpPr>
          <p:cNvPr id="82" name="Google Shape;82;p16"/>
          <p:cNvSpPr/>
          <p:nvPr/>
        </p:nvSpPr>
        <p:spPr>
          <a:xfrm>
            <a:off x="4798263" y="4370637"/>
            <a:ext cx="1769486" cy="918943"/>
          </a:xfrm>
          <a:custGeom>
            <a:avLst/>
            <a:gdLst/>
            <a:ahLst/>
            <a:cxnLst/>
            <a:rect l="l" t="t" r="r" b="b"/>
            <a:pathLst>
              <a:path w="73210" h="37119" extrusionOk="0">
                <a:moveTo>
                  <a:pt x="0" y="37119"/>
                </a:moveTo>
                <a:cubicBezTo>
                  <a:pt x="2195" y="30947"/>
                  <a:pt x="1920" y="772"/>
                  <a:pt x="13167" y="86"/>
                </a:cubicBezTo>
                <a:cubicBezTo>
                  <a:pt x="24414" y="-600"/>
                  <a:pt x="57745" y="27038"/>
                  <a:pt x="67483" y="33004"/>
                </a:cubicBezTo>
                <a:cubicBezTo>
                  <a:pt x="77222" y="38970"/>
                  <a:pt x="70912" y="35404"/>
                  <a:pt x="71598" y="35884"/>
                </a:cubicBezTo>
              </a:path>
            </a:pathLst>
          </a:custGeom>
          <a:noFill/>
          <a:ln w="9525" cap="flat" cmpd="sng">
            <a:solidFill>
              <a:srgbClr val="FF0000"/>
            </a:solidFill>
            <a:prstDash val="dash"/>
            <a:round/>
            <a:headEnd type="none" w="med" len="med"/>
            <a:tailEnd type="none" w="med" len="med"/>
          </a:ln>
        </p:spPr>
      </p:sp>
      <p:pic>
        <p:nvPicPr>
          <p:cNvPr id="83" name="Google Shape;83;p16"/>
          <p:cNvPicPr preferRelativeResize="0"/>
          <p:nvPr/>
        </p:nvPicPr>
        <p:blipFill>
          <a:blip r:embed="rId5" cstate="print">
            <a:alphaModFix/>
          </a:blip>
          <a:stretch>
            <a:fillRect/>
          </a:stretch>
        </p:blipFill>
        <p:spPr>
          <a:xfrm>
            <a:off x="6717051" y="3200400"/>
            <a:ext cx="2426949" cy="3228320"/>
          </a:xfrm>
          <a:prstGeom prst="rect">
            <a:avLst/>
          </a:prstGeom>
          <a:noFill/>
          <a:ln>
            <a:noFill/>
          </a:ln>
        </p:spPr>
      </p:pic>
      <p:sp>
        <p:nvSpPr>
          <p:cNvPr id="84" name="Google Shape;84;p16"/>
          <p:cNvSpPr txBox="1"/>
          <p:nvPr/>
        </p:nvSpPr>
        <p:spPr>
          <a:xfrm>
            <a:off x="7045813" y="3229167"/>
            <a:ext cx="1769400" cy="32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Not </a:t>
            </a:r>
            <a:r>
              <a:rPr lang="en" dirty="0" smtClean="0"/>
              <a:t>Linear                                </a:t>
            </a:r>
            <a:endParaRPr dirty="0"/>
          </a:p>
        </p:txBody>
      </p:sp>
      <p:sp>
        <p:nvSpPr>
          <p:cNvPr id="85" name="Google Shape;85;p16"/>
          <p:cNvSpPr txBox="1"/>
          <p:nvPr/>
        </p:nvSpPr>
        <p:spPr>
          <a:xfrm>
            <a:off x="7134625" y="2552333"/>
            <a:ext cx="1591800" cy="32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Groove vs Mileage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9"/>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Normal Distribution of Residuals</a:t>
            </a:r>
            <a:endParaRPr/>
          </a:p>
        </p:txBody>
      </p:sp>
      <p:sp>
        <p:nvSpPr>
          <p:cNvPr id="120" name="Google Shape;120;p19"/>
          <p:cNvSpPr txBox="1">
            <a:spLocks noGrp="1"/>
          </p:cNvSpPr>
          <p:nvPr>
            <p:ph type="body" idx="1"/>
          </p:nvPr>
        </p:nvSpPr>
        <p:spPr>
          <a:xfrm>
            <a:off x="270550" y="1647267"/>
            <a:ext cx="8520600" cy="455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Histograms or QQ </a:t>
            </a:r>
            <a:r>
              <a:rPr lang="en" dirty="0" smtClean="0"/>
              <a:t>Plot</a:t>
            </a:r>
          </a:p>
          <a:p>
            <a:pPr marL="0" lvl="0" indent="0" algn="l" rtl="0">
              <a:spcBef>
                <a:spcPts val="0"/>
              </a:spcBef>
              <a:spcAft>
                <a:spcPts val="0"/>
              </a:spcAft>
              <a:buNone/>
            </a:pPr>
            <a:r>
              <a:rPr lang="en" dirty="0" smtClean="0"/>
              <a:t>Example of Residuals Normally Distributed</a:t>
            </a: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pic>
        <p:nvPicPr>
          <p:cNvPr id="121" name="Google Shape;121;p19"/>
          <p:cNvPicPr preferRelativeResize="0"/>
          <p:nvPr/>
        </p:nvPicPr>
        <p:blipFill>
          <a:blip r:embed="rId3" cstate="print">
            <a:alphaModFix/>
          </a:blip>
          <a:stretch>
            <a:fillRect/>
          </a:stretch>
        </p:blipFill>
        <p:spPr>
          <a:xfrm>
            <a:off x="914400" y="3075908"/>
            <a:ext cx="2019300" cy="2686051"/>
          </a:xfrm>
          <a:prstGeom prst="rect">
            <a:avLst/>
          </a:prstGeom>
          <a:noFill/>
          <a:ln>
            <a:noFill/>
          </a:ln>
        </p:spPr>
      </p:pic>
      <p:pic>
        <p:nvPicPr>
          <p:cNvPr id="122" name="Google Shape;122;p19"/>
          <p:cNvPicPr preferRelativeResize="0"/>
          <p:nvPr/>
        </p:nvPicPr>
        <p:blipFill>
          <a:blip r:embed="rId4" cstate="print">
            <a:alphaModFix/>
          </a:blip>
          <a:stretch>
            <a:fillRect/>
          </a:stretch>
        </p:blipFill>
        <p:spPr>
          <a:xfrm>
            <a:off x="5334000" y="2616867"/>
            <a:ext cx="2695575" cy="3585600"/>
          </a:xfrm>
          <a:prstGeom prst="rect">
            <a:avLst/>
          </a:prstGeom>
          <a:noFill/>
          <a:ln>
            <a:noFill/>
          </a:ln>
        </p:spPr>
      </p:pic>
      <p:sp>
        <p:nvSpPr>
          <p:cNvPr id="123" name="Google Shape;123;p19"/>
          <p:cNvSpPr txBox="1"/>
          <p:nvPr/>
        </p:nvSpPr>
        <p:spPr>
          <a:xfrm>
            <a:off x="1090647" y="6040545"/>
            <a:ext cx="7231800" cy="76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hist(fit0$residual)                                                         </a:t>
            </a:r>
            <a:r>
              <a:rPr lang="en" dirty="0" smtClean="0"/>
              <a:t>qqnorm(fit0$residual</a:t>
            </a:r>
            <a:r>
              <a:rPr lang="en" dirty="0"/>
              <a:t>)</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Normal Distribution of Residuals</a:t>
            </a:r>
            <a:endParaRPr/>
          </a:p>
        </p:txBody>
      </p:sp>
      <p:sp>
        <p:nvSpPr>
          <p:cNvPr id="129" name="Google Shape;129;p20"/>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smtClean="0"/>
              <a:t>Not Normally Distributed. Bad </a:t>
            </a:r>
            <a:endParaRPr dirty="0"/>
          </a:p>
        </p:txBody>
      </p:sp>
      <p:pic>
        <p:nvPicPr>
          <p:cNvPr id="130" name="Google Shape;130;p20"/>
          <p:cNvPicPr preferRelativeResize="0"/>
          <p:nvPr/>
        </p:nvPicPr>
        <p:blipFill>
          <a:blip r:embed="rId3" cstate="print">
            <a:alphaModFix/>
          </a:blip>
          <a:stretch>
            <a:fillRect/>
          </a:stretch>
        </p:blipFill>
        <p:spPr>
          <a:xfrm>
            <a:off x="762000" y="2514600"/>
            <a:ext cx="2578175" cy="3429433"/>
          </a:xfrm>
          <a:prstGeom prst="rect">
            <a:avLst/>
          </a:prstGeom>
          <a:noFill/>
          <a:ln>
            <a:noFill/>
          </a:ln>
        </p:spPr>
      </p:pic>
      <p:pic>
        <p:nvPicPr>
          <p:cNvPr id="131" name="Google Shape;131;p20"/>
          <p:cNvPicPr preferRelativeResize="0"/>
          <p:nvPr/>
        </p:nvPicPr>
        <p:blipFill>
          <a:blip r:embed="rId4" cstate="print">
            <a:alphaModFix/>
          </a:blip>
          <a:stretch>
            <a:fillRect/>
          </a:stretch>
        </p:blipFill>
        <p:spPr>
          <a:xfrm>
            <a:off x="5105400" y="2438400"/>
            <a:ext cx="2578175" cy="342946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Equal/Constant Variance</a:t>
            </a:r>
            <a:endParaRPr lang="en-US" dirty="0"/>
          </a:p>
        </p:txBody>
      </p:sp>
      <p:sp>
        <p:nvSpPr>
          <p:cNvPr id="3" name="TextBox 2"/>
          <p:cNvSpPr txBox="1"/>
          <p:nvPr/>
        </p:nvSpPr>
        <p:spPr>
          <a:xfrm>
            <a:off x="2133600" y="1524000"/>
            <a:ext cx="4876800" cy="707886"/>
          </a:xfrm>
          <a:prstGeom prst="rect">
            <a:avLst/>
          </a:prstGeom>
          <a:noFill/>
        </p:spPr>
        <p:txBody>
          <a:bodyPr wrap="square" rtlCol="0">
            <a:spAutoFit/>
          </a:bodyPr>
          <a:lstStyle/>
          <a:p>
            <a:pPr algn="ctr"/>
            <a:r>
              <a:rPr lang="en-US" sz="2000" b="1" dirty="0" smtClean="0">
                <a:solidFill>
                  <a:srgbClr val="FF0000"/>
                </a:solidFill>
              </a:rPr>
              <a:t>Homoscedastic = equal or constant variance</a:t>
            </a:r>
          </a:p>
          <a:p>
            <a:pPr algn="ctr"/>
            <a:r>
              <a:rPr lang="en-US" sz="2000" b="1" dirty="0" smtClean="0">
                <a:solidFill>
                  <a:srgbClr val="FF0000"/>
                </a:solidFill>
              </a:rPr>
              <a:t>Heteroscedastic = non-constant variance</a:t>
            </a:r>
            <a:endParaRPr lang="en-US" sz="2000" b="1" dirty="0">
              <a:solidFill>
                <a:srgbClr val="FF0000"/>
              </a:solidFill>
            </a:endParaRPr>
          </a:p>
        </p:txBody>
      </p:sp>
      <p:pic>
        <p:nvPicPr>
          <p:cNvPr id="16386" name="Picture 2" descr="Image result for homoscedasticit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2819399"/>
            <a:ext cx="6066453" cy="326225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a:xfrm flipV="1">
            <a:off x="1981200" y="4038600"/>
            <a:ext cx="1752600" cy="1447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1257300" y="3314700"/>
            <a:ext cx="1752600" cy="1447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4724400" y="3962400"/>
            <a:ext cx="1943489" cy="1295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4335236" y="2825620"/>
            <a:ext cx="1404646" cy="212738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0366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Fixing Issues of Hetroscedasticity</a:t>
            </a:r>
            <a:endParaRPr/>
          </a:p>
          <a:p>
            <a:pPr marL="0" lvl="0" indent="0" algn="l" rtl="0">
              <a:spcBef>
                <a:spcPts val="0"/>
              </a:spcBef>
              <a:spcAft>
                <a:spcPts val="0"/>
              </a:spcAft>
              <a:buNone/>
            </a:pPr>
            <a:endParaRPr/>
          </a:p>
        </p:txBody>
      </p:sp>
      <p:sp>
        <p:nvSpPr>
          <p:cNvPr id="103" name="Google Shape;103;p18"/>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04" name="Google Shape;104;p18"/>
          <p:cNvPicPr preferRelativeResize="0"/>
          <p:nvPr/>
        </p:nvPicPr>
        <p:blipFill>
          <a:blip r:embed="rId3" cstate="print">
            <a:alphaModFix/>
          </a:blip>
          <a:stretch>
            <a:fillRect/>
          </a:stretch>
        </p:blipFill>
        <p:spPr>
          <a:xfrm>
            <a:off x="5837746" y="2382401"/>
            <a:ext cx="2788400" cy="2716367"/>
          </a:xfrm>
          <a:prstGeom prst="rect">
            <a:avLst/>
          </a:prstGeom>
          <a:noFill/>
          <a:ln>
            <a:noFill/>
          </a:ln>
        </p:spPr>
      </p:pic>
      <p:sp>
        <p:nvSpPr>
          <p:cNvPr id="105" name="Google Shape;105;p18"/>
          <p:cNvSpPr/>
          <p:nvPr/>
        </p:nvSpPr>
        <p:spPr>
          <a:xfrm>
            <a:off x="6216926" y="2695500"/>
            <a:ext cx="2191575" cy="641067"/>
          </a:xfrm>
          <a:custGeom>
            <a:avLst/>
            <a:gdLst/>
            <a:ahLst/>
            <a:cxnLst/>
            <a:rect l="l" t="t" r="r" b="b"/>
            <a:pathLst>
              <a:path w="87663" h="19232" extrusionOk="0">
                <a:moveTo>
                  <a:pt x="0" y="19232"/>
                </a:moveTo>
                <a:cubicBezTo>
                  <a:pt x="4995" y="16027"/>
                  <a:pt x="15357" y="0"/>
                  <a:pt x="29967" y="0"/>
                </a:cubicBezTo>
                <a:cubicBezTo>
                  <a:pt x="44578" y="0"/>
                  <a:pt x="78047" y="16027"/>
                  <a:pt x="87663" y="19232"/>
                </a:cubicBezTo>
              </a:path>
            </a:pathLst>
          </a:custGeom>
          <a:noFill/>
          <a:ln w="38100" cap="flat" cmpd="sng">
            <a:solidFill>
              <a:srgbClr val="FF0000"/>
            </a:solidFill>
            <a:prstDash val="solid"/>
            <a:round/>
            <a:headEnd type="none" w="med" len="med"/>
            <a:tailEnd type="none" w="med" len="med"/>
          </a:ln>
        </p:spPr>
      </p:sp>
      <p:sp>
        <p:nvSpPr>
          <p:cNvPr id="106" name="Google Shape;106;p18"/>
          <p:cNvSpPr/>
          <p:nvPr/>
        </p:nvSpPr>
        <p:spPr>
          <a:xfrm>
            <a:off x="6194576" y="3828567"/>
            <a:ext cx="2281025" cy="811267"/>
          </a:xfrm>
          <a:custGeom>
            <a:avLst/>
            <a:gdLst/>
            <a:ahLst/>
            <a:cxnLst/>
            <a:rect l="l" t="t" r="r" b="b"/>
            <a:pathLst>
              <a:path w="91241" h="24338" extrusionOk="0">
                <a:moveTo>
                  <a:pt x="0" y="8945"/>
                </a:moveTo>
                <a:cubicBezTo>
                  <a:pt x="6187" y="11480"/>
                  <a:pt x="21915" y="25643"/>
                  <a:pt x="37122" y="24152"/>
                </a:cubicBezTo>
                <a:cubicBezTo>
                  <a:pt x="52329" y="22661"/>
                  <a:pt x="82221" y="4025"/>
                  <a:pt x="91241" y="0"/>
                </a:cubicBezTo>
              </a:path>
            </a:pathLst>
          </a:custGeom>
          <a:noFill/>
          <a:ln w="38100" cap="flat" cmpd="sng">
            <a:solidFill>
              <a:srgbClr val="FF0000"/>
            </a:solidFill>
            <a:prstDash val="solid"/>
            <a:round/>
            <a:headEnd type="none" w="med" len="med"/>
            <a:tailEnd type="none" w="med" len="med"/>
          </a:ln>
        </p:spPr>
      </p:sp>
      <p:sp>
        <p:nvSpPr>
          <p:cNvPr id="107" name="Google Shape;107;p18"/>
          <p:cNvSpPr txBox="1"/>
          <p:nvPr/>
        </p:nvSpPr>
        <p:spPr>
          <a:xfrm>
            <a:off x="5825575" y="5393967"/>
            <a:ext cx="2862600" cy="76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If y is a rate or proportion</a:t>
            </a:r>
            <a:endParaRPr>
              <a:solidFill>
                <a:schemeClr val="dk1"/>
              </a:solidFill>
            </a:endParaRPr>
          </a:p>
          <a:p>
            <a:pPr marL="0" lvl="0" indent="0" algn="l" rtl="0">
              <a:spcBef>
                <a:spcPts val="0"/>
              </a:spcBef>
              <a:spcAft>
                <a:spcPts val="0"/>
              </a:spcAft>
              <a:buNone/>
            </a:pPr>
            <a:r>
              <a:rPr lang="en"/>
              <a:t>try arcsin(sqrt(y)) transform</a:t>
            </a:r>
            <a:endParaRPr/>
          </a:p>
          <a:p>
            <a:pPr marL="0" lvl="0" indent="0" algn="l" rtl="0">
              <a:spcBef>
                <a:spcPts val="0"/>
              </a:spcBef>
              <a:spcAft>
                <a:spcPts val="0"/>
              </a:spcAft>
              <a:buNone/>
            </a:pPr>
            <a:endParaRPr/>
          </a:p>
        </p:txBody>
      </p:sp>
      <p:pic>
        <p:nvPicPr>
          <p:cNvPr id="108" name="Google Shape;108;p18"/>
          <p:cNvPicPr preferRelativeResize="0"/>
          <p:nvPr/>
        </p:nvPicPr>
        <p:blipFill>
          <a:blip r:embed="rId4" cstate="print">
            <a:alphaModFix/>
          </a:blip>
          <a:stretch>
            <a:fillRect/>
          </a:stretch>
        </p:blipFill>
        <p:spPr>
          <a:xfrm>
            <a:off x="391564" y="2426118"/>
            <a:ext cx="2314575" cy="2628900"/>
          </a:xfrm>
          <a:prstGeom prst="rect">
            <a:avLst/>
          </a:prstGeom>
          <a:noFill/>
          <a:ln w="9525" cap="flat" cmpd="sng">
            <a:solidFill>
              <a:srgbClr val="FF0000"/>
            </a:solidFill>
            <a:prstDash val="solid"/>
            <a:round/>
            <a:headEnd type="none" w="sm" len="sm"/>
            <a:tailEnd type="none" w="sm" len="sm"/>
          </a:ln>
        </p:spPr>
      </p:pic>
      <p:cxnSp>
        <p:nvCxnSpPr>
          <p:cNvPr id="109" name="Google Shape;109;p18"/>
          <p:cNvCxnSpPr/>
          <p:nvPr/>
        </p:nvCxnSpPr>
        <p:spPr>
          <a:xfrm rot="10800000" flipH="1">
            <a:off x="805075" y="3038300"/>
            <a:ext cx="1218900" cy="700800"/>
          </a:xfrm>
          <a:prstGeom prst="straightConnector1">
            <a:avLst/>
          </a:prstGeom>
          <a:noFill/>
          <a:ln w="38100" cap="flat" cmpd="sng">
            <a:solidFill>
              <a:srgbClr val="FF0000"/>
            </a:solidFill>
            <a:prstDash val="solid"/>
            <a:round/>
            <a:headEnd type="none" w="med" len="med"/>
            <a:tailEnd type="none" w="med" len="med"/>
          </a:ln>
        </p:spPr>
      </p:cxnSp>
      <p:cxnSp>
        <p:nvCxnSpPr>
          <p:cNvPr id="110" name="Google Shape;110;p18"/>
          <p:cNvCxnSpPr/>
          <p:nvPr/>
        </p:nvCxnSpPr>
        <p:spPr>
          <a:xfrm>
            <a:off x="805075" y="4067417"/>
            <a:ext cx="1341900" cy="572400"/>
          </a:xfrm>
          <a:prstGeom prst="straightConnector1">
            <a:avLst/>
          </a:prstGeom>
          <a:noFill/>
          <a:ln w="38100" cap="flat" cmpd="sng">
            <a:solidFill>
              <a:srgbClr val="FF0000"/>
            </a:solidFill>
            <a:prstDash val="solid"/>
            <a:round/>
            <a:headEnd type="none" w="med" len="med"/>
            <a:tailEnd type="none" w="med" len="med"/>
          </a:ln>
        </p:spPr>
      </p:cxnSp>
      <p:sp>
        <p:nvSpPr>
          <p:cNvPr id="111" name="Google Shape;111;p18"/>
          <p:cNvSpPr txBox="1"/>
          <p:nvPr/>
        </p:nvSpPr>
        <p:spPr>
          <a:xfrm>
            <a:off x="637350" y="5274700"/>
            <a:ext cx="4875300" cy="76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Try ln(y) transform                        Try sqrt(y) transform </a:t>
            </a:r>
            <a:endParaRPr/>
          </a:p>
        </p:txBody>
      </p:sp>
      <p:pic>
        <p:nvPicPr>
          <p:cNvPr id="112" name="Google Shape;112;p18"/>
          <p:cNvPicPr preferRelativeResize="0"/>
          <p:nvPr/>
        </p:nvPicPr>
        <p:blipFill>
          <a:blip r:embed="rId5" cstate="print">
            <a:alphaModFix/>
          </a:blip>
          <a:stretch>
            <a:fillRect/>
          </a:stretch>
        </p:blipFill>
        <p:spPr>
          <a:xfrm>
            <a:off x="2895675" y="2181750"/>
            <a:ext cx="2550212" cy="3117681"/>
          </a:xfrm>
          <a:prstGeom prst="rect">
            <a:avLst/>
          </a:prstGeom>
          <a:noFill/>
          <a:ln>
            <a:noFill/>
          </a:ln>
        </p:spPr>
      </p:pic>
      <p:sp>
        <p:nvSpPr>
          <p:cNvPr id="113" name="Google Shape;113;p18"/>
          <p:cNvSpPr/>
          <p:nvPr/>
        </p:nvSpPr>
        <p:spPr>
          <a:xfrm>
            <a:off x="3108475" y="3724200"/>
            <a:ext cx="1979125" cy="954133"/>
          </a:xfrm>
          <a:custGeom>
            <a:avLst/>
            <a:gdLst/>
            <a:ahLst/>
            <a:cxnLst/>
            <a:rect l="l" t="t" r="r" b="b"/>
            <a:pathLst>
              <a:path w="79165" h="28624" extrusionOk="0">
                <a:moveTo>
                  <a:pt x="0" y="0"/>
                </a:moveTo>
                <a:cubicBezTo>
                  <a:pt x="2087" y="1491"/>
                  <a:pt x="-671" y="4174"/>
                  <a:pt x="12523" y="8945"/>
                </a:cubicBezTo>
                <a:cubicBezTo>
                  <a:pt x="25717" y="13716"/>
                  <a:pt x="68058" y="25344"/>
                  <a:pt x="79165" y="28624"/>
                </a:cubicBezTo>
              </a:path>
            </a:pathLst>
          </a:custGeom>
          <a:noFill/>
          <a:ln w="38100" cap="flat" cmpd="sng">
            <a:solidFill>
              <a:srgbClr val="FF0000"/>
            </a:solidFill>
            <a:prstDash val="solid"/>
            <a:round/>
            <a:headEnd type="none" w="med" len="med"/>
            <a:tailEnd type="none" w="med" len="med"/>
          </a:ln>
        </p:spPr>
      </p:sp>
      <p:sp>
        <p:nvSpPr>
          <p:cNvPr id="114" name="Google Shape;114;p18"/>
          <p:cNvSpPr/>
          <p:nvPr/>
        </p:nvSpPr>
        <p:spPr>
          <a:xfrm>
            <a:off x="3108465" y="2650768"/>
            <a:ext cx="1551425" cy="1073433"/>
          </a:xfrm>
          <a:custGeom>
            <a:avLst/>
            <a:gdLst/>
            <a:ahLst/>
            <a:cxnLst/>
            <a:rect l="l" t="t" r="r" b="b"/>
            <a:pathLst>
              <a:path w="62057" h="32203" extrusionOk="0">
                <a:moveTo>
                  <a:pt x="1677" y="32203"/>
                </a:moveTo>
                <a:cubicBezTo>
                  <a:pt x="2348" y="31010"/>
                  <a:pt x="-4361" y="30414"/>
                  <a:pt x="5702" y="25047"/>
                </a:cubicBezTo>
                <a:cubicBezTo>
                  <a:pt x="15765" y="19680"/>
                  <a:pt x="52665" y="4175"/>
                  <a:pt x="62057" y="0"/>
                </a:cubicBezTo>
              </a:path>
            </a:pathLst>
          </a:custGeom>
          <a:noFill/>
          <a:ln w="38100" cap="flat" cmpd="sng">
            <a:solidFill>
              <a:srgbClr val="FF0000"/>
            </a:solidFill>
            <a:prstDash val="solid"/>
            <a:round/>
            <a:headEnd type="none" w="med" len="med"/>
            <a:tailEnd type="none" w="med" len="med"/>
          </a:ln>
        </p:spPr>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Assessing the form of the model using residuals</a:t>
            </a:r>
            <a:br>
              <a:rPr lang="en-US" dirty="0" smtClean="0"/>
            </a:br>
            <a:endParaRPr lang="en-US" dirty="0"/>
          </a:p>
        </p:txBody>
      </p:sp>
      <p:sp>
        <p:nvSpPr>
          <p:cNvPr id="3" name="Text Placeholder 2"/>
          <p:cNvSpPr>
            <a:spLocks noGrp="1"/>
          </p:cNvSpPr>
          <p:nvPr>
            <p:ph type="body" idx="1"/>
          </p:nvPr>
        </p:nvSpPr>
        <p:spPr>
          <a:xfrm>
            <a:off x="311700" y="2362199"/>
            <a:ext cx="7917900" cy="3729633"/>
          </a:xfrm>
        </p:spPr>
        <p:txBody>
          <a:bodyPr>
            <a:normAutofit lnSpcReduction="10000"/>
          </a:bodyPr>
          <a:lstStyle/>
          <a:p>
            <a:pPr>
              <a:buNone/>
            </a:pPr>
            <a:r>
              <a:rPr lang="en-US" b="1" dirty="0" smtClean="0">
                <a:solidFill>
                  <a:srgbClr val="FF0000"/>
                </a:solidFill>
              </a:rPr>
              <a:t>Step 3</a:t>
            </a:r>
            <a:r>
              <a:rPr lang="en-US" dirty="0" smtClean="0"/>
              <a:t>: Assess the form of the model</a:t>
            </a:r>
          </a:p>
          <a:p>
            <a:pPr>
              <a:buNone/>
            </a:pPr>
            <a:r>
              <a:rPr lang="en-US" dirty="0" smtClean="0"/>
              <a:t>	1.  The residuals in the residual vs. predicted plots are randomly distributed about ε = 0</a:t>
            </a:r>
          </a:p>
          <a:p>
            <a:pPr>
              <a:buNone/>
            </a:pPr>
            <a:r>
              <a:rPr lang="en-US" dirty="0" smtClean="0"/>
              <a:t>	2. No fanning or funneling in the residual vs. predicted (or x) plot</a:t>
            </a:r>
          </a:p>
          <a:p>
            <a:pPr>
              <a:buNone/>
            </a:pPr>
            <a:r>
              <a:rPr lang="en-US" dirty="0" smtClean="0"/>
              <a:t>	3. Residuals are normally distributed with mean 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mathematical function seems to fit the data of these graphs?</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600200" y="1752600"/>
            <a:ext cx="5943600" cy="4953000"/>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593366"/>
            <a:ext cx="8527500" cy="1235433"/>
          </a:xfrm>
        </p:spPr>
        <p:txBody>
          <a:bodyPr>
            <a:normAutofit fontScale="90000"/>
          </a:bodyPr>
          <a:lstStyle/>
          <a:p>
            <a:r>
              <a:rPr lang="en-US" dirty="0" smtClean="0"/>
              <a:t>Properties of a Well Behaved Residual Plot</a:t>
            </a:r>
            <a:endParaRPr lang="en-US" dirty="0"/>
          </a:p>
        </p:txBody>
      </p:sp>
      <p:sp>
        <p:nvSpPr>
          <p:cNvPr id="3" name="Text Placeholder 2"/>
          <p:cNvSpPr>
            <a:spLocks noGrp="1"/>
          </p:cNvSpPr>
          <p:nvPr>
            <p:ph type="body" idx="1"/>
          </p:nvPr>
        </p:nvSpPr>
        <p:spPr>
          <a:xfrm>
            <a:off x="304800" y="2057400"/>
            <a:ext cx="8520600" cy="4555200"/>
          </a:xfrm>
        </p:spPr>
        <p:txBody>
          <a:bodyPr>
            <a:normAutofit fontScale="92500" lnSpcReduction="20000"/>
          </a:bodyPr>
          <a:lstStyle/>
          <a:p>
            <a:r>
              <a:rPr lang="en-US" sz="2800" dirty="0" smtClean="0"/>
              <a:t>The residuals "bounce randomly" around the 0 line. This suggests that the assumption that the relationship is linear is reasonable.</a:t>
            </a:r>
          </a:p>
          <a:p>
            <a:r>
              <a:rPr lang="en-US" sz="2800" dirty="0" smtClean="0"/>
              <a:t>The residuals roughly form a "horizontal band" around the 0 line. This suggests that the variances of the error terms are equal.</a:t>
            </a:r>
          </a:p>
          <a:p>
            <a:r>
              <a:rPr lang="en-US" sz="2800" dirty="0" smtClean="0"/>
              <a:t>No one residual "stands out" from the basic random pattern of residuals. This suggests that there are no outliers.</a:t>
            </a:r>
          </a:p>
          <a:p>
            <a:pPr>
              <a:buNone/>
            </a:pPr>
            <a:endParaRPr lang="en-US" dirty="0" smtClean="0"/>
          </a:p>
          <a:p>
            <a:pPr>
              <a:buNone/>
            </a:pPr>
            <a:r>
              <a:rPr lang="en-US" dirty="0" smtClean="0"/>
              <a:t>(https://newonlinecourses.science.psu.edu/stat462/node/117/)</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Properties of a Well Behaved Residual Plot</a:t>
            </a:r>
            <a:endParaRPr lang="en-US" dirty="0"/>
          </a:p>
        </p:txBody>
      </p:sp>
      <p:pic>
        <p:nvPicPr>
          <p:cNvPr id="1029" name="Picture 5"/>
          <p:cNvPicPr>
            <a:picLocks noChangeAspect="1" noChangeArrowheads="1"/>
          </p:cNvPicPr>
          <p:nvPr/>
        </p:nvPicPr>
        <p:blipFill>
          <a:blip r:embed="rId2" cstate="print"/>
          <a:srcRect/>
          <a:stretch>
            <a:fillRect/>
          </a:stretch>
        </p:blipFill>
        <p:spPr bwMode="auto">
          <a:xfrm>
            <a:off x="4953000" y="3124200"/>
            <a:ext cx="3962400" cy="2969564"/>
          </a:xfrm>
          <a:prstGeom prst="rect">
            <a:avLst/>
          </a:prstGeom>
          <a:noFill/>
          <a:ln w="9525">
            <a:noFill/>
            <a:miter lim="800000"/>
            <a:headEnd/>
            <a:tailEnd/>
          </a:ln>
        </p:spPr>
      </p:pic>
      <p:sp>
        <p:nvSpPr>
          <p:cNvPr id="6" name="TextBox 5"/>
          <p:cNvSpPr txBox="1"/>
          <p:nvPr/>
        </p:nvSpPr>
        <p:spPr>
          <a:xfrm>
            <a:off x="381000" y="1905000"/>
            <a:ext cx="3581400" cy="1200329"/>
          </a:xfrm>
          <a:prstGeom prst="rect">
            <a:avLst/>
          </a:prstGeom>
          <a:noFill/>
        </p:spPr>
        <p:txBody>
          <a:bodyPr wrap="square" rtlCol="0">
            <a:spAutoFit/>
          </a:bodyPr>
          <a:lstStyle/>
          <a:p>
            <a:r>
              <a:rPr lang="en-US" dirty="0" smtClean="0"/>
              <a:t>Good.  Appears random and pretty evenly divided around 0. Does not appear to fan out. No apparent outliers.</a:t>
            </a:r>
            <a:endParaRPr lang="en-US" dirty="0"/>
          </a:p>
        </p:txBody>
      </p:sp>
      <p:sp>
        <p:nvSpPr>
          <p:cNvPr id="9" name="Rectangle 8"/>
          <p:cNvSpPr/>
          <p:nvPr/>
        </p:nvSpPr>
        <p:spPr>
          <a:xfrm>
            <a:off x="4876800" y="1828800"/>
            <a:ext cx="4267200" cy="1200329"/>
          </a:xfrm>
          <a:prstGeom prst="rect">
            <a:avLst/>
          </a:prstGeom>
        </p:spPr>
        <p:txBody>
          <a:bodyPr wrap="square">
            <a:spAutoFit/>
          </a:bodyPr>
          <a:lstStyle/>
          <a:p>
            <a:r>
              <a:rPr lang="en-US" dirty="0" smtClean="0"/>
              <a:t>Bad. There is a distinct pattern.  There appears to be an issue of non-constant variance as the residuals appear to fan out as  </a:t>
            </a:r>
            <a:r>
              <a:rPr lang="en-US" dirty="0" err="1" smtClean="0"/>
              <a:t>Chest.G</a:t>
            </a:r>
            <a:r>
              <a:rPr lang="en-US" dirty="0" smtClean="0"/>
              <a:t> gets larger.</a:t>
            </a:r>
            <a:endParaRPr lang="en-US" dirty="0"/>
          </a:p>
        </p:txBody>
      </p:sp>
      <p:pic>
        <p:nvPicPr>
          <p:cNvPr id="1033" name="Picture 9" descr="https://newonlinecourses.science.psu.edu/stat501/sites/onlinecourses.science.psu.edu.stat501/files/examples/residual_fits_handspan/index.png"/>
          <p:cNvPicPr>
            <a:picLocks noChangeAspect="1" noChangeArrowheads="1"/>
          </p:cNvPicPr>
          <p:nvPr/>
        </p:nvPicPr>
        <p:blipFill>
          <a:blip r:embed="rId3" cstate="print"/>
          <a:srcRect/>
          <a:stretch>
            <a:fillRect/>
          </a:stretch>
        </p:blipFill>
        <p:spPr bwMode="auto">
          <a:xfrm>
            <a:off x="0" y="3200400"/>
            <a:ext cx="4251618" cy="281940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Residual plots in r</a:t>
            </a:r>
            <a:endParaRPr/>
          </a:p>
        </p:txBody>
      </p:sp>
      <p:sp>
        <p:nvSpPr>
          <p:cNvPr id="137" name="Google Shape;137;p21"/>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fit = lm(y~x)</a:t>
            </a:r>
            <a:endParaRPr dirty="0"/>
          </a:p>
          <a:p>
            <a:pPr marL="0" lvl="0" indent="0" algn="l" rtl="0">
              <a:spcBef>
                <a:spcPts val="1600"/>
              </a:spcBef>
              <a:spcAft>
                <a:spcPts val="0"/>
              </a:spcAft>
              <a:buNone/>
            </a:pPr>
            <a:r>
              <a:rPr lang="en" dirty="0"/>
              <a:t>par(mfrow=c(2,2))</a:t>
            </a:r>
            <a:endParaRPr dirty="0"/>
          </a:p>
          <a:p>
            <a:pPr marL="0" lvl="0" indent="0" algn="l" rtl="0">
              <a:spcBef>
                <a:spcPts val="1600"/>
              </a:spcBef>
              <a:spcAft>
                <a:spcPts val="0"/>
              </a:spcAft>
              <a:buNone/>
            </a:pPr>
            <a:r>
              <a:rPr lang="en" dirty="0"/>
              <a:t>plot(fit) #  gives a 4 panel output of the model. This one is okay</a:t>
            </a:r>
            <a:endParaRPr dirty="0"/>
          </a:p>
          <a:p>
            <a:pPr marL="0" lvl="0" indent="0" algn="l" rtl="0">
              <a:spcBef>
                <a:spcPts val="1600"/>
              </a:spcBef>
              <a:spcAft>
                <a:spcPts val="0"/>
              </a:spcAft>
              <a:buNone/>
            </a:pPr>
            <a:r>
              <a:rPr lang="en" dirty="0"/>
              <a:t>or</a:t>
            </a:r>
            <a:endParaRPr dirty="0"/>
          </a:p>
          <a:p>
            <a:pPr marL="0" lvl="0" indent="0" algn="l" rtl="0">
              <a:spcBef>
                <a:spcPts val="1600"/>
              </a:spcBef>
              <a:spcAft>
                <a:spcPts val="0"/>
              </a:spcAft>
              <a:buNone/>
            </a:pPr>
            <a:r>
              <a:rPr lang="en" dirty="0"/>
              <a:t>plot(fit$residual~predict(fit))</a:t>
            </a:r>
            <a:endParaRPr dirty="0"/>
          </a:p>
          <a:p>
            <a:pPr marL="0" lvl="0" indent="0" algn="l" rtl="0">
              <a:spcBef>
                <a:spcPts val="1600"/>
              </a:spcBef>
              <a:spcAft>
                <a:spcPts val="0"/>
              </a:spcAft>
              <a:buNone/>
            </a:pPr>
            <a:r>
              <a:rPr lang="en" smtClean="0"/>
              <a:t>qqnorm(fit$residuals</a:t>
            </a:r>
            <a:r>
              <a:rPr lang="en" dirty="0"/>
              <a:t>)</a:t>
            </a:r>
            <a:endParaRPr dirty="0"/>
          </a:p>
          <a:p>
            <a:pPr marL="0" lvl="0" indent="0" algn="l" rtl="0">
              <a:spcBef>
                <a:spcPts val="1600"/>
              </a:spcBef>
              <a:spcAft>
                <a:spcPts val="1600"/>
              </a:spcAft>
              <a:buNone/>
            </a:pPr>
            <a:r>
              <a:rPr lang="en" dirty="0"/>
              <a:t>hist(fit$residuals)</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Residual Plots for AIS.txt</a:t>
            </a:r>
            <a:endParaRPr lang="en-US" dirty="0"/>
          </a:p>
        </p:txBody>
      </p:sp>
      <p:pic>
        <p:nvPicPr>
          <p:cNvPr id="60418" name="Picture 2"/>
          <p:cNvPicPr>
            <a:picLocks noChangeAspect="1" noChangeArrowheads="1"/>
          </p:cNvPicPr>
          <p:nvPr/>
        </p:nvPicPr>
        <p:blipFill>
          <a:blip r:embed="rId2" cstate="print"/>
          <a:srcRect/>
          <a:stretch>
            <a:fillRect/>
          </a:stretch>
        </p:blipFill>
        <p:spPr bwMode="auto">
          <a:xfrm>
            <a:off x="990600" y="1828800"/>
            <a:ext cx="7425209" cy="47244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1</a:t>
            </a:r>
            <a:endParaRPr/>
          </a:p>
        </p:txBody>
      </p:sp>
      <p:sp>
        <p:nvSpPr>
          <p:cNvPr id="143" name="Google Shape;143;p22"/>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Using R, open the file HomeDepot.csv.  The file contains quarterly data on sales based on home starts (contractors starting to build a house).  Create a linear regression for Sales(y) on Starts (x). Analyze the residual assumptions for this data.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1 Code</a:t>
            </a:r>
            <a:endParaRPr lang="en-US" dirty="0"/>
          </a:p>
        </p:txBody>
      </p:sp>
      <p:pic>
        <p:nvPicPr>
          <p:cNvPr id="5" name="Picture 4"/>
          <p:cNvPicPr>
            <a:picLocks noChangeAspect="1"/>
          </p:cNvPicPr>
          <p:nvPr/>
        </p:nvPicPr>
        <p:blipFill>
          <a:blip r:embed="rId2" cstate="print"/>
          <a:stretch>
            <a:fillRect/>
          </a:stretch>
        </p:blipFill>
        <p:spPr>
          <a:xfrm>
            <a:off x="1447800" y="1752600"/>
            <a:ext cx="5667228" cy="4648200"/>
          </a:xfrm>
          <a:prstGeom prst="rect">
            <a:avLst/>
          </a:prstGeom>
        </p:spPr>
      </p:pic>
    </p:spTree>
    <p:extLst>
      <p:ext uri="{BB962C8B-B14F-4D97-AF65-F5344CB8AC3E}">
        <p14:creationId xmlns:p14="http://schemas.microsoft.com/office/powerpoint/2010/main" val="18955908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a:t>
            </a:r>
            <a:endParaRPr lang="en-US" dirty="0"/>
          </a:p>
        </p:txBody>
      </p:sp>
      <p:pic>
        <p:nvPicPr>
          <p:cNvPr id="3" name="Picture 2"/>
          <p:cNvPicPr>
            <a:picLocks noChangeAspect="1"/>
          </p:cNvPicPr>
          <p:nvPr/>
        </p:nvPicPr>
        <p:blipFill>
          <a:blip r:embed="rId2" cstate="print"/>
          <a:stretch>
            <a:fillRect/>
          </a:stretch>
        </p:blipFill>
        <p:spPr>
          <a:xfrm>
            <a:off x="457200" y="1295400"/>
            <a:ext cx="3955201" cy="3810000"/>
          </a:xfrm>
          <a:prstGeom prst="rect">
            <a:avLst/>
          </a:prstGeom>
        </p:spPr>
      </p:pic>
      <p:pic>
        <p:nvPicPr>
          <p:cNvPr id="7" name="Picture 6"/>
          <p:cNvPicPr>
            <a:picLocks noChangeAspect="1"/>
          </p:cNvPicPr>
          <p:nvPr/>
        </p:nvPicPr>
        <p:blipFill>
          <a:blip r:embed="rId3" cstate="print"/>
          <a:stretch>
            <a:fillRect/>
          </a:stretch>
        </p:blipFill>
        <p:spPr>
          <a:xfrm>
            <a:off x="4572000" y="3657600"/>
            <a:ext cx="4247727" cy="2209800"/>
          </a:xfrm>
          <a:prstGeom prst="rect">
            <a:avLst/>
          </a:prstGeom>
        </p:spPr>
      </p:pic>
    </p:spTree>
    <p:extLst>
      <p:ext uri="{BB962C8B-B14F-4D97-AF65-F5344CB8AC3E}">
        <p14:creationId xmlns:p14="http://schemas.microsoft.com/office/powerpoint/2010/main" val="10950648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3"/>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1 - Home Depot</a:t>
            </a:r>
            <a:endParaRPr/>
          </a:p>
        </p:txBody>
      </p:sp>
      <p:sp>
        <p:nvSpPr>
          <p:cNvPr id="149" name="Google Shape;149;p23"/>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50" name="Google Shape;150;p23"/>
          <p:cNvPicPr preferRelativeResize="0"/>
          <p:nvPr/>
        </p:nvPicPr>
        <p:blipFill>
          <a:blip r:embed="rId3" cstate="print">
            <a:alphaModFix/>
          </a:blip>
          <a:stretch>
            <a:fillRect/>
          </a:stretch>
        </p:blipFill>
        <p:spPr>
          <a:xfrm>
            <a:off x="311700" y="1696700"/>
            <a:ext cx="8153524" cy="423506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4"/>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2 - Tire Wear</a:t>
            </a:r>
            <a:endParaRPr/>
          </a:p>
        </p:txBody>
      </p:sp>
      <p:sp>
        <p:nvSpPr>
          <p:cNvPr id="156" name="Google Shape;156;p2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The file tirewear.txt contains data on new tires. The pressure of each tire (press) and the mileage (mile) for that tire in thousands of miles is recorded in the file.</a:t>
            </a:r>
            <a:endParaRPr sz="2400" dirty="0"/>
          </a:p>
          <a:p>
            <a:pPr marL="457200" lvl="0" indent="-342900" algn="l" rtl="0">
              <a:spcBef>
                <a:spcPts val="1600"/>
              </a:spcBef>
              <a:spcAft>
                <a:spcPts val="0"/>
              </a:spcAft>
              <a:buSzPts val="1800"/>
              <a:buAutoNum type="arabicParenR"/>
            </a:pPr>
            <a:r>
              <a:rPr lang="en" sz="2400" dirty="0"/>
              <a:t>Plot mileage vs pressure.  Does the data appear to be linear? What form does the data appear to be in?</a:t>
            </a:r>
            <a:endParaRPr sz="2400" dirty="0"/>
          </a:p>
          <a:p>
            <a:pPr marL="457200" lvl="0" indent="-342900" algn="l" rtl="0">
              <a:spcBef>
                <a:spcPts val="0"/>
              </a:spcBef>
              <a:spcAft>
                <a:spcPts val="0"/>
              </a:spcAft>
              <a:buSzPts val="1800"/>
              <a:buAutoNum type="arabicParenR"/>
            </a:pPr>
            <a:r>
              <a:rPr lang="en" sz="2400" dirty="0"/>
              <a:t>Create the linear regression model.  Analyze the output. Does the model seem adequate? (Test the slope parameter and analyze adj R^2)Use the plot(fit) command to generate the residual analysis plots</a:t>
            </a:r>
            <a:endParaRPr sz="2400" dirty="0"/>
          </a:p>
          <a:p>
            <a:pPr marL="457200" lvl="0" indent="-342900" algn="l" rtl="0">
              <a:spcBef>
                <a:spcPts val="0"/>
              </a:spcBef>
              <a:spcAft>
                <a:spcPts val="0"/>
              </a:spcAft>
              <a:buSzPts val="1800"/>
              <a:buAutoNum type="arabicParenR"/>
            </a:pPr>
            <a:r>
              <a:rPr lang="en" sz="2400" dirty="0"/>
              <a:t>Create the model you think best fits the data and the residual plots. Does the model seem adequate?</a:t>
            </a:r>
            <a:endParaRPr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pic>
        <p:nvPicPr>
          <p:cNvPr id="3" name="Picture 2"/>
          <p:cNvPicPr>
            <a:picLocks noChangeAspect="1"/>
          </p:cNvPicPr>
          <p:nvPr/>
        </p:nvPicPr>
        <p:blipFill>
          <a:blip r:embed="rId2" cstate="print"/>
          <a:stretch>
            <a:fillRect/>
          </a:stretch>
        </p:blipFill>
        <p:spPr>
          <a:xfrm>
            <a:off x="76200" y="1447800"/>
            <a:ext cx="4230882" cy="4038600"/>
          </a:xfrm>
          <a:prstGeom prst="rect">
            <a:avLst/>
          </a:prstGeom>
        </p:spPr>
      </p:pic>
      <p:pic>
        <p:nvPicPr>
          <p:cNvPr id="5" name="Picture 4"/>
          <p:cNvPicPr>
            <a:picLocks noChangeAspect="1"/>
          </p:cNvPicPr>
          <p:nvPr/>
        </p:nvPicPr>
        <p:blipFill>
          <a:blip r:embed="rId3" cstate="print"/>
          <a:stretch>
            <a:fillRect/>
          </a:stretch>
        </p:blipFill>
        <p:spPr>
          <a:xfrm>
            <a:off x="4191000" y="3276600"/>
            <a:ext cx="4898456" cy="2362200"/>
          </a:xfrm>
          <a:prstGeom prst="rect">
            <a:avLst/>
          </a:prstGeom>
        </p:spPr>
      </p:pic>
    </p:spTree>
    <p:extLst>
      <p:ext uri="{BB962C8B-B14F-4D97-AF65-F5344CB8AC3E}">
        <p14:creationId xmlns:p14="http://schemas.microsoft.com/office/powerpoint/2010/main" val="122728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 Process</a:t>
            </a:r>
            <a:endParaRPr lang="en-US" dirty="0"/>
          </a:p>
        </p:txBody>
      </p:sp>
      <p:sp>
        <p:nvSpPr>
          <p:cNvPr id="3" name="TextBox 2"/>
          <p:cNvSpPr txBox="1"/>
          <p:nvPr/>
        </p:nvSpPr>
        <p:spPr>
          <a:xfrm>
            <a:off x="838200" y="1828800"/>
            <a:ext cx="7162800" cy="5170646"/>
          </a:xfrm>
          <a:prstGeom prst="rect">
            <a:avLst/>
          </a:prstGeom>
          <a:noFill/>
        </p:spPr>
        <p:txBody>
          <a:bodyPr wrap="square" rtlCol="0">
            <a:spAutoFit/>
          </a:bodyPr>
          <a:lstStyle/>
          <a:p>
            <a:pPr marL="342900" indent="-342900">
              <a:buAutoNum type="arabicPeriod"/>
            </a:pPr>
            <a:r>
              <a:rPr lang="en-US" sz="2400" dirty="0" smtClean="0"/>
              <a:t>Determine the form of the model from the sample – scatter plot.</a:t>
            </a:r>
          </a:p>
          <a:p>
            <a:pPr marL="342900" indent="-342900">
              <a:buAutoNum type="arabicPeriod"/>
            </a:pPr>
            <a:r>
              <a:rPr lang="en-US" sz="2400" dirty="0" smtClean="0"/>
              <a:t>Use the sample data to fit the model – determine parameters that need estimating and estimate.</a:t>
            </a:r>
          </a:p>
          <a:p>
            <a:pPr marL="342900" indent="-342900">
              <a:buAutoNum type="arabicPeriod"/>
            </a:pPr>
            <a:r>
              <a:rPr lang="en-US" sz="2400" dirty="0" smtClean="0"/>
              <a:t>Assess the assumptions of the model – make sure the model follows the rules of the method employed.</a:t>
            </a:r>
          </a:p>
          <a:p>
            <a:pPr marL="342900" indent="-342900">
              <a:buAutoNum type="arabicPeriod"/>
            </a:pPr>
            <a:r>
              <a:rPr lang="en-US" sz="2400" dirty="0" smtClean="0"/>
              <a:t>Assess the adequacy of the model – determine if the model is statistically useful.</a:t>
            </a:r>
          </a:p>
          <a:p>
            <a:pPr marL="342900" indent="-342900">
              <a:buAutoNum type="arabicPeriod"/>
            </a:pPr>
            <a:r>
              <a:rPr lang="en-US" sz="2400" dirty="0" smtClean="0"/>
              <a:t>Check if the form is correct – re-assess the eye-balled form from step 1 using better methods based on the model.</a:t>
            </a:r>
          </a:p>
          <a:p>
            <a:pPr marL="342900" indent="-342900">
              <a:buAutoNum type="arabicPeriod"/>
            </a:pPr>
            <a:r>
              <a:rPr lang="en-US" sz="2400" dirty="0" smtClean="0"/>
              <a:t>If satisfied with model, use it for prediction, estimation, analysis of trends, etc.</a:t>
            </a:r>
          </a:p>
          <a:p>
            <a:pPr marL="342900" indent="-342900">
              <a:buAutoNum type="arabicPeriod"/>
            </a:pPr>
            <a:endParaRPr lang="en-US"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5"/>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2 - Tire Wear Linear Model</a:t>
            </a:r>
            <a:endParaRPr/>
          </a:p>
        </p:txBody>
      </p:sp>
      <p:pic>
        <p:nvPicPr>
          <p:cNvPr id="162" name="Google Shape;162;p25"/>
          <p:cNvPicPr preferRelativeResize="0"/>
          <p:nvPr/>
        </p:nvPicPr>
        <p:blipFill>
          <a:blip r:embed="rId3" cstate="print">
            <a:alphaModFix/>
          </a:blip>
          <a:stretch>
            <a:fillRect/>
          </a:stretch>
        </p:blipFill>
        <p:spPr>
          <a:xfrm>
            <a:off x="2362200" y="2371130"/>
            <a:ext cx="4876800" cy="4183143"/>
          </a:xfrm>
          <a:prstGeom prst="rect">
            <a:avLst/>
          </a:prstGeom>
          <a:noFill/>
          <a:ln>
            <a:noFill/>
          </a:ln>
        </p:spPr>
      </p:pic>
      <p:sp>
        <p:nvSpPr>
          <p:cNvPr id="2" name="Rectangle 1"/>
          <p:cNvSpPr/>
          <p:nvPr/>
        </p:nvSpPr>
        <p:spPr>
          <a:xfrm>
            <a:off x="3733800" y="1600200"/>
            <a:ext cx="3118855" cy="923330"/>
          </a:xfrm>
          <a:prstGeom prst="rect">
            <a:avLst/>
          </a:prstGeom>
        </p:spPr>
        <p:txBody>
          <a:bodyPr wrap="square">
            <a:spAutoFit/>
          </a:bodyPr>
          <a:lstStyle/>
          <a:p>
            <a:r>
              <a:rPr lang="en-US" dirty="0"/>
              <a:t>par(</a:t>
            </a:r>
            <a:r>
              <a:rPr lang="en-US" dirty="0" err="1"/>
              <a:t>mfrow</a:t>
            </a:r>
            <a:r>
              <a:rPr lang="en-US" dirty="0"/>
              <a:t> = c(2,2))</a:t>
            </a:r>
          </a:p>
          <a:p>
            <a:r>
              <a:rPr lang="en-US" dirty="0"/>
              <a:t>plot(</a:t>
            </a:r>
            <a:r>
              <a:rPr lang="en-US" dirty="0" err="1"/>
              <a:t>fittread</a:t>
            </a:r>
            <a:r>
              <a:rPr lang="en-US" dirty="0"/>
              <a:t>)</a:t>
            </a:r>
          </a:p>
          <a:p>
            <a:r>
              <a:rPr lang="en-US" dirty="0" smtClean="0"/>
              <a:t>par(</a:t>
            </a:r>
            <a:r>
              <a:rPr lang="en-US" dirty="0" err="1" smtClean="0"/>
              <a:t>mfrow</a:t>
            </a:r>
            <a:r>
              <a:rPr lang="en-US" dirty="0" smtClean="0"/>
              <a:t> </a:t>
            </a:r>
            <a:r>
              <a:rPr lang="en-US" dirty="0"/>
              <a:t>= c(1,1))</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2 – Tire Wear</a:t>
            </a:r>
            <a:endParaRPr lang="en-US" dirty="0"/>
          </a:p>
        </p:txBody>
      </p:sp>
      <p:pic>
        <p:nvPicPr>
          <p:cNvPr id="5" name="Picture 4"/>
          <p:cNvPicPr>
            <a:picLocks noChangeAspect="1"/>
          </p:cNvPicPr>
          <p:nvPr/>
        </p:nvPicPr>
        <p:blipFill>
          <a:blip r:embed="rId2" cstate="print"/>
          <a:stretch>
            <a:fillRect/>
          </a:stretch>
        </p:blipFill>
        <p:spPr>
          <a:xfrm>
            <a:off x="990600" y="2209800"/>
            <a:ext cx="6934199" cy="4156056"/>
          </a:xfrm>
          <a:prstGeom prst="rect">
            <a:avLst/>
          </a:prstGeom>
        </p:spPr>
      </p:pic>
      <p:sp>
        <p:nvSpPr>
          <p:cNvPr id="6" name="TextBox 5"/>
          <p:cNvSpPr txBox="1"/>
          <p:nvPr/>
        </p:nvSpPr>
        <p:spPr>
          <a:xfrm>
            <a:off x="2133600" y="1447800"/>
            <a:ext cx="4648200" cy="369332"/>
          </a:xfrm>
          <a:prstGeom prst="rect">
            <a:avLst/>
          </a:prstGeom>
          <a:noFill/>
        </p:spPr>
        <p:txBody>
          <a:bodyPr wrap="square" rtlCol="0">
            <a:spAutoFit/>
          </a:bodyPr>
          <a:lstStyle/>
          <a:p>
            <a:r>
              <a:rPr lang="en-US" dirty="0" smtClean="0"/>
              <a:t>Comparing scatter plot and residual plot</a:t>
            </a:r>
            <a:endParaRPr lang="en-US" dirty="0"/>
          </a:p>
        </p:txBody>
      </p:sp>
    </p:spTree>
    <p:extLst>
      <p:ext uri="{BB962C8B-B14F-4D97-AF65-F5344CB8AC3E}">
        <p14:creationId xmlns:p14="http://schemas.microsoft.com/office/powerpoint/2010/main" val="29205648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2 – </a:t>
            </a:r>
            <a:r>
              <a:rPr lang="en-US" dirty="0" err="1" smtClean="0"/>
              <a:t>Tirewear</a:t>
            </a:r>
            <a:r>
              <a:rPr lang="en-US" dirty="0" smtClean="0"/>
              <a:t> using a Quadratic Model</a:t>
            </a:r>
            <a:endParaRPr lang="en-US" dirty="0"/>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221212" y="1684800"/>
                <a:ext cx="8520600" cy="4555200"/>
              </a:xfrm>
            </p:spPr>
            <p:txBody>
              <a:bodyPr>
                <a:normAutofit/>
              </a:bodyPr>
              <a:lstStyle/>
              <a:p>
                <a:pPr marL="114300" indent="0">
                  <a:buNone/>
                </a:pPr>
                <a:endParaRPr lang="en-US" sz="2400" dirty="0" smtClean="0"/>
              </a:p>
              <a:p>
                <a:pPr marL="11430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𝑌</m:t>
                      </m:r>
                      <m:r>
                        <a:rPr lang="en-US" sz="2400" i="1" smtClean="0">
                          <a:latin typeface="Cambria Math" panose="02040503050406030204" pitchFamily="18" charset="0"/>
                        </a:rPr>
                        <m:t>=</m:t>
                      </m:r>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ea typeface="Cambria Math" panose="02040503050406030204" pitchFamily="18" charset="0"/>
                            </a:rPr>
                            <m:t>1</m:t>
                          </m:r>
                        </m:sub>
                      </m:sSub>
                      <m:r>
                        <a:rPr lang="en-US" sz="2400" b="0" i="1" smtClean="0">
                          <a:latin typeface="Cambria Math" panose="02040503050406030204" pitchFamily="18" charset="0"/>
                        </a:rPr>
                        <m:t>𝑥</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ea typeface="Cambria Math" panose="02040503050406030204" pitchFamily="18" charset="0"/>
                            </a:rPr>
                            <m:t>2</m:t>
                          </m:r>
                        </m:sub>
                      </m:sSub>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r>
                        <a:rPr lang="en-US" sz="2400" b="0" i="1" smtClean="0">
                          <a:latin typeface="Cambria Math" panose="02040503050406030204" pitchFamily="18" charset="0"/>
                        </a:rPr>
                        <m:t>𝐸</m:t>
                      </m:r>
                    </m:oMath>
                  </m:oMathPara>
                </a14:m>
                <a:endParaRPr lang="en-US" sz="2400" dirty="0" smtClean="0"/>
              </a:p>
              <a:p>
                <a:pPr marL="114300" indent="0">
                  <a:buNone/>
                </a:pPr>
                <a:endParaRPr lang="en-US" sz="2400" dirty="0"/>
              </a:p>
              <a:p>
                <a:pPr marL="114300" indent="0">
                  <a:buNone/>
                </a:pPr>
                <a:r>
                  <a:rPr lang="en-US" sz="2400" dirty="0" err="1" smtClean="0"/>
                  <a:t>tread$presssq</a:t>
                </a:r>
                <a:r>
                  <a:rPr lang="en-US" sz="2400" dirty="0" smtClean="0"/>
                  <a:t> </a:t>
                </a:r>
                <a:r>
                  <a:rPr lang="en-US" sz="2400" dirty="0"/>
                  <a:t>= (</a:t>
                </a:r>
                <a:r>
                  <a:rPr lang="en-US" sz="2400" dirty="0" err="1"/>
                  <a:t>tread$press</a:t>
                </a:r>
                <a:r>
                  <a:rPr lang="en-US" sz="2400" dirty="0"/>
                  <a:t>)^2</a:t>
                </a:r>
              </a:p>
              <a:p>
                <a:pPr marL="114300" indent="0">
                  <a:buNone/>
                </a:pPr>
                <a:r>
                  <a:rPr lang="en-US" sz="2400" dirty="0" err="1" smtClean="0"/>
                  <a:t>fittreadQ</a:t>
                </a:r>
                <a:r>
                  <a:rPr lang="en-US" sz="2400" dirty="0" smtClean="0"/>
                  <a:t> </a:t>
                </a:r>
                <a:r>
                  <a:rPr lang="en-US" sz="2400" dirty="0"/>
                  <a:t>= lm(</a:t>
                </a:r>
                <a:r>
                  <a:rPr lang="en-US" sz="2400" dirty="0" err="1"/>
                  <a:t>mile~press+presssq</a:t>
                </a:r>
                <a:r>
                  <a:rPr lang="en-US" sz="2400" dirty="0"/>
                  <a:t>, data = tread)</a:t>
                </a:r>
              </a:p>
              <a:p>
                <a:pPr marL="114300" indent="0">
                  <a:buNone/>
                </a:pPr>
                <a:r>
                  <a:rPr lang="en-US" sz="2400" dirty="0"/>
                  <a:t>summary(</a:t>
                </a:r>
                <a:r>
                  <a:rPr lang="en-US" sz="2400" dirty="0" err="1"/>
                  <a:t>fittreadQ</a:t>
                </a:r>
                <a:r>
                  <a:rPr lang="en-US" sz="2400" dirty="0"/>
                  <a:t>)</a:t>
                </a:r>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221212" y="1684800"/>
                <a:ext cx="8520600" cy="4555200"/>
              </a:xfrm>
              <a:blipFill rotWithShape="0">
                <a:blip r:embed="rId2" cstate="print"/>
                <a:stretch>
                  <a:fillRect/>
                </a:stretch>
              </a:blipFill>
            </p:spPr>
            <p:txBody>
              <a:bodyPr/>
              <a:lstStyle/>
              <a:p>
                <a:r>
                  <a:rPr lang="en-US">
                    <a:noFill/>
                  </a:rPr>
                  <a:t> </a:t>
                </a:r>
              </a:p>
            </p:txBody>
          </p:sp>
        </mc:Fallback>
      </mc:AlternateContent>
      <p:pic>
        <p:nvPicPr>
          <p:cNvPr id="4" name="Picture 3"/>
          <p:cNvPicPr>
            <a:picLocks noChangeAspect="1"/>
          </p:cNvPicPr>
          <p:nvPr/>
        </p:nvPicPr>
        <p:blipFill>
          <a:blip r:embed="rId3" cstate="print"/>
          <a:stretch>
            <a:fillRect/>
          </a:stretch>
        </p:blipFill>
        <p:spPr>
          <a:xfrm>
            <a:off x="1828799" y="4156647"/>
            <a:ext cx="5305425" cy="2400300"/>
          </a:xfrm>
          <a:prstGeom prst="rect">
            <a:avLst/>
          </a:prstGeom>
        </p:spPr>
      </p:pic>
    </p:spTree>
    <p:extLst>
      <p:ext uri="{BB962C8B-B14F-4D97-AF65-F5344CB8AC3E}">
        <p14:creationId xmlns:p14="http://schemas.microsoft.com/office/powerpoint/2010/main" val="12102555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6"/>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2 - Tire Wear Quadratic Model</a:t>
            </a:r>
            <a:endParaRPr/>
          </a:p>
        </p:txBody>
      </p:sp>
      <p:sp>
        <p:nvSpPr>
          <p:cNvPr id="168" name="Google Shape;168;p26"/>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69" name="Google Shape;169;p26"/>
          <p:cNvPicPr preferRelativeResize="0"/>
          <p:nvPr/>
        </p:nvPicPr>
        <p:blipFill>
          <a:blip r:embed="rId3" cstate="print">
            <a:alphaModFix/>
          </a:blip>
          <a:stretch>
            <a:fillRect/>
          </a:stretch>
        </p:blipFill>
        <p:spPr>
          <a:xfrm>
            <a:off x="458425" y="1536634"/>
            <a:ext cx="3705426" cy="4932767"/>
          </a:xfrm>
          <a:prstGeom prst="rect">
            <a:avLst/>
          </a:prstGeom>
          <a:noFill/>
          <a:ln>
            <a:noFill/>
          </a:ln>
        </p:spPr>
      </p:pic>
      <p:pic>
        <p:nvPicPr>
          <p:cNvPr id="170" name="Google Shape;170;p26"/>
          <p:cNvPicPr preferRelativeResize="0"/>
          <p:nvPr/>
        </p:nvPicPr>
        <p:blipFill>
          <a:blip r:embed="rId4" cstate="print">
            <a:alphaModFix/>
          </a:blip>
          <a:stretch>
            <a:fillRect/>
          </a:stretch>
        </p:blipFill>
        <p:spPr>
          <a:xfrm>
            <a:off x="5142464" y="1750467"/>
            <a:ext cx="3762375" cy="4127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 – Quadratic Model</a:t>
            </a:r>
            <a:endParaRPr lang="en-US" dirty="0"/>
          </a:p>
        </p:txBody>
      </p:sp>
      <p:pic>
        <p:nvPicPr>
          <p:cNvPr id="4" name="Picture 3"/>
          <p:cNvPicPr>
            <a:picLocks noChangeAspect="1"/>
          </p:cNvPicPr>
          <p:nvPr/>
        </p:nvPicPr>
        <p:blipFill>
          <a:blip r:embed="rId2" cstate="print"/>
          <a:stretch>
            <a:fillRect/>
          </a:stretch>
        </p:blipFill>
        <p:spPr>
          <a:xfrm>
            <a:off x="914400" y="1752600"/>
            <a:ext cx="7010400" cy="4935272"/>
          </a:xfrm>
          <a:prstGeom prst="rect">
            <a:avLst/>
          </a:prstGeom>
        </p:spPr>
      </p:pic>
    </p:spTree>
    <p:extLst>
      <p:ext uri="{BB962C8B-B14F-4D97-AF65-F5344CB8AC3E}">
        <p14:creationId xmlns:p14="http://schemas.microsoft.com/office/powerpoint/2010/main" val="25195575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a:t>
            </a:r>
            <a:endParaRPr lang="en-US" dirty="0"/>
          </a:p>
        </p:txBody>
      </p:sp>
      <p:sp>
        <p:nvSpPr>
          <p:cNvPr id="3" name="Google Shape;156;p24"/>
          <p:cNvSpPr txBox="1">
            <a:spLocks/>
          </p:cNvSpPr>
          <p:nvPr/>
        </p:nvSpPr>
        <p:spPr>
          <a:xfrm>
            <a:off x="311700" y="1536633"/>
            <a:ext cx="8520600" cy="4555200"/>
          </a:xfrm>
          <a:prstGeom prst="rect">
            <a:avLst/>
          </a:prstGeom>
        </p:spPr>
        <p:txBody>
          <a:bodyPr spcFirstLastPara="1" wrap="square" lIns="91425" tIns="91425" rIns="91425" bIns="91425" anchor="t"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Font typeface="Arial" pitchFamily="34" charset="0"/>
              <a:buNone/>
            </a:pPr>
            <a:r>
              <a:rPr lang="en-US" sz="2400" dirty="0" smtClean="0"/>
              <a:t>The file Studying.txt contains data on the amount of time in minutes (min) students study for a quiz and the score they get on the quiz.</a:t>
            </a:r>
          </a:p>
          <a:p>
            <a:pPr marL="0" indent="0">
              <a:spcBef>
                <a:spcPts val="0"/>
              </a:spcBef>
              <a:buFont typeface="Arial" pitchFamily="34" charset="0"/>
              <a:buNone/>
            </a:pPr>
            <a:endParaRPr lang="en-US" sz="2400" dirty="0"/>
          </a:p>
          <a:p>
            <a:pPr marL="457200" indent="-457200">
              <a:spcBef>
                <a:spcPts val="0"/>
              </a:spcBef>
              <a:buFont typeface="Arial" pitchFamily="34" charset="0"/>
              <a:buAutoNum type="arabicParenR"/>
            </a:pPr>
            <a:r>
              <a:rPr lang="en-US" sz="2400" dirty="0" smtClean="0"/>
              <a:t>Plot score vs min.  Does the data appear to be linear? </a:t>
            </a:r>
          </a:p>
          <a:p>
            <a:pPr marL="457200" indent="-457200">
              <a:spcBef>
                <a:spcPts val="0"/>
              </a:spcBef>
              <a:buFont typeface="Arial" pitchFamily="34" charset="0"/>
              <a:buAutoNum type="arabicParenR"/>
            </a:pPr>
            <a:r>
              <a:rPr lang="en-US" sz="2400" dirty="0" smtClean="0"/>
              <a:t>Create the linear regression model.  Analyze the output. Does the model seem adequate? </a:t>
            </a:r>
          </a:p>
          <a:p>
            <a:pPr marL="457200" indent="-457200">
              <a:spcBef>
                <a:spcPts val="0"/>
              </a:spcBef>
              <a:buFont typeface="Arial" pitchFamily="34" charset="0"/>
              <a:buAutoNum type="arabicParenR"/>
            </a:pPr>
            <a:r>
              <a:rPr lang="en-US" sz="2400" dirty="0" smtClean="0"/>
              <a:t>Analyze the residual plots. Discuss whether you think this model is appropriate.</a:t>
            </a:r>
            <a:endParaRPr lang="en-US" sz="2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a:t>
            </a:r>
            <a:endParaRPr lang="en-US" dirty="0"/>
          </a:p>
        </p:txBody>
      </p:sp>
      <p:pic>
        <p:nvPicPr>
          <p:cNvPr id="4" name="Picture 3"/>
          <p:cNvPicPr>
            <a:picLocks noChangeAspect="1"/>
          </p:cNvPicPr>
          <p:nvPr/>
        </p:nvPicPr>
        <p:blipFill>
          <a:blip r:embed="rId2" cstate="print"/>
          <a:stretch>
            <a:fillRect/>
          </a:stretch>
        </p:blipFill>
        <p:spPr>
          <a:xfrm>
            <a:off x="152400" y="1066800"/>
            <a:ext cx="4409885" cy="3581400"/>
          </a:xfrm>
          <a:prstGeom prst="rect">
            <a:avLst/>
          </a:prstGeom>
        </p:spPr>
      </p:pic>
      <p:pic>
        <p:nvPicPr>
          <p:cNvPr id="5" name="Picture 4"/>
          <p:cNvPicPr>
            <a:picLocks noChangeAspect="1"/>
          </p:cNvPicPr>
          <p:nvPr/>
        </p:nvPicPr>
        <p:blipFill>
          <a:blip r:embed="rId3" cstate="print"/>
          <a:stretch>
            <a:fillRect/>
          </a:stretch>
        </p:blipFill>
        <p:spPr>
          <a:xfrm>
            <a:off x="4419600" y="4203700"/>
            <a:ext cx="4647675" cy="2473324"/>
          </a:xfrm>
          <a:prstGeom prst="rect">
            <a:avLst/>
          </a:prstGeom>
        </p:spPr>
      </p:pic>
    </p:spTree>
    <p:extLst>
      <p:ext uri="{BB962C8B-B14F-4D97-AF65-F5344CB8AC3E}">
        <p14:creationId xmlns:p14="http://schemas.microsoft.com/office/powerpoint/2010/main" val="422218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a:t>
            </a:r>
            <a:endParaRPr lang="en-US" dirty="0"/>
          </a:p>
        </p:txBody>
      </p:sp>
      <p:pic>
        <p:nvPicPr>
          <p:cNvPr id="3" name="Picture 2"/>
          <p:cNvPicPr>
            <a:picLocks noChangeAspect="1"/>
          </p:cNvPicPr>
          <p:nvPr/>
        </p:nvPicPr>
        <p:blipFill>
          <a:blip r:embed="rId2" cstate="print"/>
          <a:stretch>
            <a:fillRect/>
          </a:stretch>
        </p:blipFill>
        <p:spPr>
          <a:xfrm>
            <a:off x="609600" y="1752600"/>
            <a:ext cx="8077200" cy="4592991"/>
          </a:xfrm>
          <a:prstGeom prst="rect">
            <a:avLst/>
          </a:prstGeom>
        </p:spPr>
      </p:pic>
    </p:spTree>
    <p:extLst>
      <p:ext uri="{BB962C8B-B14F-4D97-AF65-F5344CB8AC3E}">
        <p14:creationId xmlns:p14="http://schemas.microsoft.com/office/powerpoint/2010/main" val="15096115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 – Power Model</a:t>
            </a:r>
            <a:endParaRPr lang="en-US" dirty="0"/>
          </a:p>
        </p:txBody>
      </p:sp>
      <p:pic>
        <p:nvPicPr>
          <p:cNvPr id="3" name="Picture 2"/>
          <p:cNvPicPr>
            <a:picLocks noChangeAspect="1"/>
          </p:cNvPicPr>
          <p:nvPr/>
        </p:nvPicPr>
        <p:blipFill>
          <a:blip r:embed="rId2" cstate="print"/>
          <a:stretch>
            <a:fillRect/>
          </a:stretch>
        </p:blipFill>
        <p:spPr>
          <a:xfrm>
            <a:off x="457201" y="1600200"/>
            <a:ext cx="4114800" cy="2171919"/>
          </a:xfrm>
          <a:prstGeom prst="rect">
            <a:avLst/>
          </a:prstGeom>
        </p:spPr>
      </p:pic>
      <p:pic>
        <p:nvPicPr>
          <p:cNvPr id="4" name="Picture 3"/>
          <p:cNvPicPr>
            <a:picLocks noChangeAspect="1"/>
          </p:cNvPicPr>
          <p:nvPr/>
        </p:nvPicPr>
        <p:blipFill>
          <a:blip r:embed="rId3" cstate="print"/>
          <a:stretch>
            <a:fillRect/>
          </a:stretch>
        </p:blipFill>
        <p:spPr>
          <a:xfrm>
            <a:off x="4572000" y="2909887"/>
            <a:ext cx="4360088" cy="3540958"/>
          </a:xfrm>
          <a:prstGeom prst="rect">
            <a:avLst/>
          </a:prstGeom>
        </p:spPr>
      </p:pic>
    </p:spTree>
    <p:extLst>
      <p:ext uri="{BB962C8B-B14F-4D97-AF65-F5344CB8AC3E}">
        <p14:creationId xmlns:p14="http://schemas.microsoft.com/office/powerpoint/2010/main" val="30519719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 Power Model</a:t>
            </a:r>
            <a:endParaRPr lang="en-US" dirty="0"/>
          </a:p>
        </p:txBody>
      </p:sp>
      <p:pic>
        <p:nvPicPr>
          <p:cNvPr id="4" name="Picture 3"/>
          <p:cNvPicPr>
            <a:picLocks noChangeAspect="1"/>
          </p:cNvPicPr>
          <p:nvPr/>
        </p:nvPicPr>
        <p:blipFill>
          <a:blip r:embed="rId2" cstate="print"/>
          <a:stretch>
            <a:fillRect/>
          </a:stretch>
        </p:blipFill>
        <p:spPr>
          <a:xfrm>
            <a:off x="1600200" y="1752600"/>
            <a:ext cx="4969688" cy="4036033"/>
          </a:xfrm>
          <a:prstGeom prst="rect">
            <a:avLst/>
          </a:prstGeom>
        </p:spPr>
      </p:pic>
    </p:spTree>
    <p:extLst>
      <p:ext uri="{BB962C8B-B14F-4D97-AF65-F5344CB8AC3E}">
        <p14:creationId xmlns:p14="http://schemas.microsoft.com/office/powerpoint/2010/main" val="4165436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Model and Error</a:t>
            </a:r>
            <a:endParaRPr lang="en-US" dirty="0"/>
          </a:p>
        </p:txBody>
      </p:sp>
      <p:grpSp>
        <p:nvGrpSpPr>
          <p:cNvPr id="4" name="Group 2"/>
          <p:cNvGrpSpPr>
            <a:grpSpLocks noGrp="1"/>
          </p:cNvGrpSpPr>
          <p:nvPr/>
        </p:nvGrpSpPr>
        <p:grpSpPr bwMode="auto">
          <a:xfrm>
            <a:off x="152400" y="1600200"/>
            <a:ext cx="6610350" cy="4329113"/>
            <a:chOff x="1037" y="7725"/>
            <a:chExt cx="7854" cy="4000"/>
          </a:xfrm>
        </p:grpSpPr>
        <p:sp>
          <p:nvSpPr>
            <p:cNvPr id="5" name="Line 3"/>
            <p:cNvSpPr>
              <a:spLocks noChangeShapeType="1"/>
            </p:cNvSpPr>
            <p:nvPr/>
          </p:nvSpPr>
          <p:spPr bwMode="auto">
            <a:xfrm>
              <a:off x="2655" y="8040"/>
              <a:ext cx="0" cy="2940"/>
            </a:xfrm>
            <a:prstGeom prst="line">
              <a:avLst/>
            </a:prstGeom>
            <a:noFill/>
            <a:ln w="9525">
              <a:solidFill>
                <a:srgbClr val="000000"/>
              </a:solidFill>
              <a:round/>
              <a:headEnd type="triangle" w="med" len="med"/>
              <a:tailEnd/>
            </a:ln>
          </p:spPr>
          <p:txBody>
            <a:bodyPr/>
            <a:lstStyle/>
            <a:p>
              <a:endParaRPr lang="en-US"/>
            </a:p>
          </p:txBody>
        </p:sp>
        <p:grpSp>
          <p:nvGrpSpPr>
            <p:cNvPr id="6" name="Group 5"/>
            <p:cNvGrpSpPr>
              <a:grpSpLocks/>
            </p:cNvGrpSpPr>
            <p:nvPr/>
          </p:nvGrpSpPr>
          <p:grpSpPr bwMode="auto">
            <a:xfrm rot="-5400000">
              <a:off x="1561" y="9533"/>
              <a:ext cx="2244" cy="270"/>
              <a:chOff x="3670" y="10790"/>
              <a:chExt cx="2244" cy="270"/>
            </a:xfrm>
          </p:grpSpPr>
          <p:sp>
            <p:nvSpPr>
              <p:cNvPr id="42" name="Line 6"/>
              <p:cNvSpPr>
                <a:spLocks noChangeShapeType="1"/>
              </p:cNvSpPr>
              <p:nvPr/>
            </p:nvSpPr>
            <p:spPr bwMode="auto">
              <a:xfrm>
                <a:off x="3670" y="10790"/>
                <a:ext cx="0" cy="270"/>
              </a:xfrm>
              <a:prstGeom prst="line">
                <a:avLst/>
              </a:prstGeom>
              <a:noFill/>
              <a:ln w="9525">
                <a:solidFill>
                  <a:srgbClr val="808080"/>
                </a:solidFill>
                <a:round/>
                <a:headEnd/>
                <a:tailEnd/>
              </a:ln>
            </p:spPr>
            <p:txBody>
              <a:bodyPr/>
              <a:lstStyle/>
              <a:p>
                <a:endParaRPr lang="en-US"/>
              </a:p>
            </p:txBody>
          </p:sp>
          <p:sp>
            <p:nvSpPr>
              <p:cNvPr id="43" name="Line 7"/>
              <p:cNvSpPr>
                <a:spLocks noChangeShapeType="1"/>
              </p:cNvSpPr>
              <p:nvPr/>
            </p:nvSpPr>
            <p:spPr bwMode="auto">
              <a:xfrm>
                <a:off x="4044" y="10790"/>
                <a:ext cx="0" cy="270"/>
              </a:xfrm>
              <a:prstGeom prst="line">
                <a:avLst/>
              </a:prstGeom>
              <a:noFill/>
              <a:ln w="9525">
                <a:solidFill>
                  <a:srgbClr val="808080"/>
                </a:solidFill>
                <a:round/>
                <a:headEnd/>
                <a:tailEnd/>
              </a:ln>
            </p:spPr>
            <p:txBody>
              <a:bodyPr/>
              <a:lstStyle/>
              <a:p>
                <a:endParaRPr lang="en-US"/>
              </a:p>
            </p:txBody>
          </p:sp>
          <p:sp>
            <p:nvSpPr>
              <p:cNvPr id="44" name="Line 8"/>
              <p:cNvSpPr>
                <a:spLocks noChangeShapeType="1"/>
              </p:cNvSpPr>
              <p:nvPr/>
            </p:nvSpPr>
            <p:spPr bwMode="auto">
              <a:xfrm>
                <a:off x="4418" y="10790"/>
                <a:ext cx="0" cy="270"/>
              </a:xfrm>
              <a:prstGeom prst="line">
                <a:avLst/>
              </a:prstGeom>
              <a:noFill/>
              <a:ln w="9525">
                <a:solidFill>
                  <a:srgbClr val="808080"/>
                </a:solidFill>
                <a:round/>
                <a:headEnd/>
                <a:tailEnd/>
              </a:ln>
            </p:spPr>
            <p:txBody>
              <a:bodyPr/>
              <a:lstStyle/>
              <a:p>
                <a:endParaRPr lang="en-US"/>
              </a:p>
            </p:txBody>
          </p:sp>
          <p:sp>
            <p:nvSpPr>
              <p:cNvPr id="45" name="Line 9"/>
              <p:cNvSpPr>
                <a:spLocks noChangeShapeType="1"/>
              </p:cNvSpPr>
              <p:nvPr/>
            </p:nvSpPr>
            <p:spPr bwMode="auto">
              <a:xfrm>
                <a:off x="4792" y="10790"/>
                <a:ext cx="0" cy="270"/>
              </a:xfrm>
              <a:prstGeom prst="line">
                <a:avLst/>
              </a:prstGeom>
              <a:noFill/>
              <a:ln w="9525">
                <a:solidFill>
                  <a:srgbClr val="808080"/>
                </a:solidFill>
                <a:round/>
                <a:headEnd/>
                <a:tailEnd/>
              </a:ln>
            </p:spPr>
            <p:txBody>
              <a:bodyPr/>
              <a:lstStyle/>
              <a:p>
                <a:endParaRPr lang="en-US"/>
              </a:p>
            </p:txBody>
          </p:sp>
          <p:sp>
            <p:nvSpPr>
              <p:cNvPr id="46" name="Line 10"/>
              <p:cNvSpPr>
                <a:spLocks noChangeShapeType="1"/>
              </p:cNvSpPr>
              <p:nvPr/>
            </p:nvSpPr>
            <p:spPr bwMode="auto">
              <a:xfrm>
                <a:off x="5540" y="10790"/>
                <a:ext cx="0" cy="270"/>
              </a:xfrm>
              <a:prstGeom prst="line">
                <a:avLst/>
              </a:prstGeom>
              <a:noFill/>
              <a:ln w="9525">
                <a:solidFill>
                  <a:srgbClr val="808080"/>
                </a:solidFill>
                <a:round/>
                <a:headEnd/>
                <a:tailEnd/>
              </a:ln>
            </p:spPr>
            <p:txBody>
              <a:bodyPr/>
              <a:lstStyle/>
              <a:p>
                <a:endParaRPr lang="en-US"/>
              </a:p>
            </p:txBody>
          </p:sp>
          <p:sp>
            <p:nvSpPr>
              <p:cNvPr id="47" name="Line 11"/>
              <p:cNvSpPr>
                <a:spLocks noChangeShapeType="1"/>
              </p:cNvSpPr>
              <p:nvPr/>
            </p:nvSpPr>
            <p:spPr bwMode="auto">
              <a:xfrm>
                <a:off x="5914" y="10790"/>
                <a:ext cx="0" cy="270"/>
              </a:xfrm>
              <a:prstGeom prst="line">
                <a:avLst/>
              </a:prstGeom>
              <a:noFill/>
              <a:ln w="9525">
                <a:solidFill>
                  <a:srgbClr val="808080"/>
                </a:solidFill>
                <a:round/>
                <a:headEnd/>
                <a:tailEnd/>
              </a:ln>
            </p:spPr>
            <p:txBody>
              <a:bodyPr/>
              <a:lstStyle/>
              <a:p>
                <a:endParaRPr lang="en-US"/>
              </a:p>
            </p:txBody>
          </p:sp>
          <p:sp>
            <p:nvSpPr>
              <p:cNvPr id="48" name="Line 12"/>
              <p:cNvSpPr>
                <a:spLocks noChangeShapeType="1"/>
              </p:cNvSpPr>
              <p:nvPr/>
            </p:nvSpPr>
            <p:spPr bwMode="auto">
              <a:xfrm>
                <a:off x="5166" y="10790"/>
                <a:ext cx="0" cy="270"/>
              </a:xfrm>
              <a:prstGeom prst="line">
                <a:avLst/>
              </a:prstGeom>
              <a:noFill/>
              <a:ln w="9525">
                <a:solidFill>
                  <a:srgbClr val="808080"/>
                </a:solidFill>
                <a:round/>
                <a:headEnd/>
                <a:tailEnd/>
              </a:ln>
            </p:spPr>
            <p:txBody>
              <a:bodyPr/>
              <a:lstStyle/>
              <a:p>
                <a:endParaRPr lang="en-US"/>
              </a:p>
            </p:txBody>
          </p:sp>
        </p:grpSp>
        <p:grpSp>
          <p:nvGrpSpPr>
            <p:cNvPr id="7" name="Group 14"/>
            <p:cNvGrpSpPr>
              <a:grpSpLocks/>
            </p:cNvGrpSpPr>
            <p:nvPr/>
          </p:nvGrpSpPr>
          <p:grpSpPr bwMode="auto">
            <a:xfrm>
              <a:off x="1037" y="7725"/>
              <a:ext cx="7854" cy="4000"/>
              <a:chOff x="1052" y="7725"/>
              <a:chExt cx="7854" cy="4000"/>
            </a:xfrm>
          </p:grpSpPr>
          <p:sp>
            <p:nvSpPr>
              <p:cNvPr id="8" name="Text Box 15"/>
              <p:cNvSpPr txBox="1">
                <a:spLocks noChangeArrowheads="1"/>
              </p:cNvSpPr>
              <p:nvPr/>
            </p:nvSpPr>
            <p:spPr bwMode="auto">
              <a:xfrm>
                <a:off x="6057" y="8019"/>
                <a:ext cx="374" cy="374"/>
              </a:xfrm>
              <a:prstGeom prst="rect">
                <a:avLst/>
              </a:prstGeom>
              <a:solidFill>
                <a:srgbClr val="FFFFFF"/>
              </a:solidFill>
              <a:ln w="9525">
                <a:noFill/>
                <a:miter lim="800000"/>
                <a:headEnd/>
                <a:tailEnd/>
              </a:ln>
            </p:spPr>
            <p:txBody>
              <a:bodyPr lIns="0" tIns="0" rIns="0" bIns="0"/>
              <a:lstStyle/>
              <a:p>
                <a:pPr eaLnBrk="1" hangingPunct="1"/>
                <a:r>
                  <a:rPr lang="en-US" altLang="en-US" sz="2000">
                    <a:cs typeface="Times New Roman" pitchFamily="18" charset="0"/>
                  </a:rPr>
                  <a:t>C</a:t>
                </a:r>
              </a:p>
              <a:p>
                <a:pPr eaLnBrk="1" hangingPunct="1"/>
                <a:endParaRPr lang="en-US" altLang="en-US" sz="2400"/>
              </a:p>
            </p:txBody>
          </p:sp>
          <p:sp>
            <p:nvSpPr>
              <p:cNvPr id="9" name="Text Box 16"/>
              <p:cNvSpPr txBox="1">
                <a:spLocks noChangeArrowheads="1"/>
              </p:cNvSpPr>
              <p:nvPr/>
            </p:nvSpPr>
            <p:spPr bwMode="auto">
              <a:xfrm>
                <a:off x="7137" y="8184"/>
                <a:ext cx="374" cy="374"/>
              </a:xfrm>
              <a:prstGeom prst="rect">
                <a:avLst/>
              </a:prstGeom>
              <a:solidFill>
                <a:srgbClr val="FFFFFF"/>
              </a:solidFill>
              <a:ln w="9525">
                <a:noFill/>
                <a:miter lim="800000"/>
                <a:headEnd/>
                <a:tailEnd/>
              </a:ln>
            </p:spPr>
            <p:txBody>
              <a:bodyPr lIns="0" tIns="0" rIns="0" bIns="0"/>
              <a:lstStyle/>
              <a:p>
                <a:pPr eaLnBrk="1" hangingPunct="1"/>
                <a:r>
                  <a:rPr lang="en-US" altLang="en-US" sz="1400">
                    <a:latin typeface="Tahoma" pitchFamily="34" charset="0"/>
                    <a:cs typeface="Times New Roman" pitchFamily="18" charset="0"/>
                  </a:rPr>
                  <a:t>A</a:t>
                </a:r>
                <a:endParaRPr lang="en-US" altLang="en-US" sz="1200">
                  <a:cs typeface="Times New Roman" pitchFamily="18" charset="0"/>
                </a:endParaRPr>
              </a:p>
              <a:p>
                <a:pPr eaLnBrk="1" hangingPunct="1"/>
                <a:endParaRPr lang="en-US" altLang="en-US" sz="2400"/>
              </a:p>
            </p:txBody>
          </p:sp>
          <p:sp>
            <p:nvSpPr>
              <p:cNvPr id="10" name="Text Box 17"/>
              <p:cNvSpPr txBox="1">
                <a:spLocks noChangeArrowheads="1"/>
              </p:cNvSpPr>
              <p:nvPr/>
            </p:nvSpPr>
            <p:spPr bwMode="auto">
              <a:xfrm>
                <a:off x="6042" y="8619"/>
                <a:ext cx="374" cy="374"/>
              </a:xfrm>
              <a:prstGeom prst="rect">
                <a:avLst/>
              </a:prstGeom>
              <a:solidFill>
                <a:srgbClr val="FFFFFF"/>
              </a:solidFill>
              <a:ln w="9525">
                <a:noFill/>
                <a:miter lim="800000"/>
                <a:headEnd/>
                <a:tailEnd/>
              </a:ln>
            </p:spPr>
            <p:txBody>
              <a:bodyPr lIns="0" tIns="0" rIns="0" bIns="0"/>
              <a:lstStyle/>
              <a:p>
                <a:pPr eaLnBrk="1" hangingPunct="1"/>
                <a:r>
                  <a:rPr lang="en-US" altLang="en-US" sz="2000">
                    <a:cs typeface="Times New Roman" pitchFamily="18" charset="0"/>
                  </a:rPr>
                  <a:t>B</a:t>
                </a:r>
              </a:p>
              <a:p>
                <a:pPr eaLnBrk="1" hangingPunct="1"/>
                <a:endParaRPr lang="en-US" altLang="en-US" sz="2400"/>
              </a:p>
            </p:txBody>
          </p:sp>
          <p:sp>
            <p:nvSpPr>
              <p:cNvPr id="11" name="Text Box 18"/>
              <p:cNvSpPr txBox="1">
                <a:spLocks noChangeArrowheads="1"/>
              </p:cNvSpPr>
              <p:nvPr/>
            </p:nvSpPr>
            <p:spPr bwMode="auto">
              <a:xfrm>
                <a:off x="3057" y="9429"/>
                <a:ext cx="374" cy="374"/>
              </a:xfrm>
              <a:prstGeom prst="rect">
                <a:avLst/>
              </a:prstGeom>
              <a:solidFill>
                <a:srgbClr val="FFFFFF"/>
              </a:solidFill>
              <a:ln w="9525">
                <a:noFill/>
                <a:miter lim="800000"/>
                <a:headEnd/>
                <a:tailEnd/>
              </a:ln>
            </p:spPr>
            <p:txBody>
              <a:bodyPr lIns="0" tIns="0" rIns="0" bIns="0"/>
              <a:lstStyle/>
              <a:p>
                <a:pPr eaLnBrk="1" hangingPunct="1"/>
                <a:r>
                  <a:rPr lang="en-US" altLang="en-US" sz="1400">
                    <a:latin typeface="Tahoma" pitchFamily="34" charset="0"/>
                    <a:cs typeface="Times New Roman" pitchFamily="18" charset="0"/>
                  </a:rPr>
                  <a:t>A</a:t>
                </a:r>
                <a:endParaRPr lang="en-US" altLang="en-US" sz="1200">
                  <a:cs typeface="Times New Roman" pitchFamily="18" charset="0"/>
                </a:endParaRPr>
              </a:p>
              <a:p>
                <a:pPr eaLnBrk="1" hangingPunct="1"/>
                <a:endParaRPr lang="en-US" altLang="en-US" sz="2400"/>
              </a:p>
            </p:txBody>
          </p:sp>
          <p:sp>
            <p:nvSpPr>
              <p:cNvPr id="12" name="Text Box 19"/>
              <p:cNvSpPr txBox="1">
                <a:spLocks noChangeArrowheads="1"/>
              </p:cNvSpPr>
              <p:nvPr/>
            </p:nvSpPr>
            <p:spPr bwMode="auto">
              <a:xfrm>
                <a:off x="3946" y="10176"/>
                <a:ext cx="374" cy="374"/>
              </a:xfrm>
              <a:prstGeom prst="rect">
                <a:avLst/>
              </a:prstGeom>
              <a:solidFill>
                <a:srgbClr val="FFFFFF"/>
              </a:solidFill>
              <a:ln w="9525">
                <a:noFill/>
                <a:miter lim="800000"/>
                <a:headEnd/>
                <a:tailEnd/>
              </a:ln>
            </p:spPr>
            <p:txBody>
              <a:bodyPr lIns="0" tIns="0" rIns="0" bIns="0"/>
              <a:lstStyle/>
              <a:p>
                <a:pPr eaLnBrk="1" hangingPunct="1"/>
                <a:r>
                  <a:rPr lang="en-US" altLang="en-US" sz="1100" i="1">
                    <a:cs typeface="Times New Roman" pitchFamily="18" charset="0"/>
                  </a:rPr>
                  <a:t>y</a:t>
                </a:r>
                <a:r>
                  <a:rPr lang="en-US" altLang="en-US" sz="1100" i="1" baseline="-30000">
                    <a:latin typeface="Times" charset="0"/>
                    <a:cs typeface="Times New Roman" pitchFamily="18" charset="0"/>
                  </a:rPr>
                  <a:t>i</a:t>
                </a:r>
                <a:r>
                  <a:rPr lang="en-US" altLang="en-US" sz="1100" i="1">
                    <a:cs typeface="Times New Roman" pitchFamily="18" charset="0"/>
                  </a:rPr>
                  <a:t> </a:t>
                </a:r>
                <a:endParaRPr lang="en-US" altLang="zh-CN" sz="1200">
                  <a:ea typeface="SimSun" pitchFamily="2" charset="-122"/>
                </a:endParaRPr>
              </a:p>
              <a:p>
                <a:pPr eaLnBrk="1" hangingPunct="1"/>
                <a:r>
                  <a:rPr lang="en-US" altLang="zh-CN" sz="1200" i="1" baseline="-30000">
                    <a:latin typeface="Times" charset="0"/>
                    <a:ea typeface="SimSun" pitchFamily="2" charset="-122"/>
                  </a:rPr>
                  <a:t> </a:t>
                </a:r>
                <a:endParaRPr lang="en-US" altLang="zh-CN" sz="1200">
                  <a:ea typeface="SimSun" pitchFamily="2" charset="-122"/>
                </a:endParaRPr>
              </a:p>
              <a:p>
                <a:pPr eaLnBrk="1" hangingPunct="1"/>
                <a:endParaRPr lang="en-US" altLang="zh-CN" sz="2400">
                  <a:ea typeface="SimSun" pitchFamily="2" charset="-122"/>
                </a:endParaRPr>
              </a:p>
            </p:txBody>
          </p:sp>
          <p:sp>
            <p:nvSpPr>
              <p:cNvPr id="13" name="Line 20"/>
              <p:cNvSpPr>
                <a:spLocks noChangeShapeType="1"/>
              </p:cNvSpPr>
              <p:nvPr/>
            </p:nvSpPr>
            <p:spPr bwMode="auto">
              <a:xfrm>
                <a:off x="2640" y="10980"/>
                <a:ext cx="4515" cy="0"/>
              </a:xfrm>
              <a:prstGeom prst="line">
                <a:avLst/>
              </a:prstGeom>
              <a:noFill/>
              <a:ln w="9525">
                <a:solidFill>
                  <a:srgbClr val="000000"/>
                </a:solidFill>
                <a:round/>
                <a:headEnd/>
                <a:tailEnd type="triangle" w="med" len="med"/>
              </a:ln>
            </p:spPr>
            <p:txBody>
              <a:bodyPr/>
              <a:lstStyle/>
              <a:p>
                <a:endParaRPr lang="en-US"/>
              </a:p>
            </p:txBody>
          </p:sp>
          <p:sp>
            <p:nvSpPr>
              <p:cNvPr id="14" name="Text Box 21"/>
              <p:cNvSpPr txBox="1">
                <a:spLocks noChangeArrowheads="1"/>
              </p:cNvSpPr>
              <p:nvPr/>
            </p:nvSpPr>
            <p:spPr bwMode="auto">
              <a:xfrm>
                <a:off x="6930" y="11190"/>
                <a:ext cx="480" cy="535"/>
              </a:xfrm>
              <a:prstGeom prst="rect">
                <a:avLst/>
              </a:prstGeom>
              <a:solidFill>
                <a:srgbClr val="FFFFFF"/>
              </a:solidFill>
              <a:ln w="9525">
                <a:noFill/>
                <a:miter lim="800000"/>
                <a:headEnd/>
                <a:tailEnd/>
              </a:ln>
            </p:spPr>
            <p:txBody>
              <a:bodyPr/>
              <a:lstStyle/>
              <a:p>
                <a:pPr eaLnBrk="1" hangingPunct="1"/>
                <a:r>
                  <a:rPr lang="en-US" altLang="en-US" sz="1400" i="1">
                    <a:latin typeface="Tahoma" pitchFamily="34" charset="0"/>
                    <a:cs typeface="Times New Roman" pitchFamily="18" charset="0"/>
                  </a:rPr>
                  <a:t>x</a:t>
                </a:r>
                <a:endParaRPr lang="en-US" altLang="en-US" sz="1200">
                  <a:cs typeface="Times New Roman" pitchFamily="18" charset="0"/>
                </a:endParaRPr>
              </a:p>
              <a:p>
                <a:pPr eaLnBrk="1" hangingPunct="1"/>
                <a:endParaRPr lang="en-US" altLang="en-US" sz="2400"/>
              </a:p>
            </p:txBody>
          </p:sp>
          <p:sp>
            <p:nvSpPr>
              <p:cNvPr id="15" name="Text Box 22"/>
              <p:cNvSpPr txBox="1">
                <a:spLocks noChangeArrowheads="1"/>
              </p:cNvSpPr>
              <p:nvPr/>
            </p:nvSpPr>
            <p:spPr bwMode="auto">
              <a:xfrm>
                <a:off x="1665" y="9240"/>
                <a:ext cx="509" cy="615"/>
              </a:xfrm>
              <a:prstGeom prst="rect">
                <a:avLst/>
              </a:prstGeom>
              <a:solidFill>
                <a:srgbClr val="FFFFFF"/>
              </a:solidFill>
              <a:ln w="9525">
                <a:noFill/>
                <a:miter lim="800000"/>
                <a:headEnd/>
                <a:tailEnd/>
              </a:ln>
            </p:spPr>
            <p:txBody>
              <a:bodyPr/>
              <a:lstStyle/>
              <a:p>
                <a:pPr eaLnBrk="1" hangingPunct="1"/>
                <a:r>
                  <a:rPr lang="en-US" altLang="en-US" sz="1400" i="1">
                    <a:cs typeface="Times New Roman" pitchFamily="18" charset="0"/>
                  </a:rPr>
                  <a:t>y</a:t>
                </a:r>
                <a:endParaRPr lang="en-US" altLang="en-US" sz="1200">
                  <a:cs typeface="Times New Roman" pitchFamily="18" charset="0"/>
                </a:endParaRPr>
              </a:p>
              <a:p>
                <a:pPr eaLnBrk="1" hangingPunct="1"/>
                <a:endParaRPr lang="en-US" altLang="en-US" sz="2400"/>
              </a:p>
            </p:txBody>
          </p:sp>
          <p:sp>
            <p:nvSpPr>
              <p:cNvPr id="16" name="Line 23"/>
              <p:cNvSpPr>
                <a:spLocks noChangeShapeType="1"/>
              </p:cNvSpPr>
              <p:nvPr/>
            </p:nvSpPr>
            <p:spPr bwMode="auto">
              <a:xfrm flipV="1">
                <a:off x="1785" y="7725"/>
                <a:ext cx="6705" cy="2805"/>
              </a:xfrm>
              <a:prstGeom prst="line">
                <a:avLst/>
              </a:prstGeom>
              <a:noFill/>
              <a:ln w="9525">
                <a:solidFill>
                  <a:srgbClr val="000000"/>
                </a:solidFill>
                <a:round/>
                <a:headEnd/>
                <a:tailEnd/>
              </a:ln>
            </p:spPr>
            <p:txBody>
              <a:bodyPr/>
              <a:lstStyle/>
              <a:p>
                <a:endParaRPr lang="en-US"/>
              </a:p>
            </p:txBody>
          </p:sp>
          <p:sp>
            <p:nvSpPr>
              <p:cNvPr id="17" name="Oval 24"/>
              <p:cNvSpPr>
                <a:spLocks noChangeArrowheads="1"/>
              </p:cNvSpPr>
              <p:nvPr/>
            </p:nvSpPr>
            <p:spPr bwMode="auto">
              <a:xfrm>
                <a:off x="5070" y="9270"/>
                <a:ext cx="71" cy="71"/>
              </a:xfrm>
              <a:prstGeom prst="ellipse">
                <a:avLst/>
              </a:prstGeom>
              <a:solidFill>
                <a:srgbClr val="FF0000"/>
              </a:solidFill>
              <a:ln w="9525">
                <a:solidFill>
                  <a:srgbClr val="000000"/>
                </a:solidFill>
                <a:round/>
                <a:headEnd/>
                <a:tailEnd/>
              </a:ln>
            </p:spPr>
            <p:txBody>
              <a:bodyPr/>
              <a:lstStyle/>
              <a:p>
                <a:pPr eaLnBrk="1" hangingPunct="1"/>
                <a:endParaRPr lang="en-US" altLang="en-US"/>
              </a:p>
            </p:txBody>
          </p:sp>
          <p:sp>
            <p:nvSpPr>
              <p:cNvPr id="18" name="Oval 25"/>
              <p:cNvSpPr>
                <a:spLocks noChangeArrowheads="1"/>
              </p:cNvSpPr>
              <p:nvPr/>
            </p:nvSpPr>
            <p:spPr bwMode="auto">
              <a:xfrm>
                <a:off x="5555" y="8449"/>
                <a:ext cx="71" cy="71"/>
              </a:xfrm>
              <a:prstGeom prst="ellipse">
                <a:avLst/>
              </a:prstGeom>
              <a:solidFill>
                <a:srgbClr val="FF0000"/>
              </a:solidFill>
              <a:ln w="9525">
                <a:solidFill>
                  <a:srgbClr val="000000"/>
                </a:solidFill>
                <a:round/>
                <a:headEnd/>
                <a:tailEnd/>
              </a:ln>
            </p:spPr>
            <p:txBody>
              <a:bodyPr/>
              <a:lstStyle/>
              <a:p>
                <a:pPr eaLnBrk="1" hangingPunct="1"/>
                <a:endParaRPr lang="en-US" altLang="en-US"/>
              </a:p>
            </p:txBody>
          </p:sp>
          <p:sp>
            <p:nvSpPr>
              <p:cNvPr id="19" name="Oval 26"/>
              <p:cNvSpPr>
                <a:spLocks noChangeArrowheads="1"/>
              </p:cNvSpPr>
              <p:nvPr/>
            </p:nvSpPr>
            <p:spPr bwMode="auto">
              <a:xfrm>
                <a:off x="7530" y="8790"/>
                <a:ext cx="71" cy="71"/>
              </a:xfrm>
              <a:prstGeom prst="ellipse">
                <a:avLst/>
              </a:prstGeom>
              <a:solidFill>
                <a:srgbClr val="FF0000"/>
              </a:solidFill>
              <a:ln w="9525">
                <a:solidFill>
                  <a:srgbClr val="000000"/>
                </a:solidFill>
                <a:round/>
                <a:headEnd/>
                <a:tailEnd/>
              </a:ln>
            </p:spPr>
            <p:txBody>
              <a:bodyPr/>
              <a:lstStyle/>
              <a:p>
                <a:pPr eaLnBrk="1" hangingPunct="1"/>
                <a:endParaRPr lang="en-US" altLang="en-US"/>
              </a:p>
            </p:txBody>
          </p:sp>
          <p:sp>
            <p:nvSpPr>
              <p:cNvPr id="20" name="Oval 27"/>
              <p:cNvSpPr>
                <a:spLocks noChangeArrowheads="1"/>
              </p:cNvSpPr>
              <p:nvPr/>
            </p:nvSpPr>
            <p:spPr bwMode="auto">
              <a:xfrm>
                <a:off x="3842" y="10244"/>
                <a:ext cx="86" cy="71"/>
              </a:xfrm>
              <a:prstGeom prst="ellipse">
                <a:avLst/>
              </a:prstGeom>
              <a:solidFill>
                <a:srgbClr val="FF0000"/>
              </a:solidFill>
              <a:ln w="9525">
                <a:solidFill>
                  <a:srgbClr val="000000"/>
                </a:solidFill>
                <a:round/>
                <a:headEnd/>
                <a:tailEnd/>
              </a:ln>
            </p:spPr>
            <p:txBody>
              <a:bodyPr/>
              <a:lstStyle/>
              <a:p>
                <a:pPr eaLnBrk="1" hangingPunct="1"/>
                <a:endParaRPr lang="en-US" altLang="en-US"/>
              </a:p>
            </p:txBody>
          </p:sp>
          <p:sp>
            <p:nvSpPr>
              <p:cNvPr id="21" name="Oval 28"/>
              <p:cNvSpPr>
                <a:spLocks noChangeArrowheads="1"/>
              </p:cNvSpPr>
              <p:nvPr/>
            </p:nvSpPr>
            <p:spPr bwMode="auto">
              <a:xfrm>
                <a:off x="5160" y="8730"/>
                <a:ext cx="71" cy="71"/>
              </a:xfrm>
              <a:prstGeom prst="ellipse">
                <a:avLst/>
              </a:prstGeom>
              <a:solidFill>
                <a:srgbClr val="FF0000"/>
              </a:solidFill>
              <a:ln w="9525">
                <a:solidFill>
                  <a:srgbClr val="000000"/>
                </a:solidFill>
                <a:round/>
                <a:headEnd/>
                <a:tailEnd/>
              </a:ln>
            </p:spPr>
            <p:txBody>
              <a:bodyPr/>
              <a:lstStyle/>
              <a:p>
                <a:pPr eaLnBrk="1" hangingPunct="1"/>
                <a:endParaRPr lang="en-US" altLang="en-US"/>
              </a:p>
            </p:txBody>
          </p:sp>
          <p:sp>
            <p:nvSpPr>
              <p:cNvPr id="22" name="Oval 29"/>
              <p:cNvSpPr>
                <a:spLocks noChangeArrowheads="1"/>
              </p:cNvSpPr>
              <p:nvPr/>
            </p:nvSpPr>
            <p:spPr bwMode="auto">
              <a:xfrm>
                <a:off x="4418" y="8172"/>
                <a:ext cx="71" cy="71"/>
              </a:xfrm>
              <a:prstGeom prst="ellipse">
                <a:avLst/>
              </a:prstGeom>
              <a:solidFill>
                <a:srgbClr val="FF0000"/>
              </a:solidFill>
              <a:ln w="9525">
                <a:solidFill>
                  <a:srgbClr val="000000"/>
                </a:solidFill>
                <a:round/>
                <a:headEnd/>
                <a:tailEnd/>
              </a:ln>
            </p:spPr>
            <p:txBody>
              <a:bodyPr/>
              <a:lstStyle/>
              <a:p>
                <a:pPr eaLnBrk="1" hangingPunct="1"/>
                <a:endParaRPr lang="en-US" altLang="en-US"/>
              </a:p>
            </p:txBody>
          </p:sp>
          <p:grpSp>
            <p:nvGrpSpPr>
              <p:cNvPr id="23" name="Group 30"/>
              <p:cNvGrpSpPr>
                <a:grpSpLocks/>
              </p:cNvGrpSpPr>
              <p:nvPr/>
            </p:nvGrpSpPr>
            <p:grpSpPr bwMode="auto">
              <a:xfrm>
                <a:off x="3670" y="10790"/>
                <a:ext cx="2244" cy="270"/>
                <a:chOff x="3670" y="10790"/>
                <a:chExt cx="2244" cy="270"/>
              </a:xfrm>
            </p:grpSpPr>
            <p:sp>
              <p:nvSpPr>
                <p:cNvPr id="35" name="Line 31"/>
                <p:cNvSpPr>
                  <a:spLocks noChangeShapeType="1"/>
                </p:cNvSpPr>
                <p:nvPr/>
              </p:nvSpPr>
              <p:spPr bwMode="auto">
                <a:xfrm>
                  <a:off x="3670" y="10790"/>
                  <a:ext cx="0" cy="270"/>
                </a:xfrm>
                <a:prstGeom prst="line">
                  <a:avLst/>
                </a:prstGeom>
                <a:noFill/>
                <a:ln w="9525">
                  <a:solidFill>
                    <a:srgbClr val="808080"/>
                  </a:solidFill>
                  <a:round/>
                  <a:headEnd/>
                  <a:tailEnd/>
                </a:ln>
              </p:spPr>
              <p:txBody>
                <a:bodyPr/>
                <a:lstStyle/>
                <a:p>
                  <a:endParaRPr lang="en-US"/>
                </a:p>
              </p:txBody>
            </p:sp>
            <p:sp>
              <p:nvSpPr>
                <p:cNvPr id="36" name="Line 32"/>
                <p:cNvSpPr>
                  <a:spLocks noChangeShapeType="1"/>
                </p:cNvSpPr>
                <p:nvPr/>
              </p:nvSpPr>
              <p:spPr bwMode="auto">
                <a:xfrm>
                  <a:off x="4044" y="10790"/>
                  <a:ext cx="0" cy="270"/>
                </a:xfrm>
                <a:prstGeom prst="line">
                  <a:avLst/>
                </a:prstGeom>
                <a:noFill/>
                <a:ln w="9525">
                  <a:solidFill>
                    <a:srgbClr val="808080"/>
                  </a:solidFill>
                  <a:round/>
                  <a:headEnd/>
                  <a:tailEnd/>
                </a:ln>
              </p:spPr>
              <p:txBody>
                <a:bodyPr/>
                <a:lstStyle/>
                <a:p>
                  <a:endParaRPr lang="en-US"/>
                </a:p>
              </p:txBody>
            </p:sp>
            <p:sp>
              <p:nvSpPr>
                <p:cNvPr id="37" name="Line 33"/>
                <p:cNvSpPr>
                  <a:spLocks noChangeShapeType="1"/>
                </p:cNvSpPr>
                <p:nvPr/>
              </p:nvSpPr>
              <p:spPr bwMode="auto">
                <a:xfrm>
                  <a:off x="4418" y="10790"/>
                  <a:ext cx="0" cy="270"/>
                </a:xfrm>
                <a:prstGeom prst="line">
                  <a:avLst/>
                </a:prstGeom>
                <a:noFill/>
                <a:ln w="9525">
                  <a:solidFill>
                    <a:srgbClr val="808080"/>
                  </a:solidFill>
                  <a:round/>
                  <a:headEnd/>
                  <a:tailEnd/>
                </a:ln>
              </p:spPr>
              <p:txBody>
                <a:bodyPr/>
                <a:lstStyle/>
                <a:p>
                  <a:endParaRPr lang="en-US"/>
                </a:p>
              </p:txBody>
            </p:sp>
            <p:sp>
              <p:nvSpPr>
                <p:cNvPr id="38" name="Line 34"/>
                <p:cNvSpPr>
                  <a:spLocks noChangeShapeType="1"/>
                </p:cNvSpPr>
                <p:nvPr/>
              </p:nvSpPr>
              <p:spPr bwMode="auto">
                <a:xfrm>
                  <a:off x="4792" y="10790"/>
                  <a:ext cx="0" cy="270"/>
                </a:xfrm>
                <a:prstGeom prst="line">
                  <a:avLst/>
                </a:prstGeom>
                <a:noFill/>
                <a:ln w="9525">
                  <a:solidFill>
                    <a:srgbClr val="808080"/>
                  </a:solidFill>
                  <a:round/>
                  <a:headEnd/>
                  <a:tailEnd/>
                </a:ln>
              </p:spPr>
              <p:txBody>
                <a:bodyPr/>
                <a:lstStyle/>
                <a:p>
                  <a:endParaRPr lang="en-US"/>
                </a:p>
              </p:txBody>
            </p:sp>
            <p:sp>
              <p:nvSpPr>
                <p:cNvPr id="39" name="Line 35"/>
                <p:cNvSpPr>
                  <a:spLocks noChangeShapeType="1"/>
                </p:cNvSpPr>
                <p:nvPr/>
              </p:nvSpPr>
              <p:spPr bwMode="auto">
                <a:xfrm>
                  <a:off x="5540" y="10790"/>
                  <a:ext cx="0" cy="270"/>
                </a:xfrm>
                <a:prstGeom prst="line">
                  <a:avLst/>
                </a:prstGeom>
                <a:noFill/>
                <a:ln w="9525">
                  <a:solidFill>
                    <a:srgbClr val="808080"/>
                  </a:solidFill>
                  <a:round/>
                  <a:headEnd/>
                  <a:tailEnd/>
                </a:ln>
              </p:spPr>
              <p:txBody>
                <a:bodyPr/>
                <a:lstStyle/>
                <a:p>
                  <a:endParaRPr lang="en-US"/>
                </a:p>
              </p:txBody>
            </p:sp>
            <p:sp>
              <p:nvSpPr>
                <p:cNvPr id="40" name="Line 36"/>
                <p:cNvSpPr>
                  <a:spLocks noChangeShapeType="1"/>
                </p:cNvSpPr>
                <p:nvPr/>
              </p:nvSpPr>
              <p:spPr bwMode="auto">
                <a:xfrm>
                  <a:off x="5914" y="10790"/>
                  <a:ext cx="0" cy="270"/>
                </a:xfrm>
                <a:prstGeom prst="line">
                  <a:avLst/>
                </a:prstGeom>
                <a:noFill/>
                <a:ln w="9525">
                  <a:solidFill>
                    <a:srgbClr val="808080"/>
                  </a:solidFill>
                  <a:round/>
                  <a:headEnd/>
                  <a:tailEnd/>
                </a:ln>
              </p:spPr>
              <p:txBody>
                <a:bodyPr/>
                <a:lstStyle/>
                <a:p>
                  <a:endParaRPr lang="en-US"/>
                </a:p>
              </p:txBody>
            </p:sp>
            <p:sp>
              <p:nvSpPr>
                <p:cNvPr id="41" name="Line 37"/>
                <p:cNvSpPr>
                  <a:spLocks noChangeShapeType="1"/>
                </p:cNvSpPr>
                <p:nvPr/>
              </p:nvSpPr>
              <p:spPr bwMode="auto">
                <a:xfrm>
                  <a:off x="5166" y="10790"/>
                  <a:ext cx="0" cy="270"/>
                </a:xfrm>
                <a:prstGeom prst="line">
                  <a:avLst/>
                </a:prstGeom>
                <a:noFill/>
                <a:ln w="9525">
                  <a:solidFill>
                    <a:srgbClr val="808080"/>
                  </a:solidFill>
                  <a:round/>
                  <a:headEnd/>
                  <a:tailEnd/>
                </a:ln>
              </p:spPr>
              <p:txBody>
                <a:bodyPr/>
                <a:lstStyle/>
                <a:p>
                  <a:endParaRPr lang="en-US"/>
                </a:p>
              </p:txBody>
            </p:sp>
          </p:grpSp>
          <p:sp>
            <p:nvSpPr>
              <p:cNvPr id="24" name="Text Box 38"/>
              <p:cNvSpPr txBox="1">
                <a:spLocks noChangeArrowheads="1"/>
              </p:cNvSpPr>
              <p:nvPr/>
            </p:nvSpPr>
            <p:spPr bwMode="auto">
              <a:xfrm>
                <a:off x="4555" y="8008"/>
                <a:ext cx="374" cy="374"/>
              </a:xfrm>
              <a:prstGeom prst="rect">
                <a:avLst/>
              </a:prstGeom>
              <a:solidFill>
                <a:srgbClr val="FFFFFF"/>
              </a:solidFill>
              <a:ln w="9525">
                <a:noFill/>
                <a:miter lim="800000"/>
                <a:headEnd/>
                <a:tailEnd/>
              </a:ln>
            </p:spPr>
            <p:txBody>
              <a:bodyPr lIns="0" tIns="0" rIns="0" bIns="0"/>
              <a:lstStyle/>
              <a:p>
                <a:pPr eaLnBrk="1" hangingPunct="1"/>
                <a:r>
                  <a:rPr lang="en-US" altLang="en-US" sz="1100" i="1">
                    <a:cs typeface="Times New Roman" pitchFamily="18" charset="0"/>
                  </a:rPr>
                  <a:t>y</a:t>
                </a:r>
                <a:r>
                  <a:rPr lang="en-US" altLang="en-US" sz="1100" i="1" baseline="-30000">
                    <a:latin typeface="Times" charset="0"/>
                    <a:cs typeface="Times New Roman" pitchFamily="18" charset="0"/>
                  </a:rPr>
                  <a:t>i</a:t>
                </a:r>
                <a:r>
                  <a:rPr lang="en-US" altLang="en-US" sz="1100" i="1">
                    <a:cs typeface="Times New Roman" pitchFamily="18" charset="0"/>
                  </a:rPr>
                  <a:t> </a:t>
                </a:r>
                <a:endParaRPr lang="en-US" altLang="zh-CN" sz="1200">
                  <a:ea typeface="SimSun" pitchFamily="2" charset="-122"/>
                </a:endParaRPr>
              </a:p>
              <a:p>
                <a:pPr eaLnBrk="1" hangingPunct="1"/>
                <a:r>
                  <a:rPr lang="en-US" altLang="zh-CN" sz="1200" i="1" baseline="-30000">
                    <a:latin typeface="Times" charset="0"/>
                    <a:ea typeface="SimSun" pitchFamily="2" charset="-122"/>
                  </a:rPr>
                  <a:t> </a:t>
                </a:r>
                <a:endParaRPr lang="en-US" altLang="zh-CN" sz="1200">
                  <a:ea typeface="SimSun" pitchFamily="2" charset="-122"/>
                </a:endParaRPr>
              </a:p>
              <a:p>
                <a:pPr eaLnBrk="1" hangingPunct="1"/>
                <a:endParaRPr lang="en-US" altLang="zh-CN" sz="2400">
                  <a:ea typeface="SimSun" pitchFamily="2" charset="-122"/>
                </a:endParaRPr>
              </a:p>
            </p:txBody>
          </p:sp>
          <p:sp>
            <p:nvSpPr>
              <p:cNvPr id="25" name="Line 39"/>
              <p:cNvSpPr>
                <a:spLocks noChangeShapeType="1"/>
              </p:cNvSpPr>
              <p:nvPr/>
            </p:nvSpPr>
            <p:spPr bwMode="auto">
              <a:xfrm>
                <a:off x="1052" y="8920"/>
                <a:ext cx="7854" cy="0"/>
              </a:xfrm>
              <a:prstGeom prst="line">
                <a:avLst/>
              </a:prstGeom>
              <a:noFill/>
              <a:ln w="9525">
                <a:solidFill>
                  <a:srgbClr val="000000"/>
                </a:solidFill>
                <a:prstDash val="dashDot"/>
                <a:round/>
                <a:headEnd/>
                <a:tailEnd/>
              </a:ln>
            </p:spPr>
            <p:txBody>
              <a:bodyPr/>
              <a:lstStyle/>
              <a:p>
                <a:endParaRPr lang="en-US"/>
              </a:p>
            </p:txBody>
          </p:sp>
          <p:sp>
            <p:nvSpPr>
              <p:cNvPr id="26" name="Oval 40"/>
              <p:cNvSpPr>
                <a:spLocks noChangeArrowheads="1"/>
              </p:cNvSpPr>
              <p:nvPr/>
            </p:nvSpPr>
            <p:spPr bwMode="auto">
              <a:xfrm>
                <a:off x="6407" y="7805"/>
                <a:ext cx="71" cy="71"/>
              </a:xfrm>
              <a:prstGeom prst="ellipse">
                <a:avLst/>
              </a:prstGeom>
              <a:solidFill>
                <a:srgbClr val="FF0000"/>
              </a:solidFill>
              <a:ln w="9525">
                <a:solidFill>
                  <a:srgbClr val="000000"/>
                </a:solidFill>
                <a:round/>
                <a:headEnd/>
                <a:tailEnd/>
              </a:ln>
            </p:spPr>
            <p:txBody>
              <a:bodyPr/>
              <a:lstStyle/>
              <a:p>
                <a:pPr eaLnBrk="1" hangingPunct="1"/>
                <a:endParaRPr lang="en-US" altLang="en-US"/>
              </a:p>
            </p:txBody>
          </p:sp>
          <p:sp>
            <p:nvSpPr>
              <p:cNvPr id="27" name="AutoShape 41"/>
              <p:cNvSpPr>
                <a:spLocks/>
              </p:cNvSpPr>
              <p:nvPr/>
            </p:nvSpPr>
            <p:spPr bwMode="auto">
              <a:xfrm>
                <a:off x="3296" y="8920"/>
                <a:ext cx="374" cy="1309"/>
              </a:xfrm>
              <a:prstGeom prst="leftBrace">
                <a:avLst>
                  <a:gd name="adj1" fmla="val 29167"/>
                  <a:gd name="adj2" fmla="val 50000"/>
                </a:avLst>
              </a:prstGeom>
              <a:noFill/>
              <a:ln w="9525">
                <a:solidFill>
                  <a:srgbClr val="808080"/>
                </a:solidFill>
                <a:round/>
                <a:headEnd/>
                <a:tailEnd/>
              </a:ln>
            </p:spPr>
            <p:txBody>
              <a:bodyPr/>
              <a:lstStyle/>
              <a:p>
                <a:pPr eaLnBrk="1" hangingPunct="1"/>
                <a:endParaRPr lang="en-US" altLang="en-US"/>
              </a:p>
            </p:txBody>
          </p:sp>
          <p:sp>
            <p:nvSpPr>
              <p:cNvPr id="28" name="Line 42"/>
              <p:cNvSpPr>
                <a:spLocks noChangeShapeType="1"/>
              </p:cNvSpPr>
              <p:nvPr/>
            </p:nvSpPr>
            <p:spPr bwMode="auto">
              <a:xfrm flipV="1">
                <a:off x="3885" y="9735"/>
                <a:ext cx="0" cy="480"/>
              </a:xfrm>
              <a:prstGeom prst="line">
                <a:avLst/>
              </a:prstGeom>
              <a:noFill/>
              <a:ln w="9525">
                <a:solidFill>
                  <a:srgbClr val="808080"/>
                </a:solidFill>
                <a:round/>
                <a:headEnd/>
                <a:tailEnd type="triangle" w="med" len="med"/>
              </a:ln>
            </p:spPr>
            <p:txBody>
              <a:bodyPr/>
              <a:lstStyle/>
              <a:p>
                <a:endParaRPr lang="en-US"/>
              </a:p>
            </p:txBody>
          </p:sp>
          <p:sp>
            <p:nvSpPr>
              <p:cNvPr id="29" name="Text Box 43"/>
              <p:cNvSpPr txBox="1">
                <a:spLocks noChangeArrowheads="1"/>
              </p:cNvSpPr>
              <p:nvPr/>
            </p:nvSpPr>
            <p:spPr bwMode="auto">
              <a:xfrm>
                <a:off x="4092" y="9834"/>
                <a:ext cx="374" cy="374"/>
              </a:xfrm>
              <a:prstGeom prst="rect">
                <a:avLst/>
              </a:prstGeom>
              <a:solidFill>
                <a:srgbClr val="FFFFFF"/>
              </a:solidFill>
              <a:ln w="9525">
                <a:noFill/>
                <a:miter lim="800000"/>
                <a:headEnd/>
                <a:tailEnd/>
              </a:ln>
            </p:spPr>
            <p:txBody>
              <a:bodyPr lIns="0" tIns="0" rIns="0" bIns="0"/>
              <a:lstStyle/>
              <a:p>
                <a:pPr eaLnBrk="1" hangingPunct="1"/>
                <a:r>
                  <a:rPr lang="en-US" altLang="en-US" sz="1400">
                    <a:latin typeface="Tahoma" pitchFamily="34" charset="0"/>
                    <a:cs typeface="Times New Roman" pitchFamily="18" charset="0"/>
                  </a:rPr>
                  <a:t>C</a:t>
                </a:r>
                <a:endParaRPr lang="en-US" altLang="en-US" sz="1200">
                  <a:cs typeface="Times New Roman" pitchFamily="18" charset="0"/>
                </a:endParaRPr>
              </a:p>
              <a:p>
                <a:pPr eaLnBrk="1" hangingPunct="1"/>
                <a:endParaRPr lang="en-US" altLang="en-US" sz="2400"/>
              </a:p>
            </p:txBody>
          </p:sp>
          <p:sp>
            <p:nvSpPr>
              <p:cNvPr id="30" name="Text Box 44"/>
              <p:cNvSpPr txBox="1">
                <a:spLocks noChangeArrowheads="1"/>
              </p:cNvSpPr>
              <p:nvPr/>
            </p:nvSpPr>
            <p:spPr bwMode="auto">
              <a:xfrm>
                <a:off x="4062" y="9054"/>
                <a:ext cx="374" cy="374"/>
              </a:xfrm>
              <a:prstGeom prst="rect">
                <a:avLst/>
              </a:prstGeom>
              <a:solidFill>
                <a:srgbClr val="FFFFFF"/>
              </a:solidFill>
              <a:ln w="9525">
                <a:noFill/>
                <a:miter lim="800000"/>
                <a:headEnd/>
                <a:tailEnd/>
              </a:ln>
            </p:spPr>
            <p:txBody>
              <a:bodyPr lIns="0" tIns="0" rIns="0" bIns="0"/>
              <a:lstStyle/>
              <a:p>
                <a:pPr eaLnBrk="1" hangingPunct="1"/>
                <a:r>
                  <a:rPr lang="en-US" altLang="en-US" sz="2000">
                    <a:cs typeface="Times New Roman" pitchFamily="18" charset="0"/>
                  </a:rPr>
                  <a:t>B</a:t>
                </a:r>
              </a:p>
              <a:p>
                <a:pPr eaLnBrk="1" hangingPunct="1"/>
                <a:endParaRPr lang="en-US" altLang="en-US" sz="2400"/>
              </a:p>
            </p:txBody>
          </p:sp>
          <p:sp>
            <p:nvSpPr>
              <p:cNvPr id="31" name="Line 45"/>
              <p:cNvSpPr>
                <a:spLocks noChangeShapeType="1"/>
              </p:cNvSpPr>
              <p:nvPr/>
            </p:nvSpPr>
            <p:spPr bwMode="auto">
              <a:xfrm flipV="1">
                <a:off x="3870" y="9000"/>
                <a:ext cx="0" cy="615"/>
              </a:xfrm>
              <a:prstGeom prst="line">
                <a:avLst/>
              </a:prstGeom>
              <a:noFill/>
              <a:ln w="9525">
                <a:solidFill>
                  <a:srgbClr val="808080"/>
                </a:solidFill>
                <a:round/>
                <a:headEnd/>
                <a:tailEnd type="triangle" w="med" len="med"/>
              </a:ln>
            </p:spPr>
            <p:txBody>
              <a:bodyPr/>
              <a:lstStyle/>
              <a:p>
                <a:endParaRPr lang="en-US"/>
              </a:p>
            </p:txBody>
          </p:sp>
          <p:sp>
            <p:nvSpPr>
              <p:cNvPr id="32" name="Line 46"/>
              <p:cNvSpPr>
                <a:spLocks noChangeShapeType="1"/>
              </p:cNvSpPr>
              <p:nvPr/>
            </p:nvSpPr>
            <p:spPr bwMode="auto">
              <a:xfrm>
                <a:off x="6435" y="7920"/>
                <a:ext cx="0" cy="600"/>
              </a:xfrm>
              <a:prstGeom prst="line">
                <a:avLst/>
              </a:prstGeom>
              <a:noFill/>
              <a:ln w="9525">
                <a:solidFill>
                  <a:srgbClr val="808080"/>
                </a:solidFill>
                <a:round/>
                <a:headEnd/>
                <a:tailEnd type="triangle" w="med" len="med"/>
              </a:ln>
            </p:spPr>
            <p:txBody>
              <a:bodyPr/>
              <a:lstStyle/>
              <a:p>
                <a:endParaRPr lang="en-US"/>
              </a:p>
            </p:txBody>
          </p:sp>
          <p:sp>
            <p:nvSpPr>
              <p:cNvPr id="33" name="Line 47"/>
              <p:cNvSpPr>
                <a:spLocks noChangeShapeType="1"/>
              </p:cNvSpPr>
              <p:nvPr/>
            </p:nvSpPr>
            <p:spPr bwMode="auto">
              <a:xfrm>
                <a:off x="6435" y="8610"/>
                <a:ext cx="0" cy="315"/>
              </a:xfrm>
              <a:prstGeom prst="line">
                <a:avLst/>
              </a:prstGeom>
              <a:noFill/>
              <a:ln w="9525">
                <a:solidFill>
                  <a:srgbClr val="808080"/>
                </a:solidFill>
                <a:round/>
                <a:headEnd/>
                <a:tailEnd type="triangle" w="med" len="med"/>
              </a:ln>
            </p:spPr>
            <p:txBody>
              <a:bodyPr/>
              <a:lstStyle/>
              <a:p>
                <a:endParaRPr lang="en-US"/>
              </a:p>
            </p:txBody>
          </p:sp>
          <p:sp>
            <p:nvSpPr>
              <p:cNvPr id="34" name="AutoShape 48"/>
              <p:cNvSpPr>
                <a:spLocks/>
              </p:cNvSpPr>
              <p:nvPr/>
            </p:nvSpPr>
            <p:spPr bwMode="auto">
              <a:xfrm>
                <a:off x="6615" y="7860"/>
                <a:ext cx="435" cy="1050"/>
              </a:xfrm>
              <a:prstGeom prst="rightBrace">
                <a:avLst>
                  <a:gd name="adj1" fmla="val 20115"/>
                  <a:gd name="adj2" fmla="val 50000"/>
                </a:avLst>
              </a:prstGeom>
              <a:noFill/>
              <a:ln w="9525">
                <a:solidFill>
                  <a:srgbClr val="808080"/>
                </a:solidFill>
                <a:round/>
                <a:headEnd/>
                <a:tailEnd/>
              </a:ln>
            </p:spPr>
            <p:txBody>
              <a:bodyPr/>
              <a:lstStyle/>
              <a:p>
                <a:pPr eaLnBrk="1" hangingPunct="1"/>
                <a:endParaRPr lang="en-US" altLang="en-US"/>
              </a:p>
            </p:txBody>
          </p:sp>
        </p:grpSp>
      </p:grpSp>
      <mc:AlternateContent xmlns:mc="http://schemas.openxmlformats.org/markup-compatibility/2006">
        <mc:Choice xmlns:a14="http://schemas.microsoft.com/office/drawing/2010/main" Requires="a14">
          <p:sp>
            <p:nvSpPr>
              <p:cNvPr id="49" name="TextBox 48"/>
              <p:cNvSpPr txBox="1"/>
              <p:nvPr/>
            </p:nvSpPr>
            <p:spPr>
              <a:xfrm>
                <a:off x="2267054" y="5556425"/>
                <a:ext cx="3410383" cy="1239635"/>
              </a:xfrm>
              <a:prstGeom prst="rect">
                <a:avLst/>
              </a:prstGeom>
              <a:noFill/>
            </p:spPr>
            <p:txBody>
              <a:bodyPr wrap="square" rtlCol="0">
                <a:spAutoFit/>
              </a:bodyPr>
              <a:lstStyle/>
              <a:p>
                <a:r>
                  <a:rPr lang="en-US" dirty="0" smtClean="0"/>
                  <a:t>ΣA</a:t>
                </a:r>
                <a:r>
                  <a:rPr lang="en-US" baseline="30000" dirty="0" smtClean="0"/>
                  <a:t>2</a:t>
                </a:r>
                <a:r>
                  <a:rPr lang="en-US" dirty="0" smtClean="0"/>
                  <a:t> = Σ(</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𝑌</m:t>
                            </m:r>
                          </m:e>
                        </m:acc>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r>
                      <a:rPr lang="en-US" b="0" i="1" baseline="30000" dirty="0" smtClean="0">
                        <a:latin typeface="Cambria Math" panose="02040503050406030204" pitchFamily="18" charset="0"/>
                      </a:rPr>
                      <m:t>2</m:t>
                    </m:r>
                  </m:oMath>
                </a14:m>
                <a:r>
                  <a:rPr lang="en-US" dirty="0" smtClean="0"/>
                  <a:t> = SSY </a:t>
                </a:r>
                <a:r>
                  <a:rPr lang="en-US" dirty="0" smtClean="0"/>
                  <a:t>= TSS</a:t>
                </a:r>
              </a:p>
              <a:p>
                <a:r>
                  <a:rPr lang="en-US" dirty="0" smtClean="0"/>
                  <a:t>ΣB</a:t>
                </a:r>
                <a:r>
                  <a:rPr lang="en-US" baseline="30000" dirty="0" smtClean="0"/>
                  <a:t>2</a:t>
                </a:r>
                <a:r>
                  <a:rPr lang="en-US" dirty="0" smtClean="0"/>
                  <a:t> </a:t>
                </a:r>
                <a:r>
                  <a:rPr lang="en-US" dirty="0" smtClean="0"/>
                  <a:t>=</a:t>
                </a:r>
                <a:r>
                  <a:rPr lang="en-US" dirty="0"/>
                  <a:t> Σ(</a:t>
                </a:r>
                <a14:m>
                  <m:oMath xmlns:m="http://schemas.openxmlformats.org/officeDocument/2006/math">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𝑌</m:t>
                            </m:r>
                          </m:e>
                        </m:acc>
                      </m:e>
                      <m:sub>
                        <m:r>
                          <a:rPr lang="en-US" i="1" dirty="0">
                            <a:latin typeface="Cambria Math" panose="02040503050406030204" pitchFamily="18" charset="0"/>
                          </a:rPr>
                          <m:t>𝑖</m:t>
                        </m:r>
                      </m:sub>
                    </m:sSub>
                    <m:r>
                      <a:rPr lang="en-US" i="1" dirty="0">
                        <a:latin typeface="Cambria Math" panose="02040503050406030204" pitchFamily="18" charset="0"/>
                      </a:rPr>
                      <m:t>− </m:t>
                    </m:r>
                    <m:sSub>
                      <m:sSubPr>
                        <m:ctrlPr>
                          <a:rPr lang="en-US" i="1" dirty="0">
                            <a:latin typeface="Cambria Math" panose="02040503050406030204" pitchFamily="18" charset="0"/>
                          </a:rPr>
                        </m:ctrlPr>
                      </m:sSubPr>
                      <m:e>
                        <m:acc>
                          <m:accPr>
                            <m:chr m:val="̂"/>
                            <m:ctrlPr>
                              <a:rPr lang="en-US" i="1" dirty="0" smtClean="0">
                                <a:latin typeface="Cambria Math" panose="02040503050406030204" pitchFamily="18" charset="0"/>
                              </a:rPr>
                            </m:ctrlPr>
                          </m:accPr>
                          <m:e>
                            <m:r>
                              <a:rPr lang="en-US" b="0" i="1" dirty="0" smtClean="0">
                                <a:latin typeface="Cambria Math" panose="02040503050406030204" pitchFamily="18" charset="0"/>
                              </a:rPr>
                              <m:t>𝑌</m:t>
                            </m:r>
                          </m:e>
                        </m:acc>
                      </m:e>
                      <m:sub>
                        <m:r>
                          <a:rPr lang="en-US" i="1" dirty="0">
                            <a:latin typeface="Cambria Math" panose="02040503050406030204" pitchFamily="18" charset="0"/>
                          </a:rPr>
                          <m:t>𝑖</m:t>
                        </m:r>
                      </m:sub>
                    </m:sSub>
                    <m:r>
                      <a:rPr lang="en-US" i="1" dirty="0">
                        <a:latin typeface="Cambria Math" panose="02040503050406030204" pitchFamily="18" charset="0"/>
                      </a:rPr>
                      <m:t>)</m:t>
                    </m:r>
                    <m:r>
                      <a:rPr lang="en-US" i="1" baseline="30000" dirty="0">
                        <a:latin typeface="Cambria Math" panose="02040503050406030204" pitchFamily="18" charset="0"/>
                      </a:rPr>
                      <m:t>2</m:t>
                    </m:r>
                  </m:oMath>
                </a14:m>
                <a:r>
                  <a:rPr lang="en-US" dirty="0" smtClean="0"/>
                  <a:t> = </a:t>
                </a:r>
                <a:r>
                  <a:rPr lang="en-US" dirty="0" smtClean="0"/>
                  <a:t>SSR</a:t>
                </a:r>
              </a:p>
              <a:p>
                <a:r>
                  <a:rPr lang="en-US" dirty="0" smtClean="0"/>
                  <a:t>ΣC</a:t>
                </a:r>
                <a:r>
                  <a:rPr lang="en-US" baseline="30000" dirty="0" smtClean="0"/>
                  <a:t>2</a:t>
                </a:r>
                <a:r>
                  <a:rPr lang="en-US" dirty="0"/>
                  <a:t> = Σ(</a:t>
                </a:r>
                <a14:m>
                  <m:oMath xmlns:m="http://schemas.openxmlformats.org/officeDocument/2006/math">
                    <m:sSub>
                      <m:sSubPr>
                        <m:ctrlPr>
                          <a:rPr lang="en-US" i="1" dirty="0">
                            <a:latin typeface="Cambria Math" panose="02040503050406030204" pitchFamily="18" charset="0"/>
                          </a:rPr>
                        </m:ctrlPr>
                      </m:sSubPr>
                      <m:e>
                        <m:r>
                          <a:rPr lang="en-US" b="0" i="1" dirty="0" smtClean="0">
                            <a:latin typeface="Cambria Math" panose="02040503050406030204" pitchFamily="18" charset="0"/>
                          </a:rPr>
                          <m:t>𝑌</m:t>
                        </m:r>
                      </m:e>
                      <m:sub>
                        <m:r>
                          <a:rPr lang="en-US" i="1" dirty="0">
                            <a:latin typeface="Cambria Math" panose="02040503050406030204" pitchFamily="18" charset="0"/>
                          </a:rPr>
                          <m:t>𝑖</m:t>
                        </m:r>
                      </m:sub>
                    </m:sSub>
                    <m:r>
                      <a:rPr lang="en-US" i="1" dirty="0">
                        <a:latin typeface="Cambria Math" panose="02040503050406030204" pitchFamily="18" charset="0"/>
                      </a:rPr>
                      <m:t>− </m:t>
                    </m:r>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𝑌</m:t>
                            </m:r>
                          </m:e>
                        </m:acc>
                      </m:e>
                      <m:sub>
                        <m:r>
                          <a:rPr lang="en-US" i="1" dirty="0">
                            <a:latin typeface="Cambria Math" panose="02040503050406030204" pitchFamily="18" charset="0"/>
                          </a:rPr>
                          <m:t>𝑖</m:t>
                        </m:r>
                      </m:sub>
                    </m:sSub>
                    <m:r>
                      <a:rPr lang="en-US" i="1" dirty="0">
                        <a:latin typeface="Cambria Math" panose="02040503050406030204" pitchFamily="18" charset="0"/>
                      </a:rPr>
                      <m:t>)</m:t>
                    </m:r>
                    <m:r>
                      <a:rPr lang="en-US" i="1" baseline="30000" dirty="0">
                        <a:latin typeface="Cambria Math" panose="02040503050406030204" pitchFamily="18" charset="0"/>
                      </a:rPr>
                      <m:t>2</m:t>
                    </m:r>
                  </m:oMath>
                </a14:m>
                <a:r>
                  <a:rPr lang="en-US" dirty="0"/>
                  <a:t> </a:t>
                </a:r>
                <a:r>
                  <a:rPr lang="en-US" dirty="0" smtClean="0"/>
                  <a:t>= SSE </a:t>
                </a:r>
                <a:endParaRPr lang="en-US" dirty="0"/>
              </a:p>
              <a:p>
                <a:endParaRPr lang="en-US" dirty="0"/>
              </a:p>
            </p:txBody>
          </p:sp>
        </mc:Choice>
        <mc:Fallback>
          <p:sp>
            <p:nvSpPr>
              <p:cNvPr id="49" name="TextBox 48"/>
              <p:cNvSpPr txBox="1">
                <a:spLocks noRot="1" noChangeAspect="1" noMove="1" noResize="1" noEditPoints="1" noAdjustHandles="1" noChangeArrowheads="1" noChangeShapeType="1" noTextEdit="1"/>
              </p:cNvSpPr>
              <p:nvPr/>
            </p:nvSpPr>
            <p:spPr>
              <a:xfrm>
                <a:off x="2267054" y="5556425"/>
                <a:ext cx="3410383" cy="1239635"/>
              </a:xfrm>
              <a:prstGeom prst="rect">
                <a:avLst/>
              </a:prstGeom>
              <a:blipFill rotWithShape="0">
                <a:blip r:embed="rId2"/>
                <a:stretch>
                  <a:fillRect l="-1610" t="-2451"/>
                </a:stretch>
              </a:blipFill>
            </p:spPr>
            <p:txBody>
              <a:bodyPr/>
              <a:lstStyle/>
              <a:p>
                <a:r>
                  <a:rPr lang="en-US">
                    <a:noFill/>
                  </a:rPr>
                  <a:t> </a:t>
                </a:r>
              </a:p>
            </p:txBody>
          </p:sp>
        </mc:Fallback>
      </mc:AlternateContent>
    </p:spTree>
    <p:extLst>
      <p:ext uri="{BB962C8B-B14F-4D97-AF65-F5344CB8AC3E}">
        <p14:creationId xmlns:p14="http://schemas.microsoft.com/office/powerpoint/2010/main" val="8916866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Predict Command</a:t>
            </a:r>
            <a:endParaRPr lang="en-US" dirty="0"/>
          </a:p>
        </p:txBody>
      </p:sp>
      <p:sp>
        <p:nvSpPr>
          <p:cNvPr id="3" name="Text Placeholder 2"/>
          <p:cNvSpPr>
            <a:spLocks noGrp="1"/>
          </p:cNvSpPr>
          <p:nvPr>
            <p:ph type="body" idx="1"/>
          </p:nvPr>
        </p:nvSpPr>
        <p:spPr/>
        <p:txBody>
          <a:bodyPr>
            <a:normAutofit fontScale="92500" lnSpcReduction="10000"/>
          </a:bodyPr>
          <a:lstStyle/>
          <a:p>
            <a:pPr marL="114300" indent="0">
              <a:buNone/>
            </a:pPr>
            <a:r>
              <a:rPr lang="en-US" dirty="0" smtClean="0"/>
              <a:t>We can use the predict command to</a:t>
            </a:r>
          </a:p>
          <a:p>
            <a:pPr marL="628650" indent="-514350">
              <a:buAutoNum type="arabicParenR"/>
            </a:pPr>
            <a:r>
              <a:rPr lang="en-US" dirty="0" smtClean="0"/>
              <a:t>Determine predicted values</a:t>
            </a:r>
          </a:p>
          <a:p>
            <a:pPr marL="628650" indent="-514350">
              <a:buAutoNum type="arabicParenR"/>
            </a:pPr>
            <a:r>
              <a:rPr lang="en-US" dirty="0" smtClean="0"/>
              <a:t>Find Confidence intervals of the line</a:t>
            </a:r>
          </a:p>
          <a:p>
            <a:pPr marL="628650" indent="-514350">
              <a:buAutoNum type="arabicParenR"/>
            </a:pPr>
            <a:r>
              <a:rPr lang="en-US" dirty="0" smtClean="0"/>
              <a:t>Find Prediction intervals of the line</a:t>
            </a:r>
          </a:p>
          <a:p>
            <a:pPr marL="628650" indent="-514350">
              <a:buAutoNum type="arabicParenR"/>
            </a:pPr>
            <a:endParaRPr lang="en-US" dirty="0"/>
          </a:p>
          <a:p>
            <a:pPr marL="114300" indent="0">
              <a:buNone/>
            </a:pPr>
            <a:r>
              <a:rPr lang="en-US" dirty="0" smtClean="0"/>
              <a:t>Syntax to predict the height of an athlete that weighs 65 kg.</a:t>
            </a:r>
          </a:p>
          <a:p>
            <a:pPr marL="114300" indent="0">
              <a:buNone/>
            </a:pPr>
            <a:endParaRPr lang="en-US" dirty="0" smtClean="0"/>
          </a:p>
          <a:p>
            <a:pPr marL="114300" indent="0">
              <a:buNone/>
            </a:pPr>
            <a:r>
              <a:rPr lang="en-US" dirty="0" err="1"/>
              <a:t>m</a:t>
            </a:r>
            <a:r>
              <a:rPr lang="en-US" dirty="0" err="1" smtClean="0"/>
              <a:t>yprediction</a:t>
            </a:r>
            <a:r>
              <a:rPr lang="en-US" dirty="0" smtClean="0"/>
              <a:t> = (</a:t>
            </a:r>
            <a:r>
              <a:rPr lang="en-US" dirty="0" err="1" smtClean="0"/>
              <a:t>ais.fit,data.frame</a:t>
            </a:r>
            <a:r>
              <a:rPr lang="en-US" dirty="0" smtClean="0"/>
              <a:t>(</a:t>
            </a:r>
            <a:r>
              <a:rPr lang="en-US" dirty="0" err="1" smtClean="0"/>
              <a:t>Wt</a:t>
            </a:r>
            <a:r>
              <a:rPr lang="en-US" dirty="0" smtClean="0"/>
              <a:t> = c(65)))</a:t>
            </a:r>
          </a:p>
          <a:p>
            <a:pPr marL="114300" indent="0">
              <a:buNone/>
            </a:pPr>
            <a:r>
              <a:rPr lang="en-US" dirty="0" err="1" smtClean="0"/>
              <a:t>myprediction</a:t>
            </a:r>
            <a:endParaRPr lang="en-US" dirty="0"/>
          </a:p>
        </p:txBody>
      </p:sp>
    </p:spTree>
    <p:extLst>
      <p:ext uri="{BB962C8B-B14F-4D97-AF65-F5344CB8AC3E}">
        <p14:creationId xmlns:p14="http://schemas.microsoft.com/office/powerpoint/2010/main" val="20074850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Confidence Bands and Prediction Bands Code</a:t>
            </a:r>
            <a:endParaRPr lang="en-US" dirty="0"/>
          </a:p>
        </p:txBody>
      </p:sp>
      <p:sp>
        <p:nvSpPr>
          <p:cNvPr id="4" name="TextBox 3"/>
          <p:cNvSpPr txBox="1"/>
          <p:nvPr/>
        </p:nvSpPr>
        <p:spPr>
          <a:xfrm>
            <a:off x="838200" y="1905000"/>
            <a:ext cx="7543800" cy="5109091"/>
          </a:xfrm>
          <a:prstGeom prst="rect">
            <a:avLst/>
          </a:prstGeom>
          <a:noFill/>
        </p:spPr>
        <p:txBody>
          <a:bodyPr wrap="square" rtlCol="0">
            <a:spAutoFit/>
          </a:bodyPr>
          <a:lstStyle/>
          <a:p>
            <a:r>
              <a:rPr lang="en-US" dirty="0" smtClean="0"/>
              <a:t>plot(data1$Ht~data1$Wt) </a:t>
            </a:r>
          </a:p>
          <a:p>
            <a:r>
              <a:rPr lang="en-US" dirty="0" smtClean="0"/>
              <a:t>#regression line</a:t>
            </a:r>
          </a:p>
          <a:p>
            <a:r>
              <a:rPr lang="en-US" dirty="0" err="1" smtClean="0"/>
              <a:t>abline</a:t>
            </a:r>
            <a:r>
              <a:rPr lang="en-US" dirty="0" smtClean="0"/>
              <a:t>(lm(data1$Ht~data1$Wt))</a:t>
            </a:r>
          </a:p>
          <a:p>
            <a:r>
              <a:rPr lang="en-US" dirty="0" smtClean="0"/>
              <a:t> </a:t>
            </a:r>
            <a:r>
              <a:rPr lang="en-US" dirty="0" err="1" smtClean="0"/>
              <a:t>newx</a:t>
            </a:r>
            <a:r>
              <a:rPr lang="en-US" dirty="0" smtClean="0"/>
              <a:t>  = </a:t>
            </a:r>
            <a:r>
              <a:rPr lang="en-US" dirty="0" err="1" smtClean="0"/>
              <a:t>seq</a:t>
            </a:r>
            <a:r>
              <a:rPr lang="en-US" dirty="0" smtClean="0"/>
              <a:t>(min(data1$Wt),max(data1$Wt),</a:t>
            </a:r>
            <a:r>
              <a:rPr lang="en-US" dirty="0" err="1" smtClean="0"/>
              <a:t>length.out</a:t>
            </a:r>
            <a:r>
              <a:rPr lang="en-US" dirty="0" smtClean="0"/>
              <a:t>=100)</a:t>
            </a:r>
          </a:p>
          <a:p>
            <a:endParaRPr lang="en-US" dirty="0" smtClean="0"/>
          </a:p>
          <a:p>
            <a:r>
              <a:rPr lang="en-US" dirty="0" smtClean="0"/>
              <a:t>#plot of confidence bands</a:t>
            </a:r>
          </a:p>
          <a:p>
            <a:r>
              <a:rPr lang="en-US" dirty="0" err="1" smtClean="0"/>
              <a:t>predsConf</a:t>
            </a:r>
            <a:r>
              <a:rPr lang="en-US" dirty="0" smtClean="0"/>
              <a:t> = predict(</a:t>
            </a:r>
            <a:r>
              <a:rPr lang="en-US" dirty="0" err="1" smtClean="0"/>
              <a:t>fit.ais,newdata</a:t>
            </a:r>
            <a:r>
              <a:rPr lang="en-US" dirty="0" smtClean="0"/>
              <a:t> = </a:t>
            </a:r>
            <a:r>
              <a:rPr lang="en-US" dirty="0" err="1" smtClean="0"/>
              <a:t>data.frame</a:t>
            </a:r>
            <a:r>
              <a:rPr lang="en-US" dirty="0" smtClean="0"/>
              <a:t>(</a:t>
            </a:r>
            <a:r>
              <a:rPr lang="en-US" dirty="0" err="1" smtClean="0"/>
              <a:t>Wt</a:t>
            </a:r>
            <a:r>
              <a:rPr lang="en-US" dirty="0" smtClean="0"/>
              <a:t>=</a:t>
            </a:r>
            <a:r>
              <a:rPr lang="en-US" dirty="0" err="1" smtClean="0"/>
              <a:t>newx</a:t>
            </a:r>
            <a:r>
              <a:rPr lang="en-US" dirty="0" smtClean="0"/>
              <a:t>),interval = “confidence”, level  = 0.95)</a:t>
            </a:r>
          </a:p>
          <a:p>
            <a:r>
              <a:rPr lang="en-US" dirty="0"/>
              <a:t>l</a:t>
            </a:r>
            <a:r>
              <a:rPr lang="en-US" dirty="0" smtClean="0"/>
              <a:t>ines(</a:t>
            </a:r>
            <a:r>
              <a:rPr lang="en-US" dirty="0" err="1" smtClean="0"/>
              <a:t>newx,predsConf</a:t>
            </a:r>
            <a:r>
              <a:rPr lang="en-US" dirty="0" smtClean="0"/>
              <a:t>[,2], </a:t>
            </a:r>
            <a:r>
              <a:rPr lang="en-US" dirty="0" err="1" smtClean="0"/>
              <a:t>lty</a:t>
            </a:r>
            <a:r>
              <a:rPr lang="en-US" dirty="0" smtClean="0"/>
              <a:t> =“solid”, col =“red”) </a:t>
            </a:r>
          </a:p>
          <a:p>
            <a:r>
              <a:rPr lang="en-US" dirty="0"/>
              <a:t>lines(</a:t>
            </a:r>
            <a:r>
              <a:rPr lang="en-US" dirty="0" err="1"/>
              <a:t>newx,predsConf</a:t>
            </a:r>
            <a:r>
              <a:rPr lang="en-US" dirty="0" smtClean="0"/>
              <a:t>[,3], </a:t>
            </a:r>
            <a:r>
              <a:rPr lang="en-US" dirty="0" err="1"/>
              <a:t>lty</a:t>
            </a:r>
            <a:r>
              <a:rPr lang="en-US" dirty="0"/>
              <a:t> =“solid”, col =“red”) </a:t>
            </a:r>
            <a:endParaRPr lang="en-US" dirty="0" smtClean="0"/>
          </a:p>
          <a:p>
            <a:endParaRPr lang="en-US" dirty="0"/>
          </a:p>
          <a:p>
            <a:endParaRPr lang="en-US" dirty="0" smtClean="0"/>
          </a:p>
          <a:p>
            <a:r>
              <a:rPr lang="en-US" dirty="0" smtClean="0"/>
              <a:t>#plot of  prediction bands</a:t>
            </a:r>
          </a:p>
          <a:p>
            <a:r>
              <a:rPr lang="en-US" dirty="0" err="1" smtClean="0"/>
              <a:t>predsPredict</a:t>
            </a:r>
            <a:r>
              <a:rPr lang="en-US" dirty="0" smtClean="0"/>
              <a:t> </a:t>
            </a:r>
            <a:r>
              <a:rPr lang="en-US" dirty="0"/>
              <a:t>= predict(</a:t>
            </a:r>
            <a:r>
              <a:rPr lang="en-US" dirty="0" err="1"/>
              <a:t>fit.ais,newdata</a:t>
            </a:r>
            <a:r>
              <a:rPr lang="en-US" dirty="0"/>
              <a:t> = </a:t>
            </a:r>
            <a:r>
              <a:rPr lang="en-US" dirty="0" err="1"/>
              <a:t>data.frame</a:t>
            </a:r>
            <a:r>
              <a:rPr lang="en-US" dirty="0"/>
              <a:t>(</a:t>
            </a:r>
            <a:r>
              <a:rPr lang="en-US" dirty="0" err="1"/>
              <a:t>Wt</a:t>
            </a:r>
            <a:r>
              <a:rPr lang="en-US" dirty="0"/>
              <a:t>=</a:t>
            </a:r>
            <a:r>
              <a:rPr lang="en-US" dirty="0" err="1"/>
              <a:t>newx</a:t>
            </a:r>
            <a:r>
              <a:rPr lang="en-US" dirty="0"/>
              <a:t>),interval = </a:t>
            </a:r>
            <a:r>
              <a:rPr lang="en-US" dirty="0" smtClean="0"/>
              <a:t>“prediction”, </a:t>
            </a:r>
            <a:r>
              <a:rPr lang="en-US" dirty="0"/>
              <a:t>level  = 0.95)</a:t>
            </a:r>
          </a:p>
          <a:p>
            <a:r>
              <a:rPr lang="en-US" dirty="0"/>
              <a:t>lines(</a:t>
            </a:r>
            <a:r>
              <a:rPr lang="en-US" dirty="0" err="1"/>
              <a:t>newx,predsConf</a:t>
            </a:r>
            <a:r>
              <a:rPr lang="en-US" dirty="0"/>
              <a:t>[,2], </a:t>
            </a:r>
            <a:r>
              <a:rPr lang="en-US" dirty="0" err="1"/>
              <a:t>lty</a:t>
            </a:r>
            <a:r>
              <a:rPr lang="en-US" dirty="0"/>
              <a:t> </a:t>
            </a:r>
            <a:r>
              <a:rPr lang="en-US" dirty="0" smtClean="0"/>
              <a:t>=“dashed”, </a:t>
            </a:r>
            <a:r>
              <a:rPr lang="en-US" dirty="0"/>
              <a:t>col </a:t>
            </a:r>
            <a:r>
              <a:rPr lang="en-US" dirty="0" smtClean="0"/>
              <a:t>=“blue”) </a:t>
            </a:r>
            <a:endParaRPr lang="en-US" dirty="0"/>
          </a:p>
          <a:p>
            <a:r>
              <a:rPr lang="en-US" dirty="0"/>
              <a:t>lines(</a:t>
            </a:r>
            <a:r>
              <a:rPr lang="en-US" dirty="0" err="1"/>
              <a:t>newx,predsConf</a:t>
            </a:r>
            <a:r>
              <a:rPr lang="en-US" dirty="0"/>
              <a:t>[,3], </a:t>
            </a:r>
            <a:r>
              <a:rPr lang="en-US" dirty="0" err="1"/>
              <a:t>lty</a:t>
            </a:r>
            <a:r>
              <a:rPr lang="en-US" dirty="0"/>
              <a:t> </a:t>
            </a:r>
            <a:r>
              <a:rPr lang="en-US" dirty="0" smtClean="0"/>
              <a:t>=“dashed”, </a:t>
            </a:r>
            <a:r>
              <a:rPr lang="en-US" dirty="0"/>
              <a:t>col </a:t>
            </a:r>
            <a:r>
              <a:rPr lang="en-US" dirty="0" smtClean="0"/>
              <a:t>=“blue”) </a:t>
            </a:r>
            <a:endParaRPr lang="en-US" dirty="0"/>
          </a:p>
          <a:p>
            <a:endParaRPr lang="en-US" sz="2000" dirty="0" smtClean="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Confidence and Prediction Intervals</a:t>
            </a:r>
            <a:endParaRPr lang="en-US" dirty="0"/>
          </a:p>
        </p:txBody>
      </p:sp>
      <p:pic>
        <p:nvPicPr>
          <p:cNvPr id="3" name="Picture 2"/>
          <p:cNvPicPr>
            <a:picLocks noChangeAspect="1" noChangeArrowheads="1"/>
          </p:cNvPicPr>
          <p:nvPr/>
        </p:nvPicPr>
        <p:blipFill>
          <a:blip r:embed="rId2" cstate="print"/>
          <a:srcRect/>
          <a:stretch>
            <a:fillRect/>
          </a:stretch>
        </p:blipFill>
        <p:spPr bwMode="auto">
          <a:xfrm>
            <a:off x="2269240" y="2514600"/>
            <a:ext cx="4605519" cy="3495675"/>
          </a:xfrm>
          <a:prstGeom prst="rect">
            <a:avLst/>
          </a:prstGeom>
          <a:noFill/>
          <a:ln w="9525">
            <a:noFill/>
            <a:miter lim="800000"/>
            <a:headEnd/>
            <a:tailEnd/>
          </a:ln>
          <a:effectLst/>
        </p:spPr>
      </p:pic>
    </p:spTree>
    <p:extLst>
      <p:ext uri="{BB962C8B-B14F-4D97-AF65-F5344CB8AC3E}">
        <p14:creationId xmlns:p14="http://schemas.microsoft.com/office/powerpoint/2010/main" val="8251780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Assessing r, the correlation coefficient</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026423155"/>
              </p:ext>
            </p:extLst>
          </p:nvPr>
        </p:nvGraphicFramePr>
        <p:xfrm>
          <a:off x="2324100" y="2362200"/>
          <a:ext cx="4495800" cy="2967040"/>
        </p:xfrm>
        <a:graphic>
          <a:graphicData uri="http://schemas.openxmlformats.org/drawingml/2006/table">
            <a:tbl>
              <a:tblPr firstRow="1" bandRow="1">
                <a:tableStyleId>{8EC20E35-A176-4012-BC5E-935CFFF8708E}</a:tableStyleId>
              </a:tblPr>
              <a:tblGrid>
                <a:gridCol w="1348740"/>
                <a:gridCol w="3147060"/>
              </a:tblGrid>
              <a:tr h="370880">
                <a:tc>
                  <a:txBody>
                    <a:bodyPr/>
                    <a:lstStyle/>
                    <a:p>
                      <a:r>
                        <a:rPr lang="en-US" sz="1800" dirty="0" smtClean="0"/>
                        <a:t>       |r| </a:t>
                      </a:r>
                      <a:endParaRPr lang="en-US" sz="1800" dirty="0"/>
                    </a:p>
                  </a:txBody>
                  <a:tcPr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t>Strength of Correlation</a:t>
                      </a:r>
                      <a:endParaRPr lang="en-US" sz="1800" dirty="0"/>
                    </a:p>
                  </a:txBody>
                  <a:tcPr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80">
                <a:tc>
                  <a:txBody>
                    <a:bodyPr/>
                    <a:lstStyle/>
                    <a:p>
                      <a:r>
                        <a:rPr lang="en-US" sz="1800" dirty="0" smtClean="0"/>
                        <a:t>0</a:t>
                      </a:r>
                      <a:endParaRPr lang="en-US" sz="1800" dirty="0"/>
                    </a:p>
                  </a:txBody>
                  <a:tcPr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t> No</a:t>
                      </a:r>
                      <a:r>
                        <a:rPr lang="en-US" sz="1800" baseline="0" dirty="0" smtClean="0"/>
                        <a:t> Correlation</a:t>
                      </a:r>
                      <a:endParaRPr lang="en-US" sz="1800" dirty="0"/>
                    </a:p>
                  </a:txBody>
                  <a:tcPr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80">
                <a:tc>
                  <a:txBody>
                    <a:bodyPr/>
                    <a:lstStyle/>
                    <a:p>
                      <a:r>
                        <a:rPr lang="en-US" sz="1800" dirty="0" smtClean="0"/>
                        <a:t>0.01</a:t>
                      </a:r>
                      <a:r>
                        <a:rPr lang="en-US" sz="1800" baseline="0" dirty="0" smtClean="0"/>
                        <a:t> - </a:t>
                      </a:r>
                      <a:r>
                        <a:rPr lang="en-US" sz="1800" dirty="0" smtClean="0"/>
                        <a:t>0.19</a:t>
                      </a:r>
                      <a:endParaRPr lang="en-US" sz="1800" dirty="0"/>
                    </a:p>
                  </a:txBody>
                  <a:tcPr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t> Very Weak</a:t>
                      </a:r>
                      <a:endParaRPr lang="en-US" sz="1800" dirty="0"/>
                    </a:p>
                  </a:txBody>
                  <a:tcPr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80">
                <a:tc>
                  <a:txBody>
                    <a:bodyPr/>
                    <a:lstStyle/>
                    <a:p>
                      <a:r>
                        <a:rPr lang="en-US" sz="1800" dirty="0" smtClean="0"/>
                        <a:t>0.20 - 0.39</a:t>
                      </a:r>
                      <a:endParaRPr lang="en-US" sz="1800" dirty="0"/>
                    </a:p>
                  </a:txBody>
                  <a:tcPr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t> Weak</a:t>
                      </a:r>
                      <a:endParaRPr lang="en-US" sz="1800" dirty="0"/>
                    </a:p>
                  </a:txBody>
                  <a:tcPr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80">
                <a:tc>
                  <a:txBody>
                    <a:bodyPr/>
                    <a:lstStyle/>
                    <a:p>
                      <a:r>
                        <a:rPr lang="en-US" sz="1800" dirty="0" smtClean="0"/>
                        <a:t>0.40 - 0.59</a:t>
                      </a:r>
                      <a:endParaRPr lang="en-US" sz="1800" dirty="0"/>
                    </a:p>
                  </a:txBody>
                  <a:tcPr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t> Moderate</a:t>
                      </a:r>
                      <a:endParaRPr lang="en-US" sz="1800" dirty="0"/>
                    </a:p>
                  </a:txBody>
                  <a:tcPr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80">
                <a:tc>
                  <a:txBody>
                    <a:bodyPr/>
                    <a:lstStyle/>
                    <a:p>
                      <a:r>
                        <a:rPr lang="en-US" sz="1800" dirty="0" smtClean="0"/>
                        <a:t>0.60 - 0.79</a:t>
                      </a:r>
                      <a:endParaRPr lang="en-US" sz="1800" dirty="0"/>
                    </a:p>
                  </a:txBody>
                  <a:tcPr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t> Strong</a:t>
                      </a:r>
                      <a:endParaRPr lang="en-US" sz="1800" dirty="0"/>
                    </a:p>
                  </a:txBody>
                  <a:tcPr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80">
                <a:tc>
                  <a:txBody>
                    <a:bodyPr/>
                    <a:lstStyle/>
                    <a:p>
                      <a:r>
                        <a:rPr lang="en-US" sz="1800" dirty="0" smtClean="0"/>
                        <a:t>0.80</a:t>
                      </a:r>
                      <a:r>
                        <a:rPr lang="en-US" sz="1800" baseline="0" dirty="0" smtClean="0"/>
                        <a:t> </a:t>
                      </a:r>
                      <a:r>
                        <a:rPr lang="en-US" sz="1800" dirty="0" smtClean="0"/>
                        <a:t>- 0.99</a:t>
                      </a:r>
                      <a:endParaRPr lang="en-US" sz="1800" dirty="0"/>
                    </a:p>
                  </a:txBody>
                  <a:tcPr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t> Very</a:t>
                      </a:r>
                      <a:r>
                        <a:rPr lang="en-US" sz="1800" baseline="0" dirty="0" smtClean="0"/>
                        <a:t> Strong</a:t>
                      </a:r>
                      <a:endParaRPr lang="en-US" sz="1800" dirty="0"/>
                    </a:p>
                  </a:txBody>
                  <a:tcPr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80">
                <a:tc>
                  <a:txBody>
                    <a:bodyPr/>
                    <a:lstStyle/>
                    <a:p>
                      <a:r>
                        <a:rPr lang="en-US" sz="1800" dirty="0" smtClean="0"/>
                        <a:t> 1</a:t>
                      </a:r>
                      <a:endParaRPr lang="en-US" sz="1800" dirty="0"/>
                    </a:p>
                  </a:txBody>
                  <a:tcPr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t>Perfect Agreement</a:t>
                      </a:r>
                      <a:endParaRPr lang="en-US" sz="1800" dirty="0"/>
                    </a:p>
                  </a:txBody>
                  <a:tcPr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6625893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ANOVA Table</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357819493"/>
              </p:ext>
            </p:extLst>
          </p:nvPr>
        </p:nvGraphicFramePr>
        <p:xfrm>
          <a:off x="381000" y="1422303"/>
          <a:ext cx="8382000" cy="3429000"/>
        </p:xfrm>
        <a:graphic>
          <a:graphicData uri="http://schemas.openxmlformats.org/drawingml/2006/table">
            <a:tbl>
              <a:tblPr firstRow="1" bandRow="1">
                <a:tableStyleId>{5C22544A-7EE6-4342-B048-85BDC9FD1C3A}</a:tableStyleId>
              </a:tblPr>
              <a:tblGrid>
                <a:gridCol w="1676400"/>
                <a:gridCol w="1676400"/>
                <a:gridCol w="2438400"/>
                <a:gridCol w="1219200"/>
                <a:gridCol w="1371600"/>
              </a:tblGrid>
              <a:tr h="647700">
                <a:tc>
                  <a:txBody>
                    <a:bodyPr/>
                    <a:lstStyle/>
                    <a:p>
                      <a:r>
                        <a:rPr lang="en-US" dirty="0" smtClean="0">
                          <a:solidFill>
                            <a:schemeClr val="tx1"/>
                          </a:solidFill>
                        </a:rPr>
                        <a:t>Source</a:t>
                      </a:r>
                      <a:endParaRPr lang="en-US" dirty="0">
                        <a:solidFill>
                          <a:schemeClr val="tx1"/>
                        </a:solidFill>
                      </a:endParaRPr>
                    </a:p>
                  </a:txBody>
                  <a:tcPr/>
                </a:tc>
                <a:tc>
                  <a:txBody>
                    <a:bodyPr/>
                    <a:lstStyle/>
                    <a:p>
                      <a:r>
                        <a:rPr lang="en-US" dirty="0" err="1" smtClean="0">
                          <a:solidFill>
                            <a:schemeClr val="tx1"/>
                          </a:solidFill>
                        </a:rPr>
                        <a:t>df</a:t>
                      </a:r>
                      <a:endParaRPr lang="en-US" dirty="0">
                        <a:solidFill>
                          <a:schemeClr val="tx1"/>
                        </a:solidFill>
                      </a:endParaRPr>
                    </a:p>
                  </a:txBody>
                  <a:tcPr/>
                </a:tc>
                <a:tc>
                  <a:txBody>
                    <a:bodyPr/>
                    <a:lstStyle/>
                    <a:p>
                      <a:r>
                        <a:rPr lang="en-US" dirty="0" smtClean="0">
                          <a:solidFill>
                            <a:schemeClr val="tx1"/>
                          </a:solidFill>
                        </a:rPr>
                        <a:t>SS</a:t>
                      </a:r>
                      <a:endParaRPr lang="en-US" dirty="0">
                        <a:solidFill>
                          <a:schemeClr val="tx1"/>
                        </a:solidFill>
                      </a:endParaRPr>
                    </a:p>
                  </a:txBody>
                  <a:tcPr/>
                </a:tc>
                <a:tc>
                  <a:txBody>
                    <a:bodyPr/>
                    <a:lstStyle/>
                    <a:p>
                      <a:r>
                        <a:rPr lang="en-US" dirty="0" smtClean="0">
                          <a:solidFill>
                            <a:schemeClr val="tx1"/>
                          </a:solidFill>
                        </a:rPr>
                        <a:t>MS</a:t>
                      </a:r>
                      <a:endParaRPr lang="en-US" dirty="0">
                        <a:solidFill>
                          <a:schemeClr val="tx1"/>
                        </a:solidFill>
                      </a:endParaRPr>
                    </a:p>
                  </a:txBody>
                  <a:tcPr/>
                </a:tc>
                <a:tc>
                  <a:txBody>
                    <a:bodyPr/>
                    <a:lstStyle/>
                    <a:p>
                      <a:r>
                        <a:rPr lang="en-US" dirty="0" smtClean="0">
                          <a:solidFill>
                            <a:schemeClr val="tx1"/>
                          </a:solidFill>
                        </a:rPr>
                        <a:t>F</a:t>
                      </a:r>
                      <a:endParaRPr lang="en-US" dirty="0">
                        <a:solidFill>
                          <a:schemeClr val="tx1"/>
                        </a:solidFill>
                      </a:endParaRPr>
                    </a:p>
                  </a:txBody>
                  <a:tcPr/>
                </a:tc>
              </a:tr>
              <a:tr h="876300">
                <a:tc>
                  <a:txBody>
                    <a:bodyPr/>
                    <a:lstStyle/>
                    <a:p>
                      <a:r>
                        <a:rPr lang="en-US" dirty="0" smtClean="0"/>
                        <a:t>Regression</a:t>
                      </a:r>
                    </a:p>
                  </a:txBody>
                  <a:tcPr/>
                </a:tc>
                <a:tc>
                  <a:txBody>
                    <a:bodyPr/>
                    <a:lstStyle/>
                    <a:p>
                      <a:r>
                        <a:rPr lang="en-US" baseline="0" dirty="0" smtClean="0"/>
                        <a:t> k</a:t>
                      </a:r>
                      <a:endParaRPr lang="en-US" dirty="0"/>
                    </a:p>
                  </a:txBody>
                  <a:tcPr/>
                </a:tc>
                <a:tc>
                  <a:txBody>
                    <a:bodyPr/>
                    <a:lstStyle/>
                    <a:p>
                      <a:endParaRPr lang="en-US" dirty="0"/>
                    </a:p>
                  </a:txBody>
                  <a:tcPr/>
                </a:tc>
                <a:tc>
                  <a:txBody>
                    <a:bodyPr/>
                    <a:lstStyle/>
                    <a:p>
                      <a:r>
                        <a:rPr lang="en-US" dirty="0" smtClean="0"/>
                        <a:t>MSR=</a:t>
                      </a:r>
                    </a:p>
                    <a:p>
                      <a:r>
                        <a:rPr lang="en-US" dirty="0" smtClean="0"/>
                        <a:t>SSR/</a:t>
                      </a:r>
                      <a:r>
                        <a:rPr lang="en-US" dirty="0" err="1" smtClean="0"/>
                        <a:t>df</a:t>
                      </a:r>
                      <a:r>
                        <a:rPr lang="en-US" dirty="0" smtClean="0"/>
                        <a:t>(R)</a:t>
                      </a:r>
                      <a:endParaRPr lang="en-US" dirty="0"/>
                    </a:p>
                  </a:txBody>
                  <a:tcPr/>
                </a:tc>
                <a:tc>
                  <a:txBody>
                    <a:bodyPr/>
                    <a:lstStyle/>
                    <a:p>
                      <a:r>
                        <a:rPr lang="en-US" dirty="0" smtClean="0"/>
                        <a:t>F=MSR/MSE</a:t>
                      </a:r>
                      <a:endParaRPr lang="en-US" dirty="0"/>
                    </a:p>
                  </a:txBody>
                  <a:tcPr/>
                </a:tc>
              </a:tr>
              <a:tr h="990600">
                <a:tc>
                  <a:txBody>
                    <a:bodyPr/>
                    <a:lstStyle/>
                    <a:p>
                      <a:r>
                        <a:rPr lang="en-US" dirty="0" smtClean="0"/>
                        <a:t>Residual/Error</a:t>
                      </a:r>
                      <a:endParaRPr lang="en-US" dirty="0"/>
                    </a:p>
                  </a:txBody>
                  <a:tcPr/>
                </a:tc>
                <a:tc>
                  <a:txBody>
                    <a:bodyPr/>
                    <a:lstStyle/>
                    <a:p>
                      <a:r>
                        <a:rPr lang="en-US" dirty="0" smtClean="0"/>
                        <a:t>n-k</a:t>
                      </a:r>
                      <a:endParaRPr lang="en-US" dirty="0"/>
                    </a:p>
                  </a:txBody>
                  <a:tcPr/>
                </a:tc>
                <a:tc>
                  <a:txBody>
                    <a:bodyPr/>
                    <a:lstStyle/>
                    <a:p>
                      <a:endParaRPr lang="en-US" dirty="0"/>
                    </a:p>
                  </a:txBody>
                  <a:tcPr/>
                </a:tc>
                <a:tc>
                  <a:txBody>
                    <a:bodyPr/>
                    <a:lstStyle/>
                    <a:p>
                      <a:r>
                        <a:rPr lang="en-US" dirty="0" smtClean="0"/>
                        <a:t>MSE=</a:t>
                      </a:r>
                    </a:p>
                    <a:p>
                      <a:r>
                        <a:rPr lang="en-US" dirty="0" smtClean="0"/>
                        <a:t>SSE/</a:t>
                      </a:r>
                      <a:r>
                        <a:rPr lang="en-US" dirty="0" err="1" smtClean="0"/>
                        <a:t>df</a:t>
                      </a:r>
                      <a:r>
                        <a:rPr lang="en-US" dirty="0" smtClean="0"/>
                        <a:t>(E)</a:t>
                      </a:r>
                      <a:endParaRPr lang="en-US" dirty="0"/>
                    </a:p>
                  </a:txBody>
                  <a:tcPr/>
                </a:tc>
                <a:tc>
                  <a:txBody>
                    <a:bodyPr/>
                    <a:lstStyle/>
                    <a:p>
                      <a:endParaRPr lang="en-US" dirty="0"/>
                    </a:p>
                  </a:txBody>
                  <a:tcPr/>
                </a:tc>
              </a:tr>
              <a:tr h="914400">
                <a:tc>
                  <a:txBody>
                    <a:bodyPr/>
                    <a:lstStyle/>
                    <a:p>
                      <a:r>
                        <a:rPr lang="en-US" dirty="0" smtClean="0"/>
                        <a:t>Total</a:t>
                      </a:r>
                      <a:endParaRPr lang="en-US" dirty="0"/>
                    </a:p>
                  </a:txBody>
                  <a:tcPr/>
                </a:tc>
                <a:tc>
                  <a:txBody>
                    <a:bodyPr/>
                    <a:lstStyle/>
                    <a:p>
                      <a:r>
                        <a:rPr lang="en-US" dirty="0" smtClean="0"/>
                        <a:t>n-1</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4" name="TextBox 3"/>
          <p:cNvSpPr txBox="1"/>
          <p:nvPr/>
        </p:nvSpPr>
        <p:spPr>
          <a:xfrm>
            <a:off x="76200" y="5029200"/>
            <a:ext cx="9067800" cy="1477328"/>
          </a:xfrm>
          <a:prstGeom prst="rect">
            <a:avLst/>
          </a:prstGeom>
          <a:noFill/>
        </p:spPr>
        <p:txBody>
          <a:bodyPr wrap="square" rtlCol="0">
            <a:spAutoFit/>
          </a:bodyPr>
          <a:lstStyle/>
          <a:p>
            <a:r>
              <a:rPr lang="en-US" dirty="0"/>
              <a:t>k</a:t>
            </a:r>
            <a:r>
              <a:rPr lang="en-US" dirty="0" smtClean="0"/>
              <a:t> = number of predictor variables.</a:t>
            </a:r>
          </a:p>
          <a:p>
            <a:endParaRPr lang="en-US" dirty="0"/>
          </a:p>
          <a:p>
            <a:r>
              <a:rPr lang="en-US" dirty="0" smtClean="0"/>
              <a:t>TSS = SSR + SSE </a:t>
            </a:r>
          </a:p>
          <a:p>
            <a:r>
              <a:rPr lang="en-US" dirty="0" smtClean="0"/>
              <a:t>TSS = SSY</a:t>
            </a:r>
          </a:p>
          <a:p>
            <a:r>
              <a:rPr lang="en-US" dirty="0" smtClean="0"/>
              <a:t>Total Unexplained Variation  = Variation Due to Regression + Residual Variation after Regression</a:t>
            </a:r>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3969954" y="2099064"/>
                <a:ext cx="1969835" cy="756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𝑆𝑆𝑅</m:t>
                      </m:r>
                      <m:r>
                        <a:rPr lang="en-US" b="0" i="1" smtClean="0">
                          <a:latin typeface="Cambria Math" panose="02040503050406030204" pitchFamily="18" charset="0"/>
                        </a:rPr>
                        <m:t>=</m:t>
                      </m:r>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𝑌</m:t>
                                          </m:r>
                                        </m:e>
                                      </m:acc>
                                    </m:e>
                                    <m:sub>
                                      <m:r>
                                        <a:rPr lang="en-US" i="1">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e>
                              </m:d>
                            </m:e>
                            <m:sup>
                              <m:r>
                                <a:rPr lang="en-US" b="0" i="1" smtClean="0">
                                  <a:latin typeface="Cambria Math" panose="02040503050406030204" pitchFamily="18" charset="0"/>
                                </a:rPr>
                                <m:t>2</m:t>
                              </m:r>
                            </m:sup>
                          </m:sSup>
                        </m:e>
                      </m:nary>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3969954" y="2099064"/>
                <a:ext cx="1969835" cy="756233"/>
              </a:xfrm>
              <a:prstGeom prst="rect">
                <a:avLst/>
              </a:prstGeom>
              <a:blipFill rotWithShape="0">
                <a:blip r:embed="rId2" cstate="print"/>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3954404" y="3050571"/>
                <a:ext cx="2000035" cy="756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𝑆𝑆𝐸</m:t>
                      </m:r>
                      <m:r>
                        <a:rPr lang="en-US" b="0" i="1" smtClean="0">
                          <a:latin typeface="Cambria Math" panose="02040503050406030204" pitchFamily="18" charset="0"/>
                        </a:rPr>
                        <m:t>=</m:t>
                      </m:r>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𝑌</m:t>
                                          </m:r>
                                        </m:e>
                                      </m:acc>
                                    </m:e>
                                    <m:sub>
                                      <m:r>
                                        <a:rPr lang="en-US" b="0" i="1" smtClean="0">
                                          <a:latin typeface="Cambria Math" panose="02040503050406030204" pitchFamily="18" charset="0"/>
                                        </a:rPr>
                                        <m:t>𝑖</m:t>
                                      </m:r>
                                    </m:sub>
                                  </m:sSub>
                                </m:e>
                              </m:d>
                            </m:e>
                            <m:sup>
                              <m:r>
                                <a:rPr lang="en-US" b="0" i="1" smtClean="0">
                                  <a:latin typeface="Cambria Math" panose="02040503050406030204" pitchFamily="18" charset="0"/>
                                </a:rPr>
                                <m:t>2</m:t>
                              </m:r>
                            </m:sup>
                          </m:sSup>
                        </m:e>
                      </m:nary>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3954404" y="3050571"/>
                <a:ext cx="2000035" cy="756233"/>
              </a:xfrm>
              <a:prstGeom prst="rect">
                <a:avLst/>
              </a:prstGeom>
              <a:blipFill rotWithShape="0">
                <a:blip r:embed="rId3" cstate="print"/>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3985727" y="4026432"/>
                <a:ext cx="1993494" cy="756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𝑇𝑆𝑆</m:t>
                      </m:r>
                      <m:r>
                        <a:rPr lang="en-US" b="0" i="1" smtClean="0">
                          <a:latin typeface="Cambria Math" panose="02040503050406030204" pitchFamily="18" charset="0"/>
                        </a:rPr>
                        <m:t>= </m:t>
                      </m:r>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e>
                              </m:d>
                            </m:e>
                            <m:sup>
                              <m:r>
                                <a:rPr lang="en-US" b="0" i="1" smtClean="0">
                                  <a:latin typeface="Cambria Math" panose="02040503050406030204" pitchFamily="18" charset="0"/>
                                </a:rPr>
                                <m:t>2</m:t>
                              </m:r>
                            </m:sup>
                          </m:sSup>
                        </m:e>
                      </m:nary>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3985727" y="4026432"/>
                <a:ext cx="1993494" cy="756233"/>
              </a:xfrm>
              <a:prstGeom prst="rect">
                <a:avLst/>
              </a:prstGeom>
              <a:blipFill rotWithShape="0">
                <a:blip r:embed="rId4" cstate="print"/>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012390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Model and Error</a:t>
            </a:r>
            <a:endParaRPr lang="en-US" dirty="0"/>
          </a:p>
        </p:txBody>
      </p:sp>
      <p:grpSp>
        <p:nvGrpSpPr>
          <p:cNvPr id="4" name="Group 2"/>
          <p:cNvGrpSpPr>
            <a:grpSpLocks noGrp="1"/>
          </p:cNvGrpSpPr>
          <p:nvPr/>
        </p:nvGrpSpPr>
        <p:grpSpPr bwMode="auto">
          <a:xfrm>
            <a:off x="152400" y="1600200"/>
            <a:ext cx="6610350" cy="4329113"/>
            <a:chOff x="1037" y="7725"/>
            <a:chExt cx="7854" cy="4000"/>
          </a:xfrm>
        </p:grpSpPr>
        <p:sp>
          <p:nvSpPr>
            <p:cNvPr id="5" name="Line 3"/>
            <p:cNvSpPr>
              <a:spLocks noChangeShapeType="1"/>
            </p:cNvSpPr>
            <p:nvPr/>
          </p:nvSpPr>
          <p:spPr bwMode="auto">
            <a:xfrm>
              <a:off x="2655" y="8040"/>
              <a:ext cx="0" cy="2940"/>
            </a:xfrm>
            <a:prstGeom prst="line">
              <a:avLst/>
            </a:prstGeom>
            <a:noFill/>
            <a:ln w="9525">
              <a:solidFill>
                <a:srgbClr val="000000"/>
              </a:solidFill>
              <a:round/>
              <a:headEnd type="triangle" w="med" len="med"/>
              <a:tailEnd/>
            </a:ln>
          </p:spPr>
          <p:txBody>
            <a:bodyPr/>
            <a:lstStyle/>
            <a:p>
              <a:endParaRPr lang="en-US"/>
            </a:p>
          </p:txBody>
        </p:sp>
        <p:grpSp>
          <p:nvGrpSpPr>
            <p:cNvPr id="6" name="Group 5"/>
            <p:cNvGrpSpPr>
              <a:grpSpLocks/>
            </p:cNvGrpSpPr>
            <p:nvPr/>
          </p:nvGrpSpPr>
          <p:grpSpPr bwMode="auto">
            <a:xfrm rot="-5400000">
              <a:off x="1561" y="9533"/>
              <a:ext cx="2244" cy="270"/>
              <a:chOff x="3670" y="10790"/>
              <a:chExt cx="2244" cy="270"/>
            </a:xfrm>
          </p:grpSpPr>
          <p:sp>
            <p:nvSpPr>
              <p:cNvPr id="42" name="Line 6"/>
              <p:cNvSpPr>
                <a:spLocks noChangeShapeType="1"/>
              </p:cNvSpPr>
              <p:nvPr/>
            </p:nvSpPr>
            <p:spPr bwMode="auto">
              <a:xfrm>
                <a:off x="3670" y="10790"/>
                <a:ext cx="0" cy="270"/>
              </a:xfrm>
              <a:prstGeom prst="line">
                <a:avLst/>
              </a:prstGeom>
              <a:noFill/>
              <a:ln w="9525">
                <a:solidFill>
                  <a:srgbClr val="808080"/>
                </a:solidFill>
                <a:round/>
                <a:headEnd/>
                <a:tailEnd/>
              </a:ln>
            </p:spPr>
            <p:txBody>
              <a:bodyPr/>
              <a:lstStyle/>
              <a:p>
                <a:endParaRPr lang="en-US"/>
              </a:p>
            </p:txBody>
          </p:sp>
          <p:sp>
            <p:nvSpPr>
              <p:cNvPr id="43" name="Line 7"/>
              <p:cNvSpPr>
                <a:spLocks noChangeShapeType="1"/>
              </p:cNvSpPr>
              <p:nvPr/>
            </p:nvSpPr>
            <p:spPr bwMode="auto">
              <a:xfrm>
                <a:off x="4044" y="10790"/>
                <a:ext cx="0" cy="270"/>
              </a:xfrm>
              <a:prstGeom prst="line">
                <a:avLst/>
              </a:prstGeom>
              <a:noFill/>
              <a:ln w="9525">
                <a:solidFill>
                  <a:srgbClr val="808080"/>
                </a:solidFill>
                <a:round/>
                <a:headEnd/>
                <a:tailEnd/>
              </a:ln>
            </p:spPr>
            <p:txBody>
              <a:bodyPr/>
              <a:lstStyle/>
              <a:p>
                <a:endParaRPr lang="en-US"/>
              </a:p>
            </p:txBody>
          </p:sp>
          <p:sp>
            <p:nvSpPr>
              <p:cNvPr id="44" name="Line 8"/>
              <p:cNvSpPr>
                <a:spLocks noChangeShapeType="1"/>
              </p:cNvSpPr>
              <p:nvPr/>
            </p:nvSpPr>
            <p:spPr bwMode="auto">
              <a:xfrm>
                <a:off x="4418" y="10790"/>
                <a:ext cx="0" cy="270"/>
              </a:xfrm>
              <a:prstGeom prst="line">
                <a:avLst/>
              </a:prstGeom>
              <a:noFill/>
              <a:ln w="9525">
                <a:solidFill>
                  <a:srgbClr val="808080"/>
                </a:solidFill>
                <a:round/>
                <a:headEnd/>
                <a:tailEnd/>
              </a:ln>
            </p:spPr>
            <p:txBody>
              <a:bodyPr/>
              <a:lstStyle/>
              <a:p>
                <a:endParaRPr lang="en-US"/>
              </a:p>
            </p:txBody>
          </p:sp>
          <p:sp>
            <p:nvSpPr>
              <p:cNvPr id="45" name="Line 9"/>
              <p:cNvSpPr>
                <a:spLocks noChangeShapeType="1"/>
              </p:cNvSpPr>
              <p:nvPr/>
            </p:nvSpPr>
            <p:spPr bwMode="auto">
              <a:xfrm>
                <a:off x="4792" y="10790"/>
                <a:ext cx="0" cy="270"/>
              </a:xfrm>
              <a:prstGeom prst="line">
                <a:avLst/>
              </a:prstGeom>
              <a:noFill/>
              <a:ln w="9525">
                <a:solidFill>
                  <a:srgbClr val="808080"/>
                </a:solidFill>
                <a:round/>
                <a:headEnd/>
                <a:tailEnd/>
              </a:ln>
            </p:spPr>
            <p:txBody>
              <a:bodyPr/>
              <a:lstStyle/>
              <a:p>
                <a:endParaRPr lang="en-US"/>
              </a:p>
            </p:txBody>
          </p:sp>
          <p:sp>
            <p:nvSpPr>
              <p:cNvPr id="46" name="Line 10"/>
              <p:cNvSpPr>
                <a:spLocks noChangeShapeType="1"/>
              </p:cNvSpPr>
              <p:nvPr/>
            </p:nvSpPr>
            <p:spPr bwMode="auto">
              <a:xfrm>
                <a:off x="5540" y="10790"/>
                <a:ext cx="0" cy="270"/>
              </a:xfrm>
              <a:prstGeom prst="line">
                <a:avLst/>
              </a:prstGeom>
              <a:noFill/>
              <a:ln w="9525">
                <a:solidFill>
                  <a:srgbClr val="808080"/>
                </a:solidFill>
                <a:round/>
                <a:headEnd/>
                <a:tailEnd/>
              </a:ln>
            </p:spPr>
            <p:txBody>
              <a:bodyPr/>
              <a:lstStyle/>
              <a:p>
                <a:endParaRPr lang="en-US"/>
              </a:p>
            </p:txBody>
          </p:sp>
          <p:sp>
            <p:nvSpPr>
              <p:cNvPr id="47" name="Line 11"/>
              <p:cNvSpPr>
                <a:spLocks noChangeShapeType="1"/>
              </p:cNvSpPr>
              <p:nvPr/>
            </p:nvSpPr>
            <p:spPr bwMode="auto">
              <a:xfrm>
                <a:off x="5914" y="10790"/>
                <a:ext cx="0" cy="270"/>
              </a:xfrm>
              <a:prstGeom prst="line">
                <a:avLst/>
              </a:prstGeom>
              <a:noFill/>
              <a:ln w="9525">
                <a:solidFill>
                  <a:srgbClr val="808080"/>
                </a:solidFill>
                <a:round/>
                <a:headEnd/>
                <a:tailEnd/>
              </a:ln>
            </p:spPr>
            <p:txBody>
              <a:bodyPr/>
              <a:lstStyle/>
              <a:p>
                <a:endParaRPr lang="en-US"/>
              </a:p>
            </p:txBody>
          </p:sp>
          <p:sp>
            <p:nvSpPr>
              <p:cNvPr id="48" name="Line 12"/>
              <p:cNvSpPr>
                <a:spLocks noChangeShapeType="1"/>
              </p:cNvSpPr>
              <p:nvPr/>
            </p:nvSpPr>
            <p:spPr bwMode="auto">
              <a:xfrm>
                <a:off x="5166" y="10790"/>
                <a:ext cx="0" cy="270"/>
              </a:xfrm>
              <a:prstGeom prst="line">
                <a:avLst/>
              </a:prstGeom>
              <a:noFill/>
              <a:ln w="9525">
                <a:solidFill>
                  <a:srgbClr val="808080"/>
                </a:solidFill>
                <a:round/>
                <a:headEnd/>
                <a:tailEnd/>
              </a:ln>
            </p:spPr>
            <p:txBody>
              <a:bodyPr/>
              <a:lstStyle/>
              <a:p>
                <a:endParaRPr lang="en-US"/>
              </a:p>
            </p:txBody>
          </p:sp>
        </p:grpSp>
        <p:grpSp>
          <p:nvGrpSpPr>
            <p:cNvPr id="7" name="Group 14"/>
            <p:cNvGrpSpPr>
              <a:grpSpLocks/>
            </p:cNvGrpSpPr>
            <p:nvPr/>
          </p:nvGrpSpPr>
          <p:grpSpPr bwMode="auto">
            <a:xfrm>
              <a:off x="1037" y="7725"/>
              <a:ext cx="7854" cy="4000"/>
              <a:chOff x="1052" y="7725"/>
              <a:chExt cx="7854" cy="4000"/>
            </a:xfrm>
          </p:grpSpPr>
          <p:sp>
            <p:nvSpPr>
              <p:cNvPr id="8" name="Text Box 15"/>
              <p:cNvSpPr txBox="1">
                <a:spLocks noChangeArrowheads="1"/>
              </p:cNvSpPr>
              <p:nvPr/>
            </p:nvSpPr>
            <p:spPr bwMode="auto">
              <a:xfrm>
                <a:off x="6057" y="8019"/>
                <a:ext cx="374" cy="374"/>
              </a:xfrm>
              <a:prstGeom prst="rect">
                <a:avLst/>
              </a:prstGeom>
              <a:solidFill>
                <a:srgbClr val="FFFFFF"/>
              </a:solidFill>
              <a:ln w="9525">
                <a:noFill/>
                <a:miter lim="800000"/>
                <a:headEnd/>
                <a:tailEnd/>
              </a:ln>
            </p:spPr>
            <p:txBody>
              <a:bodyPr lIns="0" tIns="0" rIns="0" bIns="0"/>
              <a:lstStyle/>
              <a:p>
                <a:pPr eaLnBrk="1" hangingPunct="1"/>
                <a:r>
                  <a:rPr lang="en-US" altLang="en-US" sz="2000">
                    <a:cs typeface="Times New Roman" pitchFamily="18" charset="0"/>
                  </a:rPr>
                  <a:t>C</a:t>
                </a:r>
              </a:p>
              <a:p>
                <a:pPr eaLnBrk="1" hangingPunct="1"/>
                <a:endParaRPr lang="en-US" altLang="en-US" sz="2400"/>
              </a:p>
            </p:txBody>
          </p:sp>
          <p:sp>
            <p:nvSpPr>
              <p:cNvPr id="9" name="Text Box 16"/>
              <p:cNvSpPr txBox="1">
                <a:spLocks noChangeArrowheads="1"/>
              </p:cNvSpPr>
              <p:nvPr/>
            </p:nvSpPr>
            <p:spPr bwMode="auto">
              <a:xfrm>
                <a:off x="7137" y="8184"/>
                <a:ext cx="374" cy="374"/>
              </a:xfrm>
              <a:prstGeom prst="rect">
                <a:avLst/>
              </a:prstGeom>
              <a:solidFill>
                <a:srgbClr val="FFFFFF"/>
              </a:solidFill>
              <a:ln w="9525">
                <a:noFill/>
                <a:miter lim="800000"/>
                <a:headEnd/>
                <a:tailEnd/>
              </a:ln>
            </p:spPr>
            <p:txBody>
              <a:bodyPr lIns="0" tIns="0" rIns="0" bIns="0"/>
              <a:lstStyle/>
              <a:p>
                <a:pPr eaLnBrk="1" hangingPunct="1"/>
                <a:r>
                  <a:rPr lang="en-US" altLang="en-US" sz="1400">
                    <a:latin typeface="Tahoma" pitchFamily="34" charset="0"/>
                    <a:cs typeface="Times New Roman" pitchFamily="18" charset="0"/>
                  </a:rPr>
                  <a:t>A</a:t>
                </a:r>
                <a:endParaRPr lang="en-US" altLang="en-US" sz="1200">
                  <a:cs typeface="Times New Roman" pitchFamily="18" charset="0"/>
                </a:endParaRPr>
              </a:p>
              <a:p>
                <a:pPr eaLnBrk="1" hangingPunct="1"/>
                <a:endParaRPr lang="en-US" altLang="en-US" sz="2400"/>
              </a:p>
            </p:txBody>
          </p:sp>
          <p:sp>
            <p:nvSpPr>
              <p:cNvPr id="10" name="Text Box 17"/>
              <p:cNvSpPr txBox="1">
                <a:spLocks noChangeArrowheads="1"/>
              </p:cNvSpPr>
              <p:nvPr/>
            </p:nvSpPr>
            <p:spPr bwMode="auto">
              <a:xfrm>
                <a:off x="6042" y="8619"/>
                <a:ext cx="374" cy="374"/>
              </a:xfrm>
              <a:prstGeom prst="rect">
                <a:avLst/>
              </a:prstGeom>
              <a:solidFill>
                <a:srgbClr val="FFFFFF"/>
              </a:solidFill>
              <a:ln w="9525">
                <a:noFill/>
                <a:miter lim="800000"/>
                <a:headEnd/>
                <a:tailEnd/>
              </a:ln>
            </p:spPr>
            <p:txBody>
              <a:bodyPr lIns="0" tIns="0" rIns="0" bIns="0"/>
              <a:lstStyle/>
              <a:p>
                <a:pPr eaLnBrk="1" hangingPunct="1"/>
                <a:r>
                  <a:rPr lang="en-US" altLang="en-US" sz="2000">
                    <a:cs typeface="Times New Roman" pitchFamily="18" charset="0"/>
                  </a:rPr>
                  <a:t>B</a:t>
                </a:r>
              </a:p>
              <a:p>
                <a:pPr eaLnBrk="1" hangingPunct="1"/>
                <a:endParaRPr lang="en-US" altLang="en-US" sz="2400"/>
              </a:p>
            </p:txBody>
          </p:sp>
          <p:sp>
            <p:nvSpPr>
              <p:cNvPr id="11" name="Text Box 18"/>
              <p:cNvSpPr txBox="1">
                <a:spLocks noChangeArrowheads="1"/>
              </p:cNvSpPr>
              <p:nvPr/>
            </p:nvSpPr>
            <p:spPr bwMode="auto">
              <a:xfrm>
                <a:off x="3057" y="9429"/>
                <a:ext cx="374" cy="374"/>
              </a:xfrm>
              <a:prstGeom prst="rect">
                <a:avLst/>
              </a:prstGeom>
              <a:solidFill>
                <a:srgbClr val="FFFFFF"/>
              </a:solidFill>
              <a:ln w="9525">
                <a:noFill/>
                <a:miter lim="800000"/>
                <a:headEnd/>
                <a:tailEnd/>
              </a:ln>
            </p:spPr>
            <p:txBody>
              <a:bodyPr lIns="0" tIns="0" rIns="0" bIns="0"/>
              <a:lstStyle/>
              <a:p>
                <a:pPr eaLnBrk="1" hangingPunct="1"/>
                <a:r>
                  <a:rPr lang="en-US" altLang="en-US" sz="1400">
                    <a:latin typeface="Tahoma" pitchFamily="34" charset="0"/>
                    <a:cs typeface="Times New Roman" pitchFamily="18" charset="0"/>
                  </a:rPr>
                  <a:t>A</a:t>
                </a:r>
                <a:endParaRPr lang="en-US" altLang="en-US" sz="1200">
                  <a:cs typeface="Times New Roman" pitchFamily="18" charset="0"/>
                </a:endParaRPr>
              </a:p>
              <a:p>
                <a:pPr eaLnBrk="1" hangingPunct="1"/>
                <a:endParaRPr lang="en-US" altLang="en-US" sz="2400"/>
              </a:p>
            </p:txBody>
          </p:sp>
          <p:sp>
            <p:nvSpPr>
              <p:cNvPr id="12" name="Text Box 19"/>
              <p:cNvSpPr txBox="1">
                <a:spLocks noChangeArrowheads="1"/>
              </p:cNvSpPr>
              <p:nvPr/>
            </p:nvSpPr>
            <p:spPr bwMode="auto">
              <a:xfrm>
                <a:off x="3946" y="10176"/>
                <a:ext cx="374" cy="374"/>
              </a:xfrm>
              <a:prstGeom prst="rect">
                <a:avLst/>
              </a:prstGeom>
              <a:solidFill>
                <a:srgbClr val="FFFFFF"/>
              </a:solidFill>
              <a:ln w="9525">
                <a:noFill/>
                <a:miter lim="800000"/>
                <a:headEnd/>
                <a:tailEnd/>
              </a:ln>
            </p:spPr>
            <p:txBody>
              <a:bodyPr lIns="0" tIns="0" rIns="0" bIns="0"/>
              <a:lstStyle/>
              <a:p>
                <a:pPr eaLnBrk="1" hangingPunct="1"/>
                <a:r>
                  <a:rPr lang="en-US" altLang="en-US" sz="1100" i="1">
                    <a:cs typeface="Times New Roman" pitchFamily="18" charset="0"/>
                  </a:rPr>
                  <a:t>y</a:t>
                </a:r>
                <a:r>
                  <a:rPr lang="en-US" altLang="en-US" sz="1100" i="1" baseline="-30000">
                    <a:latin typeface="Times" charset="0"/>
                    <a:cs typeface="Times New Roman" pitchFamily="18" charset="0"/>
                  </a:rPr>
                  <a:t>i</a:t>
                </a:r>
                <a:r>
                  <a:rPr lang="en-US" altLang="en-US" sz="1100" i="1">
                    <a:cs typeface="Times New Roman" pitchFamily="18" charset="0"/>
                  </a:rPr>
                  <a:t> </a:t>
                </a:r>
                <a:endParaRPr lang="en-US" altLang="zh-CN" sz="1200">
                  <a:ea typeface="SimSun" pitchFamily="2" charset="-122"/>
                </a:endParaRPr>
              </a:p>
              <a:p>
                <a:pPr eaLnBrk="1" hangingPunct="1"/>
                <a:r>
                  <a:rPr lang="en-US" altLang="zh-CN" sz="1200" i="1" baseline="-30000">
                    <a:latin typeface="Times" charset="0"/>
                    <a:ea typeface="SimSun" pitchFamily="2" charset="-122"/>
                  </a:rPr>
                  <a:t> </a:t>
                </a:r>
                <a:endParaRPr lang="en-US" altLang="zh-CN" sz="1200">
                  <a:ea typeface="SimSun" pitchFamily="2" charset="-122"/>
                </a:endParaRPr>
              </a:p>
              <a:p>
                <a:pPr eaLnBrk="1" hangingPunct="1"/>
                <a:endParaRPr lang="en-US" altLang="zh-CN" sz="2400">
                  <a:ea typeface="SimSun" pitchFamily="2" charset="-122"/>
                </a:endParaRPr>
              </a:p>
            </p:txBody>
          </p:sp>
          <p:sp>
            <p:nvSpPr>
              <p:cNvPr id="13" name="Line 20"/>
              <p:cNvSpPr>
                <a:spLocks noChangeShapeType="1"/>
              </p:cNvSpPr>
              <p:nvPr/>
            </p:nvSpPr>
            <p:spPr bwMode="auto">
              <a:xfrm>
                <a:off x="2640" y="10980"/>
                <a:ext cx="4515" cy="0"/>
              </a:xfrm>
              <a:prstGeom prst="line">
                <a:avLst/>
              </a:prstGeom>
              <a:noFill/>
              <a:ln w="9525">
                <a:solidFill>
                  <a:srgbClr val="000000"/>
                </a:solidFill>
                <a:round/>
                <a:headEnd/>
                <a:tailEnd type="triangle" w="med" len="med"/>
              </a:ln>
            </p:spPr>
            <p:txBody>
              <a:bodyPr/>
              <a:lstStyle/>
              <a:p>
                <a:endParaRPr lang="en-US"/>
              </a:p>
            </p:txBody>
          </p:sp>
          <p:sp>
            <p:nvSpPr>
              <p:cNvPr id="14" name="Text Box 21"/>
              <p:cNvSpPr txBox="1">
                <a:spLocks noChangeArrowheads="1"/>
              </p:cNvSpPr>
              <p:nvPr/>
            </p:nvSpPr>
            <p:spPr bwMode="auto">
              <a:xfrm>
                <a:off x="6930" y="11190"/>
                <a:ext cx="480" cy="535"/>
              </a:xfrm>
              <a:prstGeom prst="rect">
                <a:avLst/>
              </a:prstGeom>
              <a:solidFill>
                <a:srgbClr val="FFFFFF"/>
              </a:solidFill>
              <a:ln w="9525">
                <a:noFill/>
                <a:miter lim="800000"/>
                <a:headEnd/>
                <a:tailEnd/>
              </a:ln>
            </p:spPr>
            <p:txBody>
              <a:bodyPr/>
              <a:lstStyle/>
              <a:p>
                <a:pPr eaLnBrk="1" hangingPunct="1"/>
                <a:r>
                  <a:rPr lang="en-US" altLang="en-US" sz="1400" i="1">
                    <a:latin typeface="Tahoma" pitchFamily="34" charset="0"/>
                    <a:cs typeface="Times New Roman" pitchFamily="18" charset="0"/>
                  </a:rPr>
                  <a:t>x</a:t>
                </a:r>
                <a:endParaRPr lang="en-US" altLang="en-US" sz="1200">
                  <a:cs typeface="Times New Roman" pitchFamily="18" charset="0"/>
                </a:endParaRPr>
              </a:p>
              <a:p>
                <a:pPr eaLnBrk="1" hangingPunct="1"/>
                <a:endParaRPr lang="en-US" altLang="en-US" sz="2400"/>
              </a:p>
            </p:txBody>
          </p:sp>
          <p:sp>
            <p:nvSpPr>
              <p:cNvPr id="15" name="Text Box 22"/>
              <p:cNvSpPr txBox="1">
                <a:spLocks noChangeArrowheads="1"/>
              </p:cNvSpPr>
              <p:nvPr/>
            </p:nvSpPr>
            <p:spPr bwMode="auto">
              <a:xfrm>
                <a:off x="1665" y="9240"/>
                <a:ext cx="509" cy="615"/>
              </a:xfrm>
              <a:prstGeom prst="rect">
                <a:avLst/>
              </a:prstGeom>
              <a:solidFill>
                <a:srgbClr val="FFFFFF"/>
              </a:solidFill>
              <a:ln w="9525">
                <a:noFill/>
                <a:miter lim="800000"/>
                <a:headEnd/>
                <a:tailEnd/>
              </a:ln>
            </p:spPr>
            <p:txBody>
              <a:bodyPr/>
              <a:lstStyle/>
              <a:p>
                <a:pPr eaLnBrk="1" hangingPunct="1"/>
                <a:r>
                  <a:rPr lang="en-US" altLang="en-US" sz="1400" i="1">
                    <a:cs typeface="Times New Roman" pitchFamily="18" charset="0"/>
                  </a:rPr>
                  <a:t>y</a:t>
                </a:r>
                <a:endParaRPr lang="en-US" altLang="en-US" sz="1200">
                  <a:cs typeface="Times New Roman" pitchFamily="18" charset="0"/>
                </a:endParaRPr>
              </a:p>
              <a:p>
                <a:pPr eaLnBrk="1" hangingPunct="1"/>
                <a:endParaRPr lang="en-US" altLang="en-US" sz="2400"/>
              </a:p>
            </p:txBody>
          </p:sp>
          <p:sp>
            <p:nvSpPr>
              <p:cNvPr id="16" name="Line 23"/>
              <p:cNvSpPr>
                <a:spLocks noChangeShapeType="1"/>
              </p:cNvSpPr>
              <p:nvPr/>
            </p:nvSpPr>
            <p:spPr bwMode="auto">
              <a:xfrm flipV="1">
                <a:off x="1785" y="7725"/>
                <a:ext cx="6705" cy="2805"/>
              </a:xfrm>
              <a:prstGeom prst="line">
                <a:avLst/>
              </a:prstGeom>
              <a:noFill/>
              <a:ln w="9525">
                <a:solidFill>
                  <a:srgbClr val="000000"/>
                </a:solidFill>
                <a:round/>
                <a:headEnd/>
                <a:tailEnd/>
              </a:ln>
            </p:spPr>
            <p:txBody>
              <a:bodyPr/>
              <a:lstStyle/>
              <a:p>
                <a:endParaRPr lang="en-US"/>
              </a:p>
            </p:txBody>
          </p:sp>
          <p:sp>
            <p:nvSpPr>
              <p:cNvPr id="17" name="Oval 24"/>
              <p:cNvSpPr>
                <a:spLocks noChangeArrowheads="1"/>
              </p:cNvSpPr>
              <p:nvPr/>
            </p:nvSpPr>
            <p:spPr bwMode="auto">
              <a:xfrm>
                <a:off x="5070" y="9270"/>
                <a:ext cx="71" cy="71"/>
              </a:xfrm>
              <a:prstGeom prst="ellipse">
                <a:avLst/>
              </a:prstGeom>
              <a:solidFill>
                <a:srgbClr val="FF0000"/>
              </a:solidFill>
              <a:ln w="9525">
                <a:solidFill>
                  <a:srgbClr val="000000"/>
                </a:solidFill>
                <a:round/>
                <a:headEnd/>
                <a:tailEnd/>
              </a:ln>
            </p:spPr>
            <p:txBody>
              <a:bodyPr/>
              <a:lstStyle/>
              <a:p>
                <a:pPr eaLnBrk="1" hangingPunct="1"/>
                <a:endParaRPr lang="en-US" altLang="en-US"/>
              </a:p>
            </p:txBody>
          </p:sp>
          <p:sp>
            <p:nvSpPr>
              <p:cNvPr id="18" name="Oval 25"/>
              <p:cNvSpPr>
                <a:spLocks noChangeArrowheads="1"/>
              </p:cNvSpPr>
              <p:nvPr/>
            </p:nvSpPr>
            <p:spPr bwMode="auto">
              <a:xfrm>
                <a:off x="5555" y="8449"/>
                <a:ext cx="71" cy="71"/>
              </a:xfrm>
              <a:prstGeom prst="ellipse">
                <a:avLst/>
              </a:prstGeom>
              <a:solidFill>
                <a:srgbClr val="FF0000"/>
              </a:solidFill>
              <a:ln w="9525">
                <a:solidFill>
                  <a:srgbClr val="000000"/>
                </a:solidFill>
                <a:round/>
                <a:headEnd/>
                <a:tailEnd/>
              </a:ln>
            </p:spPr>
            <p:txBody>
              <a:bodyPr/>
              <a:lstStyle/>
              <a:p>
                <a:pPr eaLnBrk="1" hangingPunct="1"/>
                <a:endParaRPr lang="en-US" altLang="en-US"/>
              </a:p>
            </p:txBody>
          </p:sp>
          <p:sp>
            <p:nvSpPr>
              <p:cNvPr id="19" name="Oval 26"/>
              <p:cNvSpPr>
                <a:spLocks noChangeArrowheads="1"/>
              </p:cNvSpPr>
              <p:nvPr/>
            </p:nvSpPr>
            <p:spPr bwMode="auto">
              <a:xfrm>
                <a:off x="7530" y="8790"/>
                <a:ext cx="71" cy="71"/>
              </a:xfrm>
              <a:prstGeom prst="ellipse">
                <a:avLst/>
              </a:prstGeom>
              <a:solidFill>
                <a:srgbClr val="FF0000"/>
              </a:solidFill>
              <a:ln w="9525">
                <a:solidFill>
                  <a:srgbClr val="000000"/>
                </a:solidFill>
                <a:round/>
                <a:headEnd/>
                <a:tailEnd/>
              </a:ln>
            </p:spPr>
            <p:txBody>
              <a:bodyPr/>
              <a:lstStyle/>
              <a:p>
                <a:pPr eaLnBrk="1" hangingPunct="1"/>
                <a:endParaRPr lang="en-US" altLang="en-US"/>
              </a:p>
            </p:txBody>
          </p:sp>
          <p:sp>
            <p:nvSpPr>
              <p:cNvPr id="20" name="Oval 27"/>
              <p:cNvSpPr>
                <a:spLocks noChangeArrowheads="1"/>
              </p:cNvSpPr>
              <p:nvPr/>
            </p:nvSpPr>
            <p:spPr bwMode="auto">
              <a:xfrm>
                <a:off x="3842" y="10244"/>
                <a:ext cx="86" cy="71"/>
              </a:xfrm>
              <a:prstGeom prst="ellipse">
                <a:avLst/>
              </a:prstGeom>
              <a:solidFill>
                <a:srgbClr val="FF0000"/>
              </a:solidFill>
              <a:ln w="9525">
                <a:solidFill>
                  <a:srgbClr val="000000"/>
                </a:solidFill>
                <a:round/>
                <a:headEnd/>
                <a:tailEnd/>
              </a:ln>
            </p:spPr>
            <p:txBody>
              <a:bodyPr/>
              <a:lstStyle/>
              <a:p>
                <a:pPr eaLnBrk="1" hangingPunct="1"/>
                <a:endParaRPr lang="en-US" altLang="en-US"/>
              </a:p>
            </p:txBody>
          </p:sp>
          <p:sp>
            <p:nvSpPr>
              <p:cNvPr id="21" name="Oval 28"/>
              <p:cNvSpPr>
                <a:spLocks noChangeArrowheads="1"/>
              </p:cNvSpPr>
              <p:nvPr/>
            </p:nvSpPr>
            <p:spPr bwMode="auto">
              <a:xfrm>
                <a:off x="5160" y="8730"/>
                <a:ext cx="71" cy="71"/>
              </a:xfrm>
              <a:prstGeom prst="ellipse">
                <a:avLst/>
              </a:prstGeom>
              <a:solidFill>
                <a:srgbClr val="FF0000"/>
              </a:solidFill>
              <a:ln w="9525">
                <a:solidFill>
                  <a:srgbClr val="000000"/>
                </a:solidFill>
                <a:round/>
                <a:headEnd/>
                <a:tailEnd/>
              </a:ln>
            </p:spPr>
            <p:txBody>
              <a:bodyPr/>
              <a:lstStyle/>
              <a:p>
                <a:pPr eaLnBrk="1" hangingPunct="1"/>
                <a:endParaRPr lang="en-US" altLang="en-US"/>
              </a:p>
            </p:txBody>
          </p:sp>
          <p:sp>
            <p:nvSpPr>
              <p:cNvPr id="22" name="Oval 29"/>
              <p:cNvSpPr>
                <a:spLocks noChangeArrowheads="1"/>
              </p:cNvSpPr>
              <p:nvPr/>
            </p:nvSpPr>
            <p:spPr bwMode="auto">
              <a:xfrm>
                <a:off x="4418" y="8172"/>
                <a:ext cx="71" cy="71"/>
              </a:xfrm>
              <a:prstGeom prst="ellipse">
                <a:avLst/>
              </a:prstGeom>
              <a:solidFill>
                <a:srgbClr val="FF0000"/>
              </a:solidFill>
              <a:ln w="9525">
                <a:solidFill>
                  <a:srgbClr val="000000"/>
                </a:solidFill>
                <a:round/>
                <a:headEnd/>
                <a:tailEnd/>
              </a:ln>
            </p:spPr>
            <p:txBody>
              <a:bodyPr/>
              <a:lstStyle/>
              <a:p>
                <a:pPr eaLnBrk="1" hangingPunct="1"/>
                <a:endParaRPr lang="en-US" altLang="en-US"/>
              </a:p>
            </p:txBody>
          </p:sp>
          <p:grpSp>
            <p:nvGrpSpPr>
              <p:cNvPr id="23" name="Group 30"/>
              <p:cNvGrpSpPr>
                <a:grpSpLocks/>
              </p:cNvGrpSpPr>
              <p:nvPr/>
            </p:nvGrpSpPr>
            <p:grpSpPr bwMode="auto">
              <a:xfrm>
                <a:off x="3670" y="10790"/>
                <a:ext cx="2244" cy="270"/>
                <a:chOff x="3670" y="10790"/>
                <a:chExt cx="2244" cy="270"/>
              </a:xfrm>
            </p:grpSpPr>
            <p:sp>
              <p:nvSpPr>
                <p:cNvPr id="35" name="Line 31"/>
                <p:cNvSpPr>
                  <a:spLocks noChangeShapeType="1"/>
                </p:cNvSpPr>
                <p:nvPr/>
              </p:nvSpPr>
              <p:spPr bwMode="auto">
                <a:xfrm>
                  <a:off x="3670" y="10790"/>
                  <a:ext cx="0" cy="270"/>
                </a:xfrm>
                <a:prstGeom prst="line">
                  <a:avLst/>
                </a:prstGeom>
                <a:noFill/>
                <a:ln w="9525">
                  <a:solidFill>
                    <a:srgbClr val="808080"/>
                  </a:solidFill>
                  <a:round/>
                  <a:headEnd/>
                  <a:tailEnd/>
                </a:ln>
              </p:spPr>
              <p:txBody>
                <a:bodyPr/>
                <a:lstStyle/>
                <a:p>
                  <a:endParaRPr lang="en-US"/>
                </a:p>
              </p:txBody>
            </p:sp>
            <p:sp>
              <p:nvSpPr>
                <p:cNvPr id="36" name="Line 32"/>
                <p:cNvSpPr>
                  <a:spLocks noChangeShapeType="1"/>
                </p:cNvSpPr>
                <p:nvPr/>
              </p:nvSpPr>
              <p:spPr bwMode="auto">
                <a:xfrm>
                  <a:off x="4044" y="10790"/>
                  <a:ext cx="0" cy="270"/>
                </a:xfrm>
                <a:prstGeom prst="line">
                  <a:avLst/>
                </a:prstGeom>
                <a:noFill/>
                <a:ln w="9525">
                  <a:solidFill>
                    <a:srgbClr val="808080"/>
                  </a:solidFill>
                  <a:round/>
                  <a:headEnd/>
                  <a:tailEnd/>
                </a:ln>
              </p:spPr>
              <p:txBody>
                <a:bodyPr/>
                <a:lstStyle/>
                <a:p>
                  <a:endParaRPr lang="en-US"/>
                </a:p>
              </p:txBody>
            </p:sp>
            <p:sp>
              <p:nvSpPr>
                <p:cNvPr id="37" name="Line 33"/>
                <p:cNvSpPr>
                  <a:spLocks noChangeShapeType="1"/>
                </p:cNvSpPr>
                <p:nvPr/>
              </p:nvSpPr>
              <p:spPr bwMode="auto">
                <a:xfrm>
                  <a:off x="4418" y="10790"/>
                  <a:ext cx="0" cy="270"/>
                </a:xfrm>
                <a:prstGeom prst="line">
                  <a:avLst/>
                </a:prstGeom>
                <a:noFill/>
                <a:ln w="9525">
                  <a:solidFill>
                    <a:srgbClr val="808080"/>
                  </a:solidFill>
                  <a:round/>
                  <a:headEnd/>
                  <a:tailEnd/>
                </a:ln>
              </p:spPr>
              <p:txBody>
                <a:bodyPr/>
                <a:lstStyle/>
                <a:p>
                  <a:endParaRPr lang="en-US"/>
                </a:p>
              </p:txBody>
            </p:sp>
            <p:sp>
              <p:nvSpPr>
                <p:cNvPr id="38" name="Line 34"/>
                <p:cNvSpPr>
                  <a:spLocks noChangeShapeType="1"/>
                </p:cNvSpPr>
                <p:nvPr/>
              </p:nvSpPr>
              <p:spPr bwMode="auto">
                <a:xfrm>
                  <a:off x="4792" y="10790"/>
                  <a:ext cx="0" cy="270"/>
                </a:xfrm>
                <a:prstGeom prst="line">
                  <a:avLst/>
                </a:prstGeom>
                <a:noFill/>
                <a:ln w="9525">
                  <a:solidFill>
                    <a:srgbClr val="808080"/>
                  </a:solidFill>
                  <a:round/>
                  <a:headEnd/>
                  <a:tailEnd/>
                </a:ln>
              </p:spPr>
              <p:txBody>
                <a:bodyPr/>
                <a:lstStyle/>
                <a:p>
                  <a:endParaRPr lang="en-US"/>
                </a:p>
              </p:txBody>
            </p:sp>
            <p:sp>
              <p:nvSpPr>
                <p:cNvPr id="39" name="Line 35"/>
                <p:cNvSpPr>
                  <a:spLocks noChangeShapeType="1"/>
                </p:cNvSpPr>
                <p:nvPr/>
              </p:nvSpPr>
              <p:spPr bwMode="auto">
                <a:xfrm>
                  <a:off x="5540" y="10790"/>
                  <a:ext cx="0" cy="270"/>
                </a:xfrm>
                <a:prstGeom prst="line">
                  <a:avLst/>
                </a:prstGeom>
                <a:noFill/>
                <a:ln w="9525">
                  <a:solidFill>
                    <a:srgbClr val="808080"/>
                  </a:solidFill>
                  <a:round/>
                  <a:headEnd/>
                  <a:tailEnd/>
                </a:ln>
              </p:spPr>
              <p:txBody>
                <a:bodyPr/>
                <a:lstStyle/>
                <a:p>
                  <a:endParaRPr lang="en-US"/>
                </a:p>
              </p:txBody>
            </p:sp>
            <p:sp>
              <p:nvSpPr>
                <p:cNvPr id="40" name="Line 36"/>
                <p:cNvSpPr>
                  <a:spLocks noChangeShapeType="1"/>
                </p:cNvSpPr>
                <p:nvPr/>
              </p:nvSpPr>
              <p:spPr bwMode="auto">
                <a:xfrm>
                  <a:off x="5914" y="10790"/>
                  <a:ext cx="0" cy="270"/>
                </a:xfrm>
                <a:prstGeom prst="line">
                  <a:avLst/>
                </a:prstGeom>
                <a:noFill/>
                <a:ln w="9525">
                  <a:solidFill>
                    <a:srgbClr val="808080"/>
                  </a:solidFill>
                  <a:round/>
                  <a:headEnd/>
                  <a:tailEnd/>
                </a:ln>
              </p:spPr>
              <p:txBody>
                <a:bodyPr/>
                <a:lstStyle/>
                <a:p>
                  <a:endParaRPr lang="en-US"/>
                </a:p>
              </p:txBody>
            </p:sp>
            <p:sp>
              <p:nvSpPr>
                <p:cNvPr id="41" name="Line 37"/>
                <p:cNvSpPr>
                  <a:spLocks noChangeShapeType="1"/>
                </p:cNvSpPr>
                <p:nvPr/>
              </p:nvSpPr>
              <p:spPr bwMode="auto">
                <a:xfrm>
                  <a:off x="5166" y="10790"/>
                  <a:ext cx="0" cy="270"/>
                </a:xfrm>
                <a:prstGeom prst="line">
                  <a:avLst/>
                </a:prstGeom>
                <a:noFill/>
                <a:ln w="9525">
                  <a:solidFill>
                    <a:srgbClr val="808080"/>
                  </a:solidFill>
                  <a:round/>
                  <a:headEnd/>
                  <a:tailEnd/>
                </a:ln>
              </p:spPr>
              <p:txBody>
                <a:bodyPr/>
                <a:lstStyle/>
                <a:p>
                  <a:endParaRPr lang="en-US"/>
                </a:p>
              </p:txBody>
            </p:sp>
          </p:grpSp>
          <p:sp>
            <p:nvSpPr>
              <p:cNvPr id="24" name="Text Box 38"/>
              <p:cNvSpPr txBox="1">
                <a:spLocks noChangeArrowheads="1"/>
              </p:cNvSpPr>
              <p:nvPr/>
            </p:nvSpPr>
            <p:spPr bwMode="auto">
              <a:xfrm>
                <a:off x="4555" y="8008"/>
                <a:ext cx="374" cy="374"/>
              </a:xfrm>
              <a:prstGeom prst="rect">
                <a:avLst/>
              </a:prstGeom>
              <a:solidFill>
                <a:srgbClr val="FFFFFF"/>
              </a:solidFill>
              <a:ln w="9525">
                <a:noFill/>
                <a:miter lim="800000"/>
                <a:headEnd/>
                <a:tailEnd/>
              </a:ln>
            </p:spPr>
            <p:txBody>
              <a:bodyPr lIns="0" tIns="0" rIns="0" bIns="0"/>
              <a:lstStyle/>
              <a:p>
                <a:pPr eaLnBrk="1" hangingPunct="1"/>
                <a:r>
                  <a:rPr lang="en-US" altLang="en-US" sz="1100" i="1">
                    <a:cs typeface="Times New Roman" pitchFamily="18" charset="0"/>
                  </a:rPr>
                  <a:t>y</a:t>
                </a:r>
                <a:r>
                  <a:rPr lang="en-US" altLang="en-US" sz="1100" i="1" baseline="-30000">
                    <a:latin typeface="Times" charset="0"/>
                    <a:cs typeface="Times New Roman" pitchFamily="18" charset="0"/>
                  </a:rPr>
                  <a:t>i</a:t>
                </a:r>
                <a:r>
                  <a:rPr lang="en-US" altLang="en-US" sz="1100" i="1">
                    <a:cs typeface="Times New Roman" pitchFamily="18" charset="0"/>
                  </a:rPr>
                  <a:t> </a:t>
                </a:r>
                <a:endParaRPr lang="en-US" altLang="zh-CN" sz="1200">
                  <a:ea typeface="SimSun" pitchFamily="2" charset="-122"/>
                </a:endParaRPr>
              </a:p>
              <a:p>
                <a:pPr eaLnBrk="1" hangingPunct="1"/>
                <a:r>
                  <a:rPr lang="en-US" altLang="zh-CN" sz="1200" i="1" baseline="-30000">
                    <a:latin typeface="Times" charset="0"/>
                    <a:ea typeface="SimSun" pitchFamily="2" charset="-122"/>
                  </a:rPr>
                  <a:t> </a:t>
                </a:r>
                <a:endParaRPr lang="en-US" altLang="zh-CN" sz="1200">
                  <a:ea typeface="SimSun" pitchFamily="2" charset="-122"/>
                </a:endParaRPr>
              </a:p>
              <a:p>
                <a:pPr eaLnBrk="1" hangingPunct="1"/>
                <a:endParaRPr lang="en-US" altLang="zh-CN" sz="2400">
                  <a:ea typeface="SimSun" pitchFamily="2" charset="-122"/>
                </a:endParaRPr>
              </a:p>
            </p:txBody>
          </p:sp>
          <p:sp>
            <p:nvSpPr>
              <p:cNvPr id="25" name="Line 39"/>
              <p:cNvSpPr>
                <a:spLocks noChangeShapeType="1"/>
              </p:cNvSpPr>
              <p:nvPr/>
            </p:nvSpPr>
            <p:spPr bwMode="auto">
              <a:xfrm>
                <a:off x="1052" y="8920"/>
                <a:ext cx="7854" cy="0"/>
              </a:xfrm>
              <a:prstGeom prst="line">
                <a:avLst/>
              </a:prstGeom>
              <a:noFill/>
              <a:ln w="9525">
                <a:solidFill>
                  <a:srgbClr val="000000"/>
                </a:solidFill>
                <a:prstDash val="dashDot"/>
                <a:round/>
                <a:headEnd/>
                <a:tailEnd/>
              </a:ln>
            </p:spPr>
            <p:txBody>
              <a:bodyPr/>
              <a:lstStyle/>
              <a:p>
                <a:endParaRPr lang="en-US"/>
              </a:p>
            </p:txBody>
          </p:sp>
          <p:sp>
            <p:nvSpPr>
              <p:cNvPr id="26" name="Oval 40"/>
              <p:cNvSpPr>
                <a:spLocks noChangeArrowheads="1"/>
              </p:cNvSpPr>
              <p:nvPr/>
            </p:nvSpPr>
            <p:spPr bwMode="auto">
              <a:xfrm>
                <a:off x="6407" y="7805"/>
                <a:ext cx="71" cy="71"/>
              </a:xfrm>
              <a:prstGeom prst="ellipse">
                <a:avLst/>
              </a:prstGeom>
              <a:solidFill>
                <a:srgbClr val="FF0000"/>
              </a:solidFill>
              <a:ln w="9525">
                <a:solidFill>
                  <a:srgbClr val="000000"/>
                </a:solidFill>
                <a:round/>
                <a:headEnd/>
                <a:tailEnd/>
              </a:ln>
            </p:spPr>
            <p:txBody>
              <a:bodyPr/>
              <a:lstStyle/>
              <a:p>
                <a:pPr eaLnBrk="1" hangingPunct="1"/>
                <a:endParaRPr lang="en-US" altLang="en-US"/>
              </a:p>
            </p:txBody>
          </p:sp>
          <p:sp>
            <p:nvSpPr>
              <p:cNvPr id="27" name="AutoShape 41"/>
              <p:cNvSpPr>
                <a:spLocks/>
              </p:cNvSpPr>
              <p:nvPr/>
            </p:nvSpPr>
            <p:spPr bwMode="auto">
              <a:xfrm>
                <a:off x="3296" y="8920"/>
                <a:ext cx="374" cy="1309"/>
              </a:xfrm>
              <a:prstGeom prst="leftBrace">
                <a:avLst>
                  <a:gd name="adj1" fmla="val 29167"/>
                  <a:gd name="adj2" fmla="val 50000"/>
                </a:avLst>
              </a:prstGeom>
              <a:noFill/>
              <a:ln w="9525">
                <a:solidFill>
                  <a:srgbClr val="808080"/>
                </a:solidFill>
                <a:round/>
                <a:headEnd/>
                <a:tailEnd/>
              </a:ln>
            </p:spPr>
            <p:txBody>
              <a:bodyPr/>
              <a:lstStyle/>
              <a:p>
                <a:pPr eaLnBrk="1" hangingPunct="1"/>
                <a:endParaRPr lang="en-US" altLang="en-US"/>
              </a:p>
            </p:txBody>
          </p:sp>
          <p:sp>
            <p:nvSpPr>
              <p:cNvPr id="28" name="Line 42"/>
              <p:cNvSpPr>
                <a:spLocks noChangeShapeType="1"/>
              </p:cNvSpPr>
              <p:nvPr/>
            </p:nvSpPr>
            <p:spPr bwMode="auto">
              <a:xfrm flipV="1">
                <a:off x="3885" y="9735"/>
                <a:ext cx="0" cy="480"/>
              </a:xfrm>
              <a:prstGeom prst="line">
                <a:avLst/>
              </a:prstGeom>
              <a:noFill/>
              <a:ln w="9525">
                <a:solidFill>
                  <a:srgbClr val="808080"/>
                </a:solidFill>
                <a:round/>
                <a:headEnd/>
                <a:tailEnd type="triangle" w="med" len="med"/>
              </a:ln>
            </p:spPr>
            <p:txBody>
              <a:bodyPr/>
              <a:lstStyle/>
              <a:p>
                <a:endParaRPr lang="en-US"/>
              </a:p>
            </p:txBody>
          </p:sp>
          <p:sp>
            <p:nvSpPr>
              <p:cNvPr id="29" name="Text Box 43"/>
              <p:cNvSpPr txBox="1">
                <a:spLocks noChangeArrowheads="1"/>
              </p:cNvSpPr>
              <p:nvPr/>
            </p:nvSpPr>
            <p:spPr bwMode="auto">
              <a:xfrm>
                <a:off x="4092" y="9834"/>
                <a:ext cx="374" cy="374"/>
              </a:xfrm>
              <a:prstGeom prst="rect">
                <a:avLst/>
              </a:prstGeom>
              <a:solidFill>
                <a:srgbClr val="FFFFFF"/>
              </a:solidFill>
              <a:ln w="9525">
                <a:noFill/>
                <a:miter lim="800000"/>
                <a:headEnd/>
                <a:tailEnd/>
              </a:ln>
            </p:spPr>
            <p:txBody>
              <a:bodyPr lIns="0" tIns="0" rIns="0" bIns="0"/>
              <a:lstStyle/>
              <a:p>
                <a:pPr eaLnBrk="1" hangingPunct="1"/>
                <a:r>
                  <a:rPr lang="en-US" altLang="en-US" sz="1400">
                    <a:latin typeface="Tahoma" pitchFamily="34" charset="0"/>
                    <a:cs typeface="Times New Roman" pitchFamily="18" charset="0"/>
                  </a:rPr>
                  <a:t>C</a:t>
                </a:r>
                <a:endParaRPr lang="en-US" altLang="en-US" sz="1200">
                  <a:cs typeface="Times New Roman" pitchFamily="18" charset="0"/>
                </a:endParaRPr>
              </a:p>
              <a:p>
                <a:pPr eaLnBrk="1" hangingPunct="1"/>
                <a:endParaRPr lang="en-US" altLang="en-US" sz="2400"/>
              </a:p>
            </p:txBody>
          </p:sp>
          <p:sp>
            <p:nvSpPr>
              <p:cNvPr id="30" name="Text Box 44"/>
              <p:cNvSpPr txBox="1">
                <a:spLocks noChangeArrowheads="1"/>
              </p:cNvSpPr>
              <p:nvPr/>
            </p:nvSpPr>
            <p:spPr bwMode="auto">
              <a:xfrm>
                <a:off x="4062" y="9054"/>
                <a:ext cx="374" cy="374"/>
              </a:xfrm>
              <a:prstGeom prst="rect">
                <a:avLst/>
              </a:prstGeom>
              <a:solidFill>
                <a:srgbClr val="FFFFFF"/>
              </a:solidFill>
              <a:ln w="9525">
                <a:noFill/>
                <a:miter lim="800000"/>
                <a:headEnd/>
                <a:tailEnd/>
              </a:ln>
            </p:spPr>
            <p:txBody>
              <a:bodyPr lIns="0" tIns="0" rIns="0" bIns="0"/>
              <a:lstStyle/>
              <a:p>
                <a:pPr eaLnBrk="1" hangingPunct="1"/>
                <a:r>
                  <a:rPr lang="en-US" altLang="en-US" sz="2000">
                    <a:cs typeface="Times New Roman" pitchFamily="18" charset="0"/>
                  </a:rPr>
                  <a:t>B</a:t>
                </a:r>
              </a:p>
              <a:p>
                <a:pPr eaLnBrk="1" hangingPunct="1"/>
                <a:endParaRPr lang="en-US" altLang="en-US" sz="2400"/>
              </a:p>
            </p:txBody>
          </p:sp>
          <p:sp>
            <p:nvSpPr>
              <p:cNvPr id="31" name="Line 45"/>
              <p:cNvSpPr>
                <a:spLocks noChangeShapeType="1"/>
              </p:cNvSpPr>
              <p:nvPr/>
            </p:nvSpPr>
            <p:spPr bwMode="auto">
              <a:xfrm flipV="1">
                <a:off x="3870" y="9000"/>
                <a:ext cx="0" cy="615"/>
              </a:xfrm>
              <a:prstGeom prst="line">
                <a:avLst/>
              </a:prstGeom>
              <a:noFill/>
              <a:ln w="9525">
                <a:solidFill>
                  <a:srgbClr val="808080"/>
                </a:solidFill>
                <a:round/>
                <a:headEnd/>
                <a:tailEnd type="triangle" w="med" len="med"/>
              </a:ln>
            </p:spPr>
            <p:txBody>
              <a:bodyPr/>
              <a:lstStyle/>
              <a:p>
                <a:endParaRPr lang="en-US"/>
              </a:p>
            </p:txBody>
          </p:sp>
          <p:sp>
            <p:nvSpPr>
              <p:cNvPr id="32" name="Line 46"/>
              <p:cNvSpPr>
                <a:spLocks noChangeShapeType="1"/>
              </p:cNvSpPr>
              <p:nvPr/>
            </p:nvSpPr>
            <p:spPr bwMode="auto">
              <a:xfrm>
                <a:off x="6435" y="7920"/>
                <a:ext cx="0" cy="600"/>
              </a:xfrm>
              <a:prstGeom prst="line">
                <a:avLst/>
              </a:prstGeom>
              <a:noFill/>
              <a:ln w="9525">
                <a:solidFill>
                  <a:srgbClr val="808080"/>
                </a:solidFill>
                <a:round/>
                <a:headEnd/>
                <a:tailEnd type="triangle" w="med" len="med"/>
              </a:ln>
            </p:spPr>
            <p:txBody>
              <a:bodyPr/>
              <a:lstStyle/>
              <a:p>
                <a:endParaRPr lang="en-US"/>
              </a:p>
            </p:txBody>
          </p:sp>
          <p:sp>
            <p:nvSpPr>
              <p:cNvPr id="33" name="Line 47"/>
              <p:cNvSpPr>
                <a:spLocks noChangeShapeType="1"/>
              </p:cNvSpPr>
              <p:nvPr/>
            </p:nvSpPr>
            <p:spPr bwMode="auto">
              <a:xfrm>
                <a:off x="6435" y="8610"/>
                <a:ext cx="0" cy="315"/>
              </a:xfrm>
              <a:prstGeom prst="line">
                <a:avLst/>
              </a:prstGeom>
              <a:noFill/>
              <a:ln w="9525">
                <a:solidFill>
                  <a:srgbClr val="808080"/>
                </a:solidFill>
                <a:round/>
                <a:headEnd/>
                <a:tailEnd type="triangle" w="med" len="med"/>
              </a:ln>
            </p:spPr>
            <p:txBody>
              <a:bodyPr/>
              <a:lstStyle/>
              <a:p>
                <a:endParaRPr lang="en-US"/>
              </a:p>
            </p:txBody>
          </p:sp>
          <p:sp>
            <p:nvSpPr>
              <p:cNvPr id="34" name="AutoShape 48"/>
              <p:cNvSpPr>
                <a:spLocks/>
              </p:cNvSpPr>
              <p:nvPr/>
            </p:nvSpPr>
            <p:spPr bwMode="auto">
              <a:xfrm>
                <a:off x="6615" y="7860"/>
                <a:ext cx="435" cy="1050"/>
              </a:xfrm>
              <a:prstGeom prst="rightBrace">
                <a:avLst>
                  <a:gd name="adj1" fmla="val 20115"/>
                  <a:gd name="adj2" fmla="val 50000"/>
                </a:avLst>
              </a:prstGeom>
              <a:noFill/>
              <a:ln w="9525">
                <a:solidFill>
                  <a:srgbClr val="808080"/>
                </a:solidFill>
                <a:round/>
                <a:headEnd/>
                <a:tailEnd/>
              </a:ln>
            </p:spPr>
            <p:txBody>
              <a:bodyPr/>
              <a:lstStyle/>
              <a:p>
                <a:pPr eaLnBrk="1" hangingPunct="1"/>
                <a:endParaRPr lang="en-US" altLang="en-US"/>
              </a:p>
            </p:txBody>
          </p:sp>
        </p:grpSp>
      </p:grpSp>
      <mc:AlternateContent xmlns:mc="http://schemas.openxmlformats.org/markup-compatibility/2006">
        <mc:Choice xmlns:a14="http://schemas.microsoft.com/office/drawing/2010/main" Requires="a14">
          <p:sp>
            <p:nvSpPr>
              <p:cNvPr id="49" name="TextBox 48"/>
              <p:cNvSpPr txBox="1"/>
              <p:nvPr/>
            </p:nvSpPr>
            <p:spPr>
              <a:xfrm>
                <a:off x="2267054" y="5556425"/>
                <a:ext cx="3410383" cy="1239635"/>
              </a:xfrm>
              <a:prstGeom prst="rect">
                <a:avLst/>
              </a:prstGeom>
              <a:noFill/>
            </p:spPr>
            <p:txBody>
              <a:bodyPr wrap="square" rtlCol="0">
                <a:spAutoFit/>
              </a:bodyPr>
              <a:lstStyle/>
              <a:p>
                <a:r>
                  <a:rPr lang="en-US" dirty="0" smtClean="0"/>
                  <a:t>ΣA</a:t>
                </a:r>
                <a:r>
                  <a:rPr lang="en-US" baseline="30000" dirty="0" smtClean="0"/>
                  <a:t>2</a:t>
                </a:r>
                <a:r>
                  <a:rPr lang="en-US" dirty="0" smtClean="0"/>
                  <a:t> = Σ(</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𝑌</m:t>
                            </m:r>
                          </m:e>
                        </m:acc>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r>
                      <a:rPr lang="en-US" b="0" i="1" baseline="30000" dirty="0" smtClean="0">
                        <a:latin typeface="Cambria Math" panose="02040503050406030204" pitchFamily="18" charset="0"/>
                      </a:rPr>
                      <m:t>2</m:t>
                    </m:r>
                  </m:oMath>
                </a14:m>
                <a:r>
                  <a:rPr lang="en-US" dirty="0" smtClean="0"/>
                  <a:t> = SSY </a:t>
                </a:r>
                <a:r>
                  <a:rPr lang="en-US" dirty="0" smtClean="0"/>
                  <a:t>= TSS</a:t>
                </a:r>
              </a:p>
              <a:p>
                <a:r>
                  <a:rPr lang="en-US" dirty="0" smtClean="0"/>
                  <a:t>ΣB</a:t>
                </a:r>
                <a:r>
                  <a:rPr lang="en-US" baseline="30000" dirty="0" smtClean="0"/>
                  <a:t>2</a:t>
                </a:r>
                <a:r>
                  <a:rPr lang="en-US" dirty="0" smtClean="0"/>
                  <a:t> </a:t>
                </a:r>
                <a:r>
                  <a:rPr lang="en-US" dirty="0" smtClean="0"/>
                  <a:t>=</a:t>
                </a:r>
                <a:r>
                  <a:rPr lang="en-US" dirty="0"/>
                  <a:t> Σ(</a:t>
                </a:r>
                <a14:m>
                  <m:oMath xmlns:m="http://schemas.openxmlformats.org/officeDocument/2006/math">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𝑌</m:t>
                            </m:r>
                          </m:e>
                        </m:acc>
                      </m:e>
                      <m:sub>
                        <m:r>
                          <a:rPr lang="en-US" i="1" dirty="0">
                            <a:latin typeface="Cambria Math" panose="02040503050406030204" pitchFamily="18" charset="0"/>
                          </a:rPr>
                          <m:t>𝑖</m:t>
                        </m:r>
                      </m:sub>
                    </m:sSub>
                    <m:r>
                      <a:rPr lang="en-US" i="1" dirty="0">
                        <a:latin typeface="Cambria Math" panose="02040503050406030204" pitchFamily="18" charset="0"/>
                      </a:rPr>
                      <m:t>− </m:t>
                    </m:r>
                    <m:sSub>
                      <m:sSubPr>
                        <m:ctrlPr>
                          <a:rPr lang="en-US" i="1" dirty="0">
                            <a:latin typeface="Cambria Math" panose="02040503050406030204" pitchFamily="18" charset="0"/>
                          </a:rPr>
                        </m:ctrlPr>
                      </m:sSubPr>
                      <m:e>
                        <m:acc>
                          <m:accPr>
                            <m:chr m:val="̂"/>
                            <m:ctrlPr>
                              <a:rPr lang="en-US" i="1" dirty="0" smtClean="0">
                                <a:latin typeface="Cambria Math" panose="02040503050406030204" pitchFamily="18" charset="0"/>
                              </a:rPr>
                            </m:ctrlPr>
                          </m:accPr>
                          <m:e>
                            <m:r>
                              <a:rPr lang="en-US" b="0" i="1" dirty="0" smtClean="0">
                                <a:latin typeface="Cambria Math" panose="02040503050406030204" pitchFamily="18" charset="0"/>
                              </a:rPr>
                              <m:t>𝑌</m:t>
                            </m:r>
                          </m:e>
                        </m:acc>
                      </m:e>
                      <m:sub>
                        <m:r>
                          <a:rPr lang="en-US" i="1" dirty="0">
                            <a:latin typeface="Cambria Math" panose="02040503050406030204" pitchFamily="18" charset="0"/>
                          </a:rPr>
                          <m:t>𝑖</m:t>
                        </m:r>
                      </m:sub>
                    </m:sSub>
                    <m:r>
                      <a:rPr lang="en-US" i="1" dirty="0">
                        <a:latin typeface="Cambria Math" panose="02040503050406030204" pitchFamily="18" charset="0"/>
                      </a:rPr>
                      <m:t>)</m:t>
                    </m:r>
                    <m:r>
                      <a:rPr lang="en-US" i="1" baseline="30000" dirty="0">
                        <a:latin typeface="Cambria Math" panose="02040503050406030204" pitchFamily="18" charset="0"/>
                      </a:rPr>
                      <m:t>2</m:t>
                    </m:r>
                  </m:oMath>
                </a14:m>
                <a:r>
                  <a:rPr lang="en-US" dirty="0" smtClean="0"/>
                  <a:t> = </a:t>
                </a:r>
                <a:r>
                  <a:rPr lang="en-US" dirty="0" smtClean="0"/>
                  <a:t>SSR</a:t>
                </a:r>
              </a:p>
              <a:p>
                <a:r>
                  <a:rPr lang="en-US" dirty="0" smtClean="0"/>
                  <a:t>ΣC</a:t>
                </a:r>
                <a:r>
                  <a:rPr lang="en-US" baseline="30000" dirty="0" smtClean="0"/>
                  <a:t>2</a:t>
                </a:r>
                <a:r>
                  <a:rPr lang="en-US" dirty="0"/>
                  <a:t> = Σ(</a:t>
                </a:r>
                <a14:m>
                  <m:oMath xmlns:m="http://schemas.openxmlformats.org/officeDocument/2006/math">
                    <m:sSub>
                      <m:sSubPr>
                        <m:ctrlPr>
                          <a:rPr lang="en-US" i="1" dirty="0">
                            <a:latin typeface="Cambria Math" panose="02040503050406030204" pitchFamily="18" charset="0"/>
                          </a:rPr>
                        </m:ctrlPr>
                      </m:sSubPr>
                      <m:e>
                        <m:r>
                          <a:rPr lang="en-US" b="0" i="1" dirty="0" smtClean="0">
                            <a:latin typeface="Cambria Math" panose="02040503050406030204" pitchFamily="18" charset="0"/>
                          </a:rPr>
                          <m:t>𝑌</m:t>
                        </m:r>
                      </m:e>
                      <m:sub>
                        <m:r>
                          <a:rPr lang="en-US" i="1" dirty="0">
                            <a:latin typeface="Cambria Math" panose="02040503050406030204" pitchFamily="18" charset="0"/>
                          </a:rPr>
                          <m:t>𝑖</m:t>
                        </m:r>
                      </m:sub>
                    </m:sSub>
                    <m:r>
                      <a:rPr lang="en-US" i="1" dirty="0">
                        <a:latin typeface="Cambria Math" panose="02040503050406030204" pitchFamily="18" charset="0"/>
                      </a:rPr>
                      <m:t>− </m:t>
                    </m:r>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𝑌</m:t>
                            </m:r>
                          </m:e>
                        </m:acc>
                      </m:e>
                      <m:sub>
                        <m:r>
                          <a:rPr lang="en-US" i="1" dirty="0">
                            <a:latin typeface="Cambria Math" panose="02040503050406030204" pitchFamily="18" charset="0"/>
                          </a:rPr>
                          <m:t>𝑖</m:t>
                        </m:r>
                      </m:sub>
                    </m:sSub>
                    <m:r>
                      <a:rPr lang="en-US" i="1" dirty="0">
                        <a:latin typeface="Cambria Math" panose="02040503050406030204" pitchFamily="18" charset="0"/>
                      </a:rPr>
                      <m:t>)</m:t>
                    </m:r>
                    <m:r>
                      <a:rPr lang="en-US" i="1" baseline="30000" dirty="0">
                        <a:latin typeface="Cambria Math" panose="02040503050406030204" pitchFamily="18" charset="0"/>
                      </a:rPr>
                      <m:t>2</m:t>
                    </m:r>
                  </m:oMath>
                </a14:m>
                <a:r>
                  <a:rPr lang="en-US" dirty="0"/>
                  <a:t> </a:t>
                </a:r>
                <a:r>
                  <a:rPr lang="en-US" dirty="0" smtClean="0"/>
                  <a:t>= SSE </a:t>
                </a:r>
                <a:endParaRPr lang="en-US" dirty="0"/>
              </a:p>
              <a:p>
                <a:endParaRPr lang="en-US" dirty="0"/>
              </a:p>
            </p:txBody>
          </p:sp>
        </mc:Choice>
        <mc:Fallback>
          <p:sp>
            <p:nvSpPr>
              <p:cNvPr id="49" name="TextBox 48"/>
              <p:cNvSpPr txBox="1">
                <a:spLocks noRot="1" noChangeAspect="1" noMove="1" noResize="1" noEditPoints="1" noAdjustHandles="1" noChangeArrowheads="1" noChangeShapeType="1" noTextEdit="1"/>
              </p:cNvSpPr>
              <p:nvPr/>
            </p:nvSpPr>
            <p:spPr>
              <a:xfrm>
                <a:off x="2267054" y="5556425"/>
                <a:ext cx="3410383" cy="1239635"/>
              </a:xfrm>
              <a:prstGeom prst="rect">
                <a:avLst/>
              </a:prstGeom>
              <a:blipFill rotWithShape="0">
                <a:blip r:embed="rId2"/>
                <a:stretch>
                  <a:fillRect l="-1610" t="-2451"/>
                </a:stretch>
              </a:blipFill>
            </p:spPr>
            <p:txBody>
              <a:bodyPr/>
              <a:lstStyle/>
              <a:p>
                <a:r>
                  <a:rPr lang="en-US">
                    <a:noFill/>
                  </a:rPr>
                  <a:t> </a:t>
                </a:r>
              </a:p>
            </p:txBody>
          </p:sp>
        </mc:Fallback>
      </mc:AlternateContent>
    </p:spTree>
    <p:extLst>
      <p:ext uri="{BB962C8B-B14F-4D97-AF65-F5344CB8AC3E}">
        <p14:creationId xmlns:p14="http://schemas.microsoft.com/office/powerpoint/2010/main" val="26276584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ANOVA Output</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 y="2133600"/>
            <a:ext cx="7572983" cy="2743200"/>
          </a:xfrm>
          <a:prstGeom prst="rect">
            <a:avLst/>
          </a:prstGeom>
        </p:spPr>
      </p:pic>
      <p:sp>
        <p:nvSpPr>
          <p:cNvPr id="5" name="TextBox 4"/>
          <p:cNvSpPr txBox="1"/>
          <p:nvPr/>
        </p:nvSpPr>
        <p:spPr>
          <a:xfrm>
            <a:off x="762000" y="5410200"/>
            <a:ext cx="6858000" cy="923330"/>
          </a:xfrm>
          <a:prstGeom prst="rect">
            <a:avLst/>
          </a:prstGeom>
          <a:noFill/>
        </p:spPr>
        <p:txBody>
          <a:bodyPr wrap="square" rtlCol="0">
            <a:spAutoFit/>
          </a:bodyPr>
          <a:lstStyle/>
          <a:p>
            <a:r>
              <a:rPr lang="en-US" dirty="0" smtClean="0"/>
              <a:t>1. Find TSS</a:t>
            </a:r>
          </a:p>
          <a:p>
            <a:endParaRPr lang="en-US" dirty="0"/>
          </a:p>
          <a:p>
            <a:r>
              <a:rPr lang="en-US" dirty="0" smtClean="0"/>
              <a:t>2. Find   SSR/TSS</a:t>
            </a:r>
            <a:endParaRPr lang="en-US" dirty="0"/>
          </a:p>
        </p:txBody>
      </p:sp>
    </p:spTree>
    <p:extLst>
      <p:ext uri="{BB962C8B-B14F-4D97-AF65-F5344CB8AC3E}">
        <p14:creationId xmlns:p14="http://schemas.microsoft.com/office/powerpoint/2010/main" val="8461717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Fit Output</a:t>
            </a:r>
            <a:endParaRPr lang="en-US" dirty="0"/>
          </a:p>
        </p:txBody>
      </p:sp>
      <p:pic>
        <p:nvPicPr>
          <p:cNvPr id="3" name="Picture 2"/>
          <p:cNvPicPr>
            <a:picLocks noChangeAspect="1"/>
          </p:cNvPicPr>
          <p:nvPr/>
        </p:nvPicPr>
        <p:blipFill>
          <a:blip r:embed="rId2" cstate="print"/>
          <a:stretch>
            <a:fillRect/>
          </a:stretch>
        </p:blipFill>
        <p:spPr>
          <a:xfrm>
            <a:off x="1676400" y="3733800"/>
            <a:ext cx="5000625" cy="2819400"/>
          </a:xfrm>
          <a:prstGeom prst="rect">
            <a:avLst/>
          </a:prstGeom>
        </p:spPr>
      </p:pic>
      <p:sp>
        <p:nvSpPr>
          <p:cNvPr id="4" name="TextBox 3"/>
          <p:cNvSpPr txBox="1"/>
          <p:nvPr/>
        </p:nvSpPr>
        <p:spPr>
          <a:xfrm>
            <a:off x="1219200" y="1981200"/>
            <a:ext cx="6324600" cy="1477328"/>
          </a:xfrm>
          <a:prstGeom prst="rect">
            <a:avLst/>
          </a:prstGeom>
          <a:noFill/>
        </p:spPr>
        <p:txBody>
          <a:bodyPr wrap="square" rtlCol="0">
            <a:spAutoFit/>
          </a:bodyPr>
          <a:lstStyle/>
          <a:p>
            <a:r>
              <a:rPr lang="en-US" dirty="0" smtClean="0"/>
              <a:t>Recall from previous slide  F = 12.336 and p-</a:t>
            </a:r>
            <a:r>
              <a:rPr lang="en-US" dirty="0" err="1" smtClean="0"/>
              <a:t>val</a:t>
            </a:r>
            <a:r>
              <a:rPr lang="en-US" dirty="0" smtClean="0"/>
              <a:t> = 0.00249</a:t>
            </a:r>
          </a:p>
          <a:p>
            <a:endParaRPr lang="en-US" dirty="0"/>
          </a:p>
          <a:p>
            <a:r>
              <a:rPr lang="en-US" dirty="0" smtClean="0"/>
              <a:t>Square the t value for pectin, what do you get? </a:t>
            </a:r>
          </a:p>
          <a:p>
            <a:endParaRPr lang="en-US" dirty="0"/>
          </a:p>
          <a:p>
            <a:r>
              <a:rPr lang="en-US" dirty="0" smtClean="0"/>
              <a:t>Compare your answer to  SSR/TSS to the R-squared value.</a:t>
            </a:r>
            <a:endParaRPr lang="en-US" dirty="0"/>
          </a:p>
        </p:txBody>
      </p:sp>
    </p:spTree>
    <p:extLst>
      <p:ext uri="{BB962C8B-B14F-4D97-AF65-F5344CB8AC3E}">
        <p14:creationId xmlns:p14="http://schemas.microsoft.com/office/powerpoint/2010/main" val="1693617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Properties of Least Squares Method</a:t>
            </a:r>
            <a:endParaRPr lang="en-US" dirty="0"/>
          </a:p>
        </p:txBody>
      </p:sp>
      <p:sp>
        <p:nvSpPr>
          <p:cNvPr id="4" name="TextBox 3"/>
          <p:cNvSpPr txBox="1"/>
          <p:nvPr/>
        </p:nvSpPr>
        <p:spPr>
          <a:xfrm>
            <a:off x="651510" y="2000251"/>
            <a:ext cx="5812155" cy="2062103"/>
          </a:xfrm>
          <a:prstGeom prst="rect">
            <a:avLst/>
          </a:prstGeom>
          <a:noFill/>
        </p:spPr>
        <p:txBody>
          <a:bodyPr wrap="square" rtlCol="0">
            <a:spAutoFit/>
          </a:bodyPr>
          <a:lstStyle/>
          <a:p>
            <a:pPr marL="342900" indent="-342900">
              <a:buAutoNum type="arabicPeriod"/>
            </a:pPr>
            <a:r>
              <a:rPr lang="en-US" sz="3200" dirty="0" smtClean="0"/>
              <a:t>The sum of the residuals is 0</a:t>
            </a:r>
          </a:p>
          <a:p>
            <a:pPr marL="342900" indent="-342900">
              <a:buAutoNum type="arabicPeriod"/>
            </a:pPr>
            <a:endParaRPr lang="en-US" sz="3200" dirty="0" smtClean="0"/>
          </a:p>
          <a:p>
            <a:pPr marL="342900" indent="-342900">
              <a:buAutoNum type="arabicPeriod"/>
            </a:pPr>
            <a:r>
              <a:rPr lang="en-US" sz="3200" dirty="0" smtClean="0"/>
              <a:t>The sum of the squares of the residuals are minimized.</a:t>
            </a:r>
            <a:endParaRPr lang="en-US" sz="3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TextBox 2"/>
          <p:cNvSpPr txBox="1"/>
          <p:nvPr/>
        </p:nvSpPr>
        <p:spPr>
          <a:xfrm>
            <a:off x="762000" y="1295400"/>
            <a:ext cx="6934200" cy="6001643"/>
          </a:xfrm>
          <a:prstGeom prst="rect">
            <a:avLst/>
          </a:prstGeom>
          <a:noFill/>
        </p:spPr>
        <p:txBody>
          <a:bodyPr wrap="square" rtlCol="0">
            <a:spAutoFit/>
          </a:bodyPr>
          <a:lstStyle/>
          <a:p>
            <a:r>
              <a:rPr lang="en-US" sz="2400" dirty="0" smtClean="0"/>
              <a:t>The file ais.txt contains data on the athletes.  There are 15 different variables.  We are going to focus on predicting Height (in cm) by Weight (in kg).  Later we will explore a multiple regression where we can include more than one predictor variable.</a:t>
            </a:r>
          </a:p>
          <a:p>
            <a:endParaRPr lang="en-US" sz="2400" dirty="0" smtClean="0"/>
          </a:p>
          <a:p>
            <a:r>
              <a:rPr lang="en-US" sz="2400" b="1" dirty="0" smtClean="0">
                <a:solidFill>
                  <a:srgbClr val="FF0000"/>
                </a:solidFill>
              </a:rPr>
              <a:t>Step 1:  </a:t>
            </a:r>
            <a:r>
              <a:rPr lang="en-US" sz="2400" dirty="0" smtClean="0"/>
              <a:t>Analyze the scatter plot to determine the form of the model and state the model.</a:t>
            </a:r>
          </a:p>
          <a:p>
            <a:endParaRPr lang="en-US" sz="2400" dirty="0" smtClean="0"/>
          </a:p>
          <a:p>
            <a:r>
              <a:rPr lang="en-US" sz="2400" dirty="0" smtClean="0"/>
              <a:t>Download the file from Sakai and create a scatter plot. Then, state the form of the model you choose.</a:t>
            </a:r>
          </a:p>
          <a:p>
            <a:endParaRPr lang="en-US" sz="2400" dirty="0" smtClean="0"/>
          </a:p>
          <a:p>
            <a:endParaRPr lang="en-US" sz="2400" dirty="0" smtClean="0"/>
          </a:p>
          <a:p>
            <a:endParaRPr lang="en-US" dirty="0" smtClean="0"/>
          </a:p>
          <a:p>
            <a:endParaRPr lang="en-US" dirty="0" smtClean="0"/>
          </a:p>
          <a:p>
            <a:endParaRPr lang="en-US" dirty="0" smtClean="0"/>
          </a:p>
          <a:p>
            <a:endParaRPr lang="en-US" dirty="0"/>
          </a:p>
        </p:txBody>
      </p:sp>
      <p:sp>
        <p:nvSpPr>
          <p:cNvPr id="1026" name="AutoShape 2" descr="data:image/png;base64,iVBORw0KGgoAAAANSUhEUgAABUAAAAPACAMAAADDuCPrAAAA0lBMVEUAAAAAADoAAGYAOjoAOmYAOpAAZrY6AAA6OgA6Ojo6OmY6ZmY6ZpA6ZrY6kLY6kNtmAABmOgBmOjpmZjpmZmZmZpBmkJBmkLZmkNtmtttmtv+QOgCQZgCQZjqQZmaQkDqQkGaQkLaQtraQttuQtv+Q2/+2ZgC2Zjq2kDq2kGa2kLa2tpC2tra2ttu225C227a229u22/+2/7a2///bkDrbkGbbtmbbtpDbtrbb25Db27bb29vb2//b/9vb////tmb/25D/27b/29v//7b//9v////eOrH+AAAACXBIWXMAAB2HAAAdhwGP5fFlAAAgAElEQVR4nO3dC5vTxragYTUBOmSTAbKdwwkMe+aQ0BwmzhyYdAJDZ2gI9v//SyP5piqpJKtWlaRape99nr3jdtu6dNsfpYvVxRYAIFLMvQAAoBUBBQAhAgoAQgQUAIQIKAAIEVAAECKgACBEQAFAiIACgBABBQAhAgoAQgQUAIQIKAAIEVAAECKgACBEQAFAiIACgBABBQAhAgoAQgQUAIQIKAAIEVAAECKgACBEQAFAiIACgBABBQAhAgoAQgQUAIQIKAAIEVAAECKgACBEQAFAiIACgBABBQAhAgoAQgQUAIQIKAAIEVAAECKgACBEQAFAiIACgBABBQAhAgoAQgQUAIQIKAAIEVAAECKgACBEQAFAiIACgBABBQAhAgoAQgQUAIQIKAAIEVAAECKgACBEQAFAiIACgBABBQAhAgoAQgQUAIQIKAAIEVAAECKgACBEQAFAiIACgBABBQAhAgoAQgQUAIQIKAAIEVAAECKgACBEQAFAiIACgBABBQAhAgoAQgQUAIQIKAAIEVAAECKgACBEQAFAiIACgBABBQAhAgoAQgQUAIQIKAAIEVAAECKgACBEQAFAiIACgBABBQAhAgoAQgQUAIQIKAAIEVAAECKgACBEQAFAiIACgBABBQAhAgoAQgQUAIQIKAAIEVAAECKgACBEQAFAiIACgBABBQAhAgoAQgQUAIQIKAAIEVAAECKgACBEQAFAiIACgBABBQAhAgoAQgQUAIQIKAAIEVAAECKgACBEQAFAiIACgBABBQAhAgoAQgQUAIQIKAAIEVAAECKgACBEQAFAiIACgBABBQAhAgoAQgQUAIQIKAAIEVAAECKgACBEQAFAiIACgBABBQAhAgoAQgQUAIQIKAAIEVAAECKgACBEQAFAiIACgBABBQAhAgoAQqMHdHPzYb1e/3bzaewZAcDExg3oxxdF7eHbUecFABMbM6BfnhS2u69GnBsATGzEgN5eVtF8sNr7tvri4tl4swOAiY0X0K+Py2D+bNzxvgzqnd9Hmx8ATGy8gF63clkl9dFo8wOAiY0W0M3zomhusN8WxT2OxgPIxWgBLYebre11130AoFXaAS0AIJqIhTskKvoUD8pN+ItXjft8N+Hn/mkDyEvExO0bFXuCJ1etWla7Re/7TGKEfzAALJamgH6+LAv6zrjjS9nP1qC0FwEFEI+mgFbnMZXFXL1cV37dn0nvdxYTAQUQj6qAbv+8bOx/uPjJbwIEFEA8ugK63bwxE3rx1PccUAIKIB5lAS1tPq7frFarp+u3gjPoCSiAePQFNAgBBRAPAQUAIQIKAEIEFACECCgACBFQABAioAAgpCig1eXnHbwuZ0dAAcRDQAEkbKzLxsWhKKDtP2p8LqBTXL0PwIgSf+tqCuju8p8+V18ioIBup7dsou9dVQF1/l05L2n+EgA4GdlM872rK6DBf0QuzV8CACfzDZvkm1dZQKs/ghTyh+CT/B0AcCOgkZUb8SFD0CR/BwDcCGhsn1erX+TPTvJ3AMCNgKYlyd8BADcCmpYkfwcA3AhoWpL8HQBw4zSmtKT5SwDgxon0SUnzlwCgQ+IfIlQW0M2bHx784z/qP8fpe2J9or8FAB2S7qeygP6x/6vw9d+DJ6AA5qMqoNen0fy9Q0EJKID5aAro53L8effnm5vX1X/32SSgAOajKaDXx5FndWHQfUEJKID5KAqocS276uaupQQUwHwUBdSMZVXQ+1sCCmBOSgO6+wNJjwgogDlpDWh1ROniFQEFMCNFAW38PY/borjzjoACmI+igFZH4e/bX975LwIKYDaaAlqdB/rwr/rrK/4uPIA5aQro7pNIZi9fE1AAM1IV0O2fl3Yvy68JKIC56ArodvP+x0/W168vCSiAmSgLaCgCCiAeAgoAQgQUAIQIKAAIEVAAECKgACBEQAFAiIACgBABBQAhAgoAQgQUAIQIKAAIEVAAECKgACBEQAFAiIACgBABBQAhAgoAQgQUAIQIKAAIEVAAECKgACBEQAFAiIACgBABBQAhAgoAQgQUAIQIKAAIEVAge8XB3MuRHwIK5K4oKOhICCiQuVM4KWh0BBTIm5FNXv+xEVAgb+aLnjdAZAQUyBsBHREBBfJGQEdEQIG8EdAREVAgbwR0RAQUyBsBHREBBfLGaUwjIqBA5jiRfjwEFMgdH+UcjcKAbm4+rNfr324+CZ7LKwhLRD/Hoi2gH1/U/5oWD9/6Pp2XEIB4dAX0y5PCdveV3wQIKIB4VAX09rKK5oPV3rfVFxfPvKZAQAHEoymgXx+XwfzZuON9GdQ7v/tMgoACiEdTQK9buayS+shnEgQUQDyKArp5XhTNDfbborjnczSegAKIR1FAy+Fma3vddV8fAgogHgIKAEKKAlpuwl+8atzHJjyA+SgK6PaqVctqt+h9n0kQUADxaAro58uyoO+MO76U/WwNSnsRUADxaApodR5TWczVy3Xl1/2Z9F5nMRFQABGpCuj2z8vGRzkvfvKbAAEFEI+ugG43b8yEXjz1vSITAQUQj7KAljYf129Wq9XT9VvB9ewIKHThQnRp0xfQILwQoQqXQk4cAQWSxR/jSJ3CgHJFeiwEfw4uedoCyhXpsRz8QeLk6QooV6THkhDQ5KkKKFekx6IQ0ORpCihXpMeyENDkaQooV6THshDQ5CkKKFekx8IQ0OQpCqj/BZULh7GWDoiO05iSR0CBZHEifeoUBZQr0mNx+Jc/cYoCyhXpsTz0M22aAsoV6QEkRVNAuSI9gKSoCihXpAfiYhdBGF0B5Yr0QEwcpAqkLKBbrkgPRMNpUqH0BTQILxPghBP1gxFQYKn4qGgwAgosFQENpiygmzc/PPjHf9Q7P/s/ytnGqwS6RT3mQ0CD6QroH5eNo+8EFIsS96g5AQ2mKqDXp1fP8SOdBBRLEvmoOQENpimg1Uc57/58c/O6+u8+mwQUCxL7qDkBDaYpoNfHkWf1t+X2BSWgWJDYweM0pmCKAmpckb66uWspAcWCtAIaukOUE+lDKQqoGcvjdewIKBakGdDwQ0p8lDOQ0oAe/5wcAcWCNAIaY/xIP8NoDWh1ROniFQHFktgBZQ9mAhQFtPFXOW+L4s47AooFaQbU/R1MSFFAq6Pw9+0v7/wXAcVy2GNOApoATQGtzgN9+Ff99dVuK4aAYjGsvZ4ENAGaArr7JJLZy9cEFMtiHjUnoAlQFdDqT3pYvaz+xAcBRQ4GHg43HkZAE6AroNvN+x+t69BvXl8SUGRAcEImAU2AsoCG4nWGJElO6eQ0pgQQUGB2shbyQcz5EVBgdsKtcT6IOTsCCsxOujuTfs6NgAKz43iQVgQUy5bEII6AakVAsWhp7EYkoFoRUCxZIgeyCahWBBQLlsqplKksB3wRUCxYMiM/2Ug4hb0PC0dAsWD7y7rvIzT3XlD/Gqax/3bZCCiyNCwthWWaJTuzKF7PaNzA5AgocjSwioUZIWWvDfabpoCAIkNDB2dWhJS9NpLZf7toBBT5GTw40xwhzcueDwKK/AxuCyNQhCGgyI9PQBXvA3XfxpQIKPLjFdBEjsJ7O7eSOtdKGwKK/HgENJXzQP2dWUmt/y4oQ0CRH5+ADntgsPg16z9Sxkmi0yCgyI/sINKICzTKeLCvkZwkOhECivwMz8dEA7UBe1oFge2ZJkeYJkJAkaHhXZxkV+GAQ1Wi5eh+CgGdCAFFjob3aIpDLcYMOuYUeyQsCCjHnCQIKLKUVA7MBXEuUvRdlv4B5ai9CAEFxmZWaZotbu8JctRehoACY0s/oBy1FyKgwNjmCKhfEDnoJERAAQGvHYbNgLaeHLFfzX2Zw5aRgAoRUMCf3yEXazzoOqUpXr+KtmFPi7UAC0NAAW++h1zMx7sGh9H61ZzR8DFypAVYGgIK+PI+5NIxJjQCGucYjng6BFSIgAK+unPTNezr2KZuFzTsLCJxBwmoEAEFfHXmpnvD+UxAI53HHhBQTmMSIaCAr+aOxiGHvo3Htie07R67di6C6+HygWSkIfDiEFDA1+FlVLQ1HtHz5HMP63x2xxxDpx1nCLw4BBTwtX8Z7VuzH38e7h5S0KCAnhnqhkybfkoQUMDXoZzHjE4XUHOerilwLGhqBBTwtcvXsWXb035NcwdnX0DFx2vqUnfMiGNBUyOggLfTwaDCP6ABx2vMYWfXEJRjQZMioIA/c1+kb0Dlx2vOB5RjQRNTGNDNzYf1ev3bzSfBc3lZIVTrIPjwgPYeQR806/q/HQHlWNC0tAX04wvj9ffwre/TeV0hULt/RkA7ju20niqed/3f3jlhKroC+uVJ45/wu6/8JsCrDWEcOxnrgad5PH7QU71nXv+XgCZBVUBvL6tX6IPV3rfVFxfPvKbAqw1BrMPcdQ/rlnaPMSMcITcLXB+Qx4w0BfTr4zKYPxt3vC+Deud3n0nwckMQ+0TL5oiydxs9wjma7Wazs3NmmgJ63cplldRHPpPg5YYgjYC2DH5q83vD9o0OSzWmoyigm+dF0dxgvy2Kez5H43m9IYg7oIMC2BPQ4Tn0KTYmoCig5XCztb3uuq8PLzgECdgO736qz9ElwpkWAgoMN0ZAIxxdwlwUBbTchL941biPTXj4CRzB9Qe0d+I9Ae2bJpKmKKDbq1Ytq92i930mwetz4UJ3HvaOFvsn3vlUAqqYpoB+viwL+s6440vZz9agtBevz2VqHXUJL2h7Cucm3vV9AqqYpoBW5zGVxVy9XFd+3Z9J73UWE6/PZXIctQ7YiO8YZh7v6R6FdjyVgCqmKqDbPy8bJ3Fc/OQ3AV6fS+Qc+gUXtH2/9e2+gjqfGLZUmIeugG43b8yEXjz1vSITr88FqovVF9DAo0vHCe6nUBTb4ZMioIopC2hp83H9ZrVaPV2/FVzPjtfnAlkfX+/ahg89unSYYHHMqMdrLcaOBedUw/5BwBD6AhqE19MCDQmo+OhS3anj0PM0cf+CRuxd+D8IGIKAIncDAioeBBqdkgd0hNqN0WQ4KAzo3x+rg/A3f0mey6tpgQYF1H37/KTrTgUENPr29jh7BdCmLaDvjUsqf/PUO6K8mhbIGdAop2IW9qRPOz7N/58Fx6WmoiugrSvSf+95IIkX0wJZh96jnstuP83YjiegS6EqoNVHkYpvHnxbFBf/9q/9efRen4TnxZS1ru3g5jjR8agoAW3uyiSgC6ApoNUn33cf5TxcVmR3UqjXR+F5MWWs+0iMvafS9Zg4Ad2m0k8COhlNAb0+DTjLgu6uYlcNSb3+KBIvpmz1HXc+e5Q7UkDPLMZ0COhUFAXUvCL97eFD8NdcjQk7/cedzx3lFh61dnUq/ilJAgR0KooCal48uby9G4yWQ9CevaCFw1hLh3kFJkM2cHTONIVXmvAfBHjTG9Dd7f4r0hPQ5Qgdc4leIel2Ko09CUr5vBJ0BfR08c9y5DkgoG28mnIVvNEq+hd29k51LjVDBjGvH52igFZXpD/u8DweT+JPemAv7l6/we+g4E45nu719j1bUOFyLZffP4qaAlrW8nD95OOt95f8XXjsRA2oRxYj9dM+2d9j5o0bCOW5W0ZTQKvD8MXd/1j/+qL8b7nl/vXJ/r8eeJ3lKmZAp+uSY04eM093F6xini8kTQHdF3Ov2hv69XHZ03dnn2XidZarZkwCRobTdckxJ5+Zc7LSCHIO6Hbz+vC2eFjt+Pz62PuS9LzMsmWP3EL2TU7XJeeJ+MNnTkBHkHVASx/erH78TXAt+j1eZvkymxm0EU5Alyz3gIbhZZYxRz+FJ9W7b/ssgXhOBHRmBLQPL7NFCCuL+Nne+w0IaHoIaB9eZoswT0AH7TewEktA05PxaUwR8DJbhFkCOuidZw9SgwPKaUzx+e0/J6DIT2hARV3qmqldTOvNGXgaU9ixMnTw2hNDQJGfwG1bWZc6Zuo8OeD4iLAT6QV7XTGAz8+UgCIvzVe/5Fcu6pI7oFYP2w9xzMlzAEQ/Z6UooNUHjxy4GhMMzfzIfuOSLjkDapfcuc+zNSeiqAgBRU4KY2BnfD3NrB23mztD3Q+HWooC2v6jxgQUNnODeepxHAFdIk0B3V2OyevqdS28avNm7Xu0+jl+T+2t9dYtApolVQG1/q6cCK/avHUW6tyINEZfzeGve4G8A8ru0NTpCqj3n/Bo4qWYt55zMRs3ms+LVNDmVFonhLq+4TNBpEVZQE9/z1iIV2Leus/FdD2i/f1IBe1cIL8ZxVosjEdbQMuN+JAhKC/EvHUG1P2Q011BZ432L5A9aZ8x5YiLhVi0BXT7ebX6Rf5sXoh5kwa099uBS2SPIj22yTnkpIC6gIbhdaiPz27AzsM37tvDvh1Gvh+TgCpAQJE2vwC5dxvOGVD5kXQCqgABRdJ8D6Q4eztrQMUSXSyYCChS5n8gxTXg6z4433vYfGaJLhZMBBQpE0XEcTamK8MFAUUoAoqUSSLiPJ+9aH6vsO7znccUEl0smAgoUiYIqHOvaeFifrP9lJ7pDz8oJD6CZC2NdAIYHQFFyvwD2nkmU3vc2f3N/ukPj6LXg6M/HeMjoEiZJKB9z6hb5A7ogMn7DVaHP7hjAvQzaQQUKYsf0PqWZBej15OODz6Twf5v09CkEVCkzL9yYwe0b+ruB58Z3/Z/u/O7hDUJBBRJM7eCBzUjuYDu51MUW/eS92/md36X3aNpIKBIW+HQ/3j37eY9UwW02Keza8H7l6Lzu8F7VxEHAUXiWuHsb4YgoM2H9XRaEtDewfPQxW2dUzB4KTAmAgodhjbj3JCu/UCfrWPRCLT67/5/8QLqsRgB2E1wDgGFDkObUb/n3b0qmg909LP1WO+lqB9QnPaBnit6egGdaker4k4TUOgwsBnn9pWaeXTuWBXulOxYFuMY0taZ5JQDOtWO1qk6PQYCCh2GNePYrO63Y/Pd2v66dz5eUSmKwqyosoB6/WMRYz4aC0pAocOgZgx5z7f6ad99bj5ew6XGg7UFdIKZaD8gRkAR3xhbZAMDOuBB9hOMTfdBAfVbuWY/HYmU7DFoVn/QsviaLKCTzGYkBBTRjbJPa6yAnm44NrOjrIA9xu39dv+T23eP8oM2ZuK+rXM2IyGgiG2cfVqFqftB7ts9Uz1N3XGgJ1ZAT4vtv0+g47vFcc/q6UZ8BHQAAorIxtqnNXJAt3VA4y7/mX6e2w7v+K79syCgcyGgiGysN8T0AY209OOOyI9fxZtyPQf3bZ2zGQkBRWQjvSHG3oQ/3Zb2rnvZzi+3yNjlGWtTojUb920dCCgiGy2gpxu9ewz9Zu0IqLB3fc+K1M/GZEYvzzhD5865qHx7ElBENnJA+/Pm+54/PszcQSntp9eMBZprPv7QbaShc3sujRuKEFBENm5Ai+NYsbugXu/5ot7zGbLrc4JhVKszE2z7TtHPqTo9DgKKyEYN6P5NVv+f63F+78XWu1e0zJOMBhsz0L3z0KS3nwQUsY00GDsGtPn/ESZcv33F7+QpAtq8rXvnYSYIKGIbZ5/WaAE9Td8kW7r27Xgcc1C98zATBBTRdXTIvNM/VO2N9+hnBZkDUe8nu2/H45qD5p2HmSCgiK+3n4cjQLKCmoePYv8yQzaJ5wmo5p2HmSCgmEZhD5sadw6cQmE/ufGN4CV03x77uanMAQIEFJOwhnfCoZ4VyqDhbPMJrQn4B3TsAzoENEkEFJPoev97/kYa49jGiHTotBzPbBXVa7EmOKAzfqIhQEAxia7tbeFQ7zQJSfWasWtOU7BYrQjH3zs5eqIhQEAxia7BnmSo19CeydkpWE+om7cNCKh7B0PkgkafJgIRUEzCPHUx7FB6T0GHBtS+bbZc3PXWMjZuxEA/00NAMQlzYzn8ZE5792VjJsMWpb5txi7OGVLsr1wMAopJHAPq/n//qRWOm4EBtXasSpaqcw7IFgHFJKyxZ2sc6j+1xoRbdw97sh3QaHsZCehiKAzo5ubDer3+7eaT4Lm8mmdj7v1s7Qn1n5g93fbdw55cB7TruFTo4vGSy5u2gH58YbzMH771fTqv5vmYeQpNlTugA6fmCmjcI9wEdDF0BfTLk8bx17uv/CbAq3lGZqICc2XvA/U84t1MrrEkkQpKQBdDVUBvL6sX+IPV3rfVFxfPvKbAq3lescpiH4X3HT02k2v1M/j4e2MivOSypimgXx+XwfzZuON9GdQ7v/tMglfzvPy3tzun4yB4evvrSMtV3xMwOSRPU0CvW7mskvrIZxK8nGfmvb3dOZmgvZaNp5qTChwYd91AnhQFdPO8KJob7LdFcc/naDwv57kFdc+aTONG2NTct70nE/2EKCROUUDL4WZre911Xx9ez7OLFJbAIWhzYu7bQZOhn0tAQKFTzIKOEtCA5YEaigJabsJfvGrcxyb8ckXciiegEFIU0O1Vq5bVbtH7PpPgZZ2+gcPKjiPdokFppKPmBHR5NAX082VZ0HfGHV/KfrYGpb14Wc/DI2tDN8zdtRJu1scZzRLQ5dEU0Oo8prKYq5fryq/7M+m9zmLiZT0Pj6wNTpmzVuIQRtmfSkCXR1VAt39eFraLn/wmwMt6Dh5ZG74x7apVwKZ4jONRkfYEQBFdAd1u3pgJvXjqe0UmXtcz8OlKI4s9WXMH1P39qUQ8rgUdlAW0tPm4frNarZ6u3wquZ8fregY+WXMdDyqsAh+/nj+gjrpH2RMARfQFNAgv7BmEBPR0q77rEKjZA+qMJf1cGAKKsQUEtHF3I6StJ00ZUDbXsZ0moJsP69+Mze0Pb7x3XbpsPv72l/eTeK3PQBhQazC3+4/dzMNX5sMGz6lxLFLwqlB1wIhx8WimCKj9eUvfT1/aPqzXuzNB95dWvvh334XjNTQ9WUDtuh0Caj2wHcGhc2r2U/CymPt4lQ/2zI5HV0D3pzHd+3S4tHLh+UHO9F/qCp1/b/oF1NxIr+9x9tEubNExLGwvYD2sbe4aGE5RQNnZMKKRA/pHden4f14WF/9YHT3xvQhy7frwVri/u7Ty/pr0Xp/kTP2lrtCA0Y3X1q61YV4/p2OA2Zy0oxXtBTT76Tj6dH4B20Ee/OwZeP344WnkgH5unvm+D6BsytXE7r78tSzwPw+fQKqK6vU3PXgFRTZodNN4kDNBp3vMF8rxmz0BbdzTyqUzqY3pbj1eGK5/MNJ+VelZUo3G3oS/cvTzrnAAeriYSHUFkWODr7iYyKxaoxv3cNSqTiuQHd+37h0U0CbXAm7DAur8ByPtVxUBHdPYAd1Un1ovN+H3n1/fuRFO+HRF+tv6EiLloJTL2c2oa69kV0G39o7HZozsUaIxsY7x5pmAFu56BATUXEACivEDWgk77t6ejDG9/kk73lK8gKJqvDmd47PmM1oN6hglnn5d5o3GA62KNX/JdXntiQcF1Lkeg547FwI6pikC2jgPVIqApqc1AnR9o/GMonnbHbmisRFvPbloBdT1Sy7sD9NHDeiQfyzSQEDHNEVAIzldkb7cbmcTPg3NgLq/Yz9jcEC3RhaNedhFbX3D/fBiGzugnbsrUkNAx6QooKcjRtWBqcNlQK85iDSrsQN6uKs90GxOzRxn2gGtH9cevrZDfIYzoMOeOpsh2wWjzl3DD0ls3IBu/rVy+VG2QX9b/h6+v7l5XRQP6rEopzHNabSA2lvI3b+2dgztLX7XaNN6Umuheqkczc25s0HLMF1s3IBWJ7w7SA8pHc+Juvd/y3A+XK9fFL4fRcr29zgTe3QTM6DWW6/n12ZvpZ/uaN60895+SZ5bUcda6XktzVexOds9DVUB3bzePb0cfV4LJ5Xrr3E21jtknID2TMx6XNH8utgvU2O06XjQ8FdFYS7f0CfNb/Z+6vpx+Rh5E/7D4dxP+1RQ+TH5j/968N3uWk5/7D/i9NBzSrn+GudjRmhgQJvhcr/N/AZ7nQF1Dr+s7HuRP3OJdA7YvUx0ECnSqaCGzYd/rV56X88u09/inKyB4oABh2Pk56xSq4hnl8J8uHFnTz8dy3lubv6j1gUjoJIpuu6MH1CZTH+LqRgyPnNtOTurVBhH1c8Wy86x8cz6AeaD3bcHzY1+DkdAJVN03UlAl2F4f+wHOZ9VNA2bs/UM48i7+Vj3bbbQIyOgkim67iSgC3G2dc5DOYMmJipo/eTOZbCn4bwfMgRUMkXXnQQUe+5j4T0PH9w0Y9RZGHcdb3Quw5BvQGQBP08CCn9m94ZsX1tPNafSuNE9p6L/YfZj27sGmhvq7ttLeMNPagEjegIKb2aWBowiG881p9K688ysBi5X+66OZXAH1PPfBHQa8m+kbgQUvsx3hfc7xBnQ7XGE2eyWtQ3uP4uOX3jnwMjnuD+GyP5nqSigMT7WlO3vcUJFTwOHPLvryV1b4KdHDA/ouYXqyr65pyDnd/2EMu8nAYWvgWdUdj67aN2y89gIdOG4PXQenc/oGBiZOwqKvmuYAHuKAnr4W/AEdGZhAXXXrVXKot6ob9w3cB5nnuD+flFX8zD/gTPEUo0b0Mifha/+KtKjsIXjHREsMKBG3cwN9FY/96PBbdF1pKo3kZ7BtZ93uOGxSliscQMa+WpM9d+VEy8c74hgoQF1FdRKab0r0o6nlcTzg0wRe7K8XHCGroAG7wrgHREuOKBb46D6aaRnHG0/HQy3D87X3zk+zroRSaPrUaeN/Ey0CW8L+BNzt2Eb8bwjhusa4UUI6DGbRX3cxrHr0dicbo4JraHo4NkOXDb3bcBhooNI0ZQb8SFDUN4Rg3VuIze2o+vbPtNuzaIjoEXrvtbMog9BR5s08qMtoNvPq9Uv8mfzjhjquIHtSKi5+SzblLYn0AqkeSKRMUjdbqcJ6GiDW+RHXUDD8JYYyOqno6DGyLFrU7936q3bxiZ6ndf25McP6Hi7V5EhAgoXe9TXVdDmbZ+pN2+fBqJ2LBuTnyCgYx3gR44IKFzskE1yoKbVrcao07zdO4EIi0c/MQwBhUthX8x9kgM1Hf107ZXsGMISPkyMgHrSm54AAB1aSURBVMJl7IB2Hqhx7YFs3+dsKrsuMTkCCpcBAQ0Z7/XUzjWQbN/XmkBPk4HREFC4nA9o2BZzz7Nd3zjf1FEPKwEdCChcDmnq7pz/FnMzeDbZEpp7TIOnCHgjoHDaJag7R/5bzO5JRetdO6D8qjE+Ago3M0SugLpv902ucaP7XonjBE7tpKCYAAFFB6ufoQF1j1j9x7Hnpm8MPkf5XTO6hYWAoou5Ndw+28h9u3tartvxjvzUAbVvR8b+AdgIKLrYG/HN77lvd0/LdTtqQE/DTteB+Tji7XFAJggouvTlLcWA7vd8bk97HaIPFOPtcUAuCCi66ApoY4/DGAXlXFM0EVB06Q+o32BsgoDaZzJt69FoNAQUTQR0UbzGZb29cO4O7J78cQ+l/f24AT3+17U/NIqQxeXgU54I6JL4bdn2jzId0+qZvLVj8vT9eDsV6yPvp+kbW/JBkzZn4r49bPkoaI4I6IL4HkTuf7yrn90PNzasXQUNLotd0K2ZrGjVkgc03noiLQR0OfzHe14FOjN5c1rmI2M1rnA5bdOHTv0wC/ftIcsmeh6SR0CXQ/D+96nbucmb02oXNHTuzoIe5xQtoMIOcvQpWwR0OUZ+G58P6PDZt0M4dBnqw+9mqmMX1HNMS0CzRUCXQ09A7XQOr5URzVECKt3jQECzRUCXQ01Ai+OOy9YG/7BFOD3fuGfgFM7PQbLHloBmi4Aux6QBbXdm8OzbOy/PL609w1N8i9gBlSGg2SKgyxH4Nj43+LKO3DgePGz2pyfaW+BnZt58QPvrASs4HgKaLQK6HOKDyMdn90bM+L77WMug2ReFPZ9mQN1PbD6rVfvZAxryk0fCCOiCuMMmfa6rWOaN/b1+sz9sd7ePAfU+8zTDwipVQtUK+ckjZQR0Sc5uCvc9s77pmFZxrF5j8s2Cds7e+M6xw9vG7db0Wgtntzulasl/8kgaAV0U8bu4tRevUSd7U9v9POfsi6Z6Wu15tSbYuM+KZlrVSmdJEBMBxRDNKDYHhV3RPPcDb41jjcNH5rH406N6A2ptzG+pFkZHQDFEO6D9X7tuOydrhPNQSiN+WyuDPZv/5gSJJqZDQDHEOAGtx4v1OLZo/FEOq4ddATW3/09DVUKK0RFQDDFWQO0pmMfg3cPOMwEttmZqKSjGRkAzMEEq/ALaf9C8PdV65NkcRzpn3p5M6yi8eVf/mgEBCKh+Uwy2mlHsPag0uF7uQ+aOGfSOQB0zHN5wIAQBVW+awVZjLq1BofX9oUlvBtTag2nNu28fqGNj3+M4FhCAgGo31WDLTlR7ro3xY3c/HcPMegzrTK+jkPYEt81vTxTQ8Uf+SBwB1W6ywZZdC2tQ2B8492TMPadFffTHNZWi/zxQewfA6S7z2+MYvM7IFgHVbrqt1VZB/cp5elp9w55Y/e3GtM6souPbk/xQ2v+YYHEIqHaTj0BbBT19OWwi9U3nOPb4re4ntafZuj3FD+XMUmERCKh2UwXUXUrfijiO3juGsc1J9Vd6toCOP48BC8E+hFkRUO2mO15ybo5D5u46et/eudmaUu9+Asei9Xc9TnVSCCh7YeemMKCbmw/r9fq3m0+C52b4QpssoM7bwQEdOKXeTjgGqH1j1kjVSSCg7IWdnbaAfnxhbO49fOv79AxfZ2PtimtEZoKAytfDkcTuSsaqzvwBZS/s/HQF9MuTxh6zu6/8JpDj62ycYUgzQKMHNGg9HLE828/QV0MKAZ17CaAqoLeX1TviwWrv2+qLi2deU8jyZTbGjrBWzcYOqPXvomCBB4tWnfnzNf8SQFNAvz4ug/mzccf7Mqh3fveZRJ4vsxH7ee64tn9A3eO/GP0c9vSIAZ17A5qAzk9TQK9buayS+shnErzMhmm/NTsD6lkR94Z6jN0QAwMcrzrj7DvxWgD3bUxHUUA3z4uiucF+WxT3fI7GK3uZTbFJ2zHj5u2eoWPjRt9UOwaaMQZzQxckYnWm2efQN3/3bUxHUUDL4WZre911Xx9dL7P53qCOt2ZXoIYvZGc/60bLV3Zwg2NWZ95+EtAEENB0zbiJ6HprdpXSo5+NG/Yswv65GByTjKoz/15YKApouQl/8apxX86b8HO+PZyVCRtv9a1Odcfx+8I5eATUXo6ZR5FBZt8LC0UB3V61alntFr3vMwlNr7NJhkod+Rhh3n2TLBoXZoo8+eYjzerMvR8zjO6lz4GmgH6+LAv6zrjjS9nP1qC0l6YX2hQB7dksjz3rswF13I40+dZD65XWPoajnzPTFNDqPKaymKuX68qv+zPpvc5iIqDNWXTlI0pYrHd3OgHdOvqp66WBZKgK6PbPy8J28ZPfBDS9S8YPaP9uyeDBjT2J/oAawZatreynldERJcxCV0C3mzdmQi+e+l6RSdObZIqA9swhRj/NG2dnVj9WFlDJWJKAIoyygJY2H9dvVqvV0/VbwfXsNL1JZg5o+MSbR7v7ZmaNVoVHkQQ7HQgowugLaBBNb5Jo++c6x5IjB9S+fWZ1urb2fWboP2gmoAhDQNMV6Qhxd1gmDeiZ1Ynwz4VgpwMBRRhFAd18WL87/6h+ut4kEQ7k9HZr2oCeWZ1I/1z4IaAIoyig3pdeclD2JonZT+ehG9ftCDNtTqU+QtQz5Sj/XHiKtpsEC6UsoMX3kr+EVFveu+TM2UPtbzk75p02eyrDnjh9P2ca9yIf2gJqX1HZ2/LeJefOHjrdOLTLWRTvwaGRTvFh9WnMMe5FPnQF9OKf5Qv9YcCe0OW9TYaePdQOiTUobdw4O9PTh9ul53VOhn4igK6A3vn9j8tyECrfjl/e++TMYRI7H3ZIHNkcHND6adQJGdMW0P0f5rz4/i/ZNJb3Vh5wnLlwjDXNh/sfqh5y1B3IgLqAHj/N+d2AfaF9G6hLMSig/belAWXrGNnTF9Ayoa/3H4j/7uWZcSgBHbT9PVpAPZ4BqKQxoOY1Rb757sdcr0gfyfkjQAQUENIZ0NLHF4eE5vs3kSI5O/o+H9B6AmePQ/VOEciM2oCWPr75gYAOcG7vhZ279ha/uQOk70yo/qkAGdIc0Mrm5oZN+ECN9LW2+M27XP1sPr7zXiA32gPqibezgz1ebI0oC1dU3c+17l/oUTssCgHVLFKk7EA2J2pFtR1Q921OYcIiKAro5l8rryPuLnm9oaMN83onZEZ1eECBJVAU0Biyeo9H3NHYF+LeRhJQLBoBVWuqQ90EFOhCQNWaql0EFOhCQNUioMDcCKhaMdo15CBU764CTpnHohFQtSIEdNhh/N6DVVOdMs9pUUgRAVUrPKBD43fmLKcp2saJ+UiSooDu/yZSy2I/Cx8c0OGb373xmqifjRtACgioWsG7H/UcAGJPKxKlKKD7v+ZBQE9Ch2WaAuq+DcxMU0C3m+dF8ShoCnm9+wJ3DEbO0oib8gQUiVIV0F1Bn4VMILN3X1iz4mZpzMM8BBSJ0hXQ4Csy8e4zRM3SqId5CCgSpSyg29uwjXjefYaYWRr3MA8BRaK0BbTciA8ZgvLuM8SM3riJI6BIlLaAbj+vVr/In827zxRxs3vsgHIaE5KkLqBhkn37zfM5m3gHfkYeI3IiPdJEQJMw5iHsIfONMCH37Vjm+gEBvQhoCvQPsEbfS0k/kSICmoAMdvFxmAeLREATkEF9Mvg3APBHQBMwX0DjbRjr3wsB+COgCZgtoDEPzXCYBwtEQBMwV0DjjhrpJ5aHgCZgpoCy3xIIREATMFtAZ5ktkA8CmoCZhoIEFAhEQFMwzyFsAgoEIqBJmOUQNgEFAhHQNETt58CJEVAgEAHNz9DhLAEFAhHQ7AzeocppTEAgApobjyyeTy0nxwN9CGhufDbMz23s8/FMoBcBzY3Xns2z/WzcAGAioLmJd2iIfaTAGQQ0NzEDGmtKQKYIaG4IKDAZApobAgpMhoDmJt6eSwIKnEFAsxPt2DkBBc4goPmJdfYmAQXOIKAZinT2ezUFzqQHehBQdCqKWINZIE8EFN0oKNCLgKKTUU9+cIADAUUnjiIB/QgoOhFQoB8BRScCCvQjoOhEQIF+BFSbCY+KE1CgHwFVZsrziggo0I+A6jLpReK5ojLQj4CqMnHS+JseQC8CqsrUG9V8EAnoQ0BVCQ6obw/pJ9CDgKoSGlBGlEBMBFSVwICyTxOIioCqEhZQjqoDcSkM6Obmw3q9/u3mk+C52rsRGtCQZwNo0hbQjy+MS1Q+fOv7dO3Z6B5DGhee69zJSUCBuHQF9MuTwnb3ld8E1Gejay9m0eZ6svs2ABlVAb29rMLwYLX3bfXFxTOvKejPhjuQ7a66CkpAgbg0BfTr4zKYPxt3vC+Deud3n0lkkI1z/SxO9zme6r4NQEZTQK9buayS+shnEplmw6xmT0EJKBCXooBunhdFc4P9tiju+RyNzzQbgwPKaUxATIoCWg43W9vrrvv6ZNqNgQHlRHogLgKag6EB5aOcQFSKAlpuwl+8atzHJvzO4IBycRAgJkUB3V61alntFr3vM4lMyzE8oAAi0hTQz5dlQd8Zd3wp+9kalPbKNCoDT2MCEJemgFbnMZXFXL1cV37dn0nvdRZTtlUZdiI9gLhUBXT752Xj44oXP/lNINuqDPooJ4C4dAV0u3ljJvTiqe8VmfLNyimb9BOYjLKAljYf129Wq9XT9VvB9ezoCoB49AU0CAEFEA8BBQAhtQH9+4NkG56AAohHWUA//rD75ObxWNLdn88+w0ZAAcSjKqCbF/sL2lUfQDr43m8USkABxKMpoLtulgHd/fditVpVw1CvT3ISUAARaQrobdnL//Zp/9/dB5A2/8lHOQHMR1NArw7dvKrHnVdcTATAbBQF9Ovj/XDz+N/K50suZwdgLroCujsEb15Euf+Cyo4PiBNQANEoDOjmOQEFkAJFAT39UbmrehOeK9IDmI+igJ7+rPHny+ORo6qp/FljADPRFNDqr8Dfra5If308jel1XqcxsZsB0EVTQLe31Znz3728ufnPsqRPf31xmdcV6dlRCyijKqC7v4pk8+tn0gE9hZOCAkroCmjjivRZXUzEyGbCSwnAoCygpb9/Xf3woPTdjy+zupyduWgJLyaAmr6ABkm4TAQUUIeApoKAAuoQ0FQQUEAdApoKAgqoQ0BTQUABdQjoDJzny3MaE6AOAZ1exyeOOJEe0EZRQKuPwjv0XM7OsXAJpKkzlHyUE1CGgE6tZ1OdfgK6KAro9suTPALqvg1AHU0B9b/8Z0sCxSKgQDZUBbS+KL1UAsUioEA2dAX0zN9AOi+BYhFQIBvKAlr9EaSQjfgEikVAgWxoC6j5JzkFpi1Wx+mecy0OgMi0BXT7ebX6Rf7sSYvlPq+TTxwB2VAX0DBTJqvrhHk+cQTkgoCON6uukSafOAIyQUCnmFVHQSdbFgCjIKBTzIpWAlkioFPMioACWSKgU8yKgAJZIqBTzCpwtuwzBdJEQKeYVdhsOWoPJIqAjjerSCfMc94okCoCOuK8ooSPTy4BySKgY84sxqY3B6OAZBHQUecWYdclAQWSRUBTR0CBZBHQ1BFQIFkENHUEFEgWAU0dAQWSRUBTx2lMQLIIaPI4kR5IFQFNHx/lBBJFQBWgn0CaCCgACBFQABAioAAgREABQIiAAoAQAQUAIQIKAEIEFACECCgACBFQABAioAAgREABQIiAAoAQAQUAIQIKAEIEFACECCgACBFQABAioAAgREABQIiAAoAQAQUAIQIKAEIKA7q5+bBer3+7+SR4LgEFEI+2gH58UdQevvV9OgEFEI+ugH55UtjuvvKbAAEFEI+qgN5eVtF8sNr7tvri4pnXFAgogHg0BfTr4zKYPxt3vC+Deud3n0kQUADxaArodSuXVVIf+UyCgAKIR1FAN8+LornBflsU93yOxhNQAPEoCmg53Gxtr7vu60NAAcRDQAFASFFAy034i1eN+9iEBzAfRQHdXrVqWe0Wve8zCQIKIB5NAf18WRb0nXHHl7KfrUFpLwIKIB5NAa3OYyqLuXq5rvy6P5Pe6ywmAgogIlUB3f552fgo58VPfhMgoADi0RXQ7eaNmdCLp75XZCKgAOJRFtDS5uP6zWq1erp+K7ieHQEFEI++gAYhoADiIaAAIKQ1oJsP69/+8n8aAQUQj6aA/n1zTOb7/YWVL77nIBKA+SgK6Olz75vX9XF4v+spE1AAEWkM6FVVzn+sVj9UCeWK9ADmojCgt2U299vu1Uc5uSI9gLkoDOhVfQGR6mIiXJEewEz0BdS6MD2XswMwH30Bta6h3H9B5cJhrKUDsDwEFACE9AV0e2VcA/TzJX/SA8BclAX01Xa33/N04EjVPlAGwUBmdAW09M2/vf3vpyHoSH8XfpzSsRsByI26gO7ttts3f1yOch7oOKU7TY6CArlQFNDqUqBvfrisA1oV1e9PIg1a3XFKZ0yMgAKZUBXQnV1FjwG9++7s4y0DVnek0pnToqBAHvQFtLb5X575HBhQr4dL5kxAgTxoDqgAAQUQDwHtewgBBdCDgPY9hIAC6EFA+x5CQAH0IKB9D4kaUE5jAnJDQNsPGad0nEgPZIeAOh4zTun4KCeQG0UBNT/KaYh/NaaxSkc/gcwQUOejKB2A8xQFdPvlyUQBBYAhNAXU/2/ItRBQAPGoCqj9B+UkCCiAeHQF9MzfQDqPgAKIR1lArb/nIUBAAcSjLaDlRnzIEJSAAohHW0C3n1erX+TPJqAA4lEX0DAEFEA8BBQAhAgoAAgRUAAQIqAAIERAAUCIgAKAEAEFAKHFBRQA4oneqNgTjGnuHzaAvERvVOwJJmZpewFY37yxvolJfflCJf8LiIz1zRvrm5jUly9U8r+AyFjfvLG+iUl9+UIl/wuIjPXNG+ubmNSXL1Tyv4DIWN+8sb6JSX35QiX/C4iM9c0b65uY1JcvVPK/gMhY37yxvolJfflCJf8LiIz1zRvrm5jUly9U8r+AyFjfvLG+iUl9+UIl/wuIjPXNG+ubmNSXL1Tyv4DIWN+8sb6JSX35QiX/C4iM9c0b65uY1JcvVPK/gMhY37yxvolJfflCJf8LiIz1zRvrm5jUly9U8r+AyFjfvLG+iUl9+UIl/wuIjPXNG+ubmNSXL1Tyv4DIWN+8sb6JSX35QiX/C4iM9c0b65uY1JcvVPK/gMhY37yxvolJffkAIFkEFACECCgACBFQABAioAAgREABQIiAAoAQAQUAIQIKAEIEFACECCgACBFQABAioAAgREABQIiAAoAQAQUAIQIKAEIEFACECCgACBFQABAioAAgREABQIiAAoAQAQUAIQIKAEIEFACECCgACGUb0M+XxbPTF19eXBbFxcN3My7PiDZ/PiiK4sFPn0735L2+H1trl+36fn185/f6q/Zq5rbi1vpu3lSv62/SXt9cA/r1cVEH9M/yp165+Pc5F2ksnw9rV9w9vvayXt/N68PqFo+Od2W7vpvnhRGU9mrmtuLW+h5Xrii+b96V0PrmGtCrog7obXHyrPdJKp36WRT39mPQvNf3ql67Q0GzXd9Nua51UNqrmduKW+trrFxxv3VXMuubaUBvjR9yNRi9Ww76Pz4xX465qNbu4qdqe+fyUJS817f696LahPvyvFzvV9U92a5vOR4z1qi9mrmtuLW+u5V7u92vXcK/6DwDWv2oTwG9Pg7Nql/Qo76naXR9ejHdHtYz+/U9jEeuDmuX6/q+321anErRXs3MVtxe39vT77lau93NJNc3y4BWu1L+xzGg5Rf7f8B2o5d7n7qfppGxdoebea9vmc3j2h3eYpmu75dymFU8fHIKSns181rx5vpe1ZvpSa9vlgEt/6l6dn38BZSj0eMP2/gV5KJ8Kd2378l7fdsBzXR9r6s9M8ZBlfZq5rXizfU1HFY0zfXNMaBlVB5tTwGttwWsf9YycdvamMl7fe1N+GrlMl3f64vvP5lHpdurmdeKN9fXcChnmuubYUDL30L58zYDekrMdTI/91h2a7Q7O+6bn/b35L2+u93bu4NILw57xDJd37+rdbMD2ljNvFa8ub6GQznTXN8MA7rfyDv9iM2fdXu8pl21stfWeaB5r+9hZ9lC1tcISns1M1xxZ0DLfzJ32+tprm9+AT38bJcT0H+eTo7bvfjyXt/t/gSmysP9DrGc15eA7k8OPR6ET3B9swvocVfzMgK6O3Vut0n79+vDCcdZr+92t34HFz8dvs52fQmocXJ9muubXUCvmj/uNH/ukewCWn8gx9p3sc1wfff9/P6vwz8Yz7Z5ry8B3Zw+L5Ho+uYW0HY30/y5x3JV1GfE7Q9N5r2+xjUO/twPTXJe38UH9MvpY0iprm9mAa1Pi1zIUfgrY+32a5r3+jrP5sl2fRd0FH6nGdDq4iGnS+Skub6ZBbTeQXa63ESap4/Fcu0KaN7r+8y4nfn6Lug80J1GQHe7a06fOEpzffMPaJofYIjFfFVdL2B929txOa/vgj6JtGMH9HVhbainub75BzTNj9DGUq7S6SW3/2c57/VtD0NyXl8jKLl/Fn7HCuh1YVcyzfXNLKC1eqiS5EVcoqnOktu/lv6sTwTNd32rq9nVV8M8nmCd6/qaQcn+akxbe33LX+8d+8rzSa7vAgJ6vLJgUpcRjKYqSrV2f582ePJe3yvzNKbdYDTj9TWD0l7N/Fbc3mXR3EpPcn0XENAkL2Qdj7HXYglXpN9f6tX8LGfG62tt0uZ/RfrGaVuGfUtTXN8lBHT7R3p/SiWi49odP9uY+fpunjf+vch4fe2DKu3VzG3F6/Wtf8tGQFNc30UENME/5hfT32++Ldfuu7f1PXmv78cfdmu3gPVtnNaT/V/lrNfX3NCoA5rg+mYbUAAYGwEFACECCgBCBBQAhAgoAAgRUAAQIqAAIERAAUCIgAKAEAEFACECCgBCBBQAhAgoAAgRUAAQIqAAIERAAUCIgAKAEAEFACECCgBCBBQAhAgoAAgRUAAQIqAAIERAAUCIgAKAEAEFACECCgBCBBQAhAgoAAgRUAAQIqAAIERAAUCIgAKAEAEFACECCgBCBBQAhAgoAAgRUAAQIqAAIERAAUCIgAKAEAEFACECCgBCBBQAhAgoAAgRUAAQIqAAIERAAUCIgAKAEAEFACECCgBCBBQAhAgoAAgRUAAQIqDQ5fNlce/T6auroigenb66Lor71X+//Dz9cmGRCCh0+fq4uHhlfHFo5k6Z02fb7ea10VRgTAQUyuwruXdb9rO48/vhqzKn1e3bgoBiIgQUyph9vCouVnVPy637+1sCigkRUChj7ASthpz/+/KUy+t9OQkoJkNAoczm+WmjvUzl/fLLQ0/LW7u9owQUkyGg0KbeCbq7dX08qFSOR8uU7naLFsZ+UmA8BBTanEaY+7Ho7TGW+/sJKCZEQKHNfqS5PR40Kr/cn8i0H5kSUEyIgEKb007Q630mr/Zfnu5mHygmQ0ChziGcx4NGhy8PJzERUEyIgEKdz/szl47nMx2+vLb3hQITIKBQ57DX83Da53Gf6NXxaDwBxWQIKPTZ7fU8bsEf0nk6tERAMR0CCn1uq2LWn0janchUZ5OAYjIEFPrs9npenzp5+PJ4kSYCiskQUOhTbr3fr/d5Vl/e+3/WBzwJKKZBQKHQdXHn/zyur2O3//J4XVACiskQUCh0W1z8T+NKyvsvn52+IqCYCAGFQl8fFw+MT2vuvjyNR8uAGn/0AxgRAYVGV+aV6Pdfnsajny/5LDwmQkCh0bX1t5B2X5422zfPi4KteEyCgEKjapT5zPqy/ktz282LMqDfT79QWB4CCgBCBBQAhAgoAAgRUAAQIqAAIERAAUCIgAKAEAEFACECCgBCBBQAhAgoAAgRUAAQIqAAIERAAUCIgAKAEAEFACECCgBCBBQAhAgoAAgRUAAQIqAAIERAAUCIgAKAEAEFACECCgBCBBQAhAgoAAgRUAAQIqAAIERAAUCIgAKAEAEFACECCgBCBBQAhAgoAAgRUAAQIqAAIERAAUCIgAKAEAEFACECCgBCBBQAhAgoAAgRUAAQIqAAIERAAUCIgAKAEAEFACECCgBC/x+ikZfTL404YQ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Scatter Plot</a:t>
            </a:r>
            <a:endParaRPr lang="en-US" dirty="0"/>
          </a:p>
        </p:txBody>
      </p:sp>
      <p:pic>
        <p:nvPicPr>
          <p:cNvPr id="59394" name="Picture 2"/>
          <p:cNvPicPr>
            <a:picLocks noChangeAspect="1" noChangeArrowheads="1"/>
          </p:cNvPicPr>
          <p:nvPr/>
        </p:nvPicPr>
        <p:blipFill>
          <a:blip r:embed="rId2" cstate="print"/>
          <a:srcRect/>
          <a:stretch>
            <a:fillRect/>
          </a:stretch>
        </p:blipFill>
        <p:spPr bwMode="auto">
          <a:xfrm>
            <a:off x="1447800" y="1904999"/>
            <a:ext cx="7086600" cy="4108971"/>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ANOVA Table from R</a:t>
            </a:r>
            <a:endParaRPr lang="en-US" dirty="0"/>
          </a:p>
        </p:txBody>
      </p:sp>
      <p:sp>
        <p:nvSpPr>
          <p:cNvPr id="3" name="TextBox 2"/>
          <p:cNvSpPr txBox="1"/>
          <p:nvPr/>
        </p:nvSpPr>
        <p:spPr>
          <a:xfrm>
            <a:off x="642937" y="2286001"/>
            <a:ext cx="7569518" cy="2031325"/>
          </a:xfrm>
          <a:prstGeom prst="rect">
            <a:avLst/>
          </a:prstGeom>
          <a:noFill/>
        </p:spPr>
        <p:txBody>
          <a:bodyPr wrap="square" rtlCol="0">
            <a:spAutoFit/>
          </a:bodyPr>
          <a:lstStyle/>
          <a:p>
            <a:r>
              <a:rPr lang="en-US" dirty="0" smtClean="0"/>
              <a:t>Analysis of Variance Table </a:t>
            </a:r>
          </a:p>
          <a:p>
            <a:r>
              <a:rPr lang="en-US" dirty="0" smtClean="0"/>
              <a:t>Response:   data1$Ht    </a:t>
            </a:r>
          </a:p>
          <a:p>
            <a:r>
              <a:rPr lang="en-US" dirty="0" smtClean="0"/>
              <a:t>                     </a:t>
            </a:r>
            <a:r>
              <a:rPr lang="en-US" dirty="0" err="1" smtClean="0"/>
              <a:t>Df</a:t>
            </a:r>
            <a:r>
              <a:rPr lang="en-US" dirty="0" smtClean="0"/>
              <a:t>         Sum Sq     Mean Sq    F value       Pr(&gt;F) </a:t>
            </a:r>
          </a:p>
          <a:p>
            <a:r>
              <a:rPr lang="en-US" dirty="0" smtClean="0"/>
              <a:t>data1$Wt    1          11615.0     11615.0    312.58      &lt; 2.2e-16 *** </a:t>
            </a:r>
          </a:p>
          <a:p>
            <a:r>
              <a:rPr lang="en-US" dirty="0" smtClean="0"/>
              <a:t>Residuals     200       7431.8       37.2 </a:t>
            </a:r>
          </a:p>
          <a:p>
            <a:endParaRPr lang="en-US" dirty="0" smtClean="0"/>
          </a:p>
          <a:p>
            <a:r>
              <a:rPr lang="en-US" dirty="0" smtClean="0"/>
              <a:t>--- </a:t>
            </a:r>
            <a:r>
              <a:rPr lang="en-US" dirty="0" err="1" smtClean="0"/>
              <a:t>Signif</a:t>
            </a:r>
            <a:r>
              <a:rPr lang="en-US" dirty="0" smtClean="0"/>
              <a:t>. codes: 0 ‘***’ 0.001 ‘**’ 0.01 ‘*’ 0.05 ‘.’ 0.1 ‘ ’ 1</a:t>
            </a:r>
            <a:endParaRPr lang="en-US" dirty="0"/>
          </a:p>
        </p:txBody>
      </p:sp>
      <p:sp>
        <p:nvSpPr>
          <p:cNvPr id="4" name="Rectangle 3"/>
          <p:cNvSpPr/>
          <p:nvPr/>
        </p:nvSpPr>
        <p:spPr>
          <a:xfrm>
            <a:off x="2362200" y="3200400"/>
            <a:ext cx="10668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362200" y="3429000"/>
            <a:ext cx="10668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H="1">
            <a:off x="2667000" y="1752600"/>
            <a:ext cx="1354455" cy="1451610"/>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926205" y="1554480"/>
            <a:ext cx="3274695" cy="646331"/>
          </a:xfrm>
          <a:prstGeom prst="rect">
            <a:avLst/>
          </a:prstGeom>
          <a:noFill/>
        </p:spPr>
        <p:txBody>
          <a:bodyPr wrap="square" rtlCol="0">
            <a:spAutoFit/>
          </a:bodyPr>
          <a:lstStyle/>
          <a:p>
            <a:r>
              <a:rPr lang="en-US" dirty="0" smtClean="0"/>
              <a:t>SSR -  Sum of the squares of the </a:t>
            </a:r>
            <a:r>
              <a:rPr lang="en-US" dirty="0" err="1" smtClean="0"/>
              <a:t>Regressor</a:t>
            </a:r>
            <a:endParaRPr lang="en-US" dirty="0"/>
          </a:p>
        </p:txBody>
      </p:sp>
      <p:cxnSp>
        <p:nvCxnSpPr>
          <p:cNvPr id="12" name="Straight Arrow Connector 11"/>
          <p:cNvCxnSpPr/>
          <p:nvPr/>
        </p:nvCxnSpPr>
        <p:spPr>
          <a:xfrm flipH="1" flipV="1">
            <a:off x="2617470" y="3718560"/>
            <a:ext cx="2311718" cy="108204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143375" y="4815840"/>
            <a:ext cx="3726180" cy="646331"/>
          </a:xfrm>
          <a:prstGeom prst="rect">
            <a:avLst/>
          </a:prstGeom>
          <a:noFill/>
        </p:spPr>
        <p:txBody>
          <a:bodyPr wrap="square" rtlCol="0">
            <a:spAutoFit/>
          </a:bodyPr>
          <a:lstStyle/>
          <a:p>
            <a:r>
              <a:rPr lang="en-US" dirty="0" smtClean="0"/>
              <a:t>SSE -  Sum of the squares of the Error (Residual)</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Fit the Model and Assess Adequacy in R</a:t>
            </a:r>
            <a:endParaRPr lang="en-US" dirty="0"/>
          </a:p>
        </p:txBody>
      </p:sp>
      <p:sp>
        <p:nvSpPr>
          <p:cNvPr id="3" name="TextBox 2"/>
          <p:cNvSpPr txBox="1"/>
          <p:nvPr/>
        </p:nvSpPr>
        <p:spPr>
          <a:xfrm>
            <a:off x="685800" y="1225689"/>
            <a:ext cx="6858000" cy="3970318"/>
          </a:xfrm>
          <a:prstGeom prst="rect">
            <a:avLst/>
          </a:prstGeom>
          <a:noFill/>
        </p:spPr>
        <p:txBody>
          <a:bodyPr wrap="square" rtlCol="0">
            <a:spAutoFit/>
          </a:bodyPr>
          <a:lstStyle/>
          <a:p>
            <a:r>
              <a:rPr lang="en-US" b="1" dirty="0" smtClean="0">
                <a:solidFill>
                  <a:srgbClr val="FF0000"/>
                </a:solidFill>
              </a:rPr>
              <a:t>Step 2: </a:t>
            </a:r>
            <a:r>
              <a:rPr lang="en-US" dirty="0" smtClean="0"/>
              <a:t>Fit the model</a:t>
            </a:r>
          </a:p>
          <a:p>
            <a:endParaRPr lang="en-US" dirty="0" smtClean="0"/>
          </a:p>
          <a:p>
            <a:r>
              <a:rPr lang="en-US" dirty="0" smtClean="0"/>
              <a:t>	Use the lm command</a:t>
            </a:r>
          </a:p>
          <a:p>
            <a:endParaRPr lang="en-US" dirty="0" smtClean="0"/>
          </a:p>
          <a:p>
            <a:r>
              <a:rPr lang="en-US" dirty="0" smtClean="0"/>
              <a:t>	fit = lm(</a:t>
            </a:r>
            <a:r>
              <a:rPr lang="en-US" dirty="0" err="1" smtClean="0"/>
              <a:t>y~x</a:t>
            </a:r>
            <a:r>
              <a:rPr lang="en-US" dirty="0" smtClean="0"/>
              <a:t>)</a:t>
            </a:r>
          </a:p>
          <a:p>
            <a:r>
              <a:rPr lang="en-US" dirty="0" smtClean="0"/>
              <a:t>	summary(fit)</a:t>
            </a:r>
          </a:p>
          <a:p>
            <a:endParaRPr lang="en-US" dirty="0" smtClean="0"/>
          </a:p>
          <a:p>
            <a:r>
              <a:rPr lang="en-US" b="1" dirty="0" smtClean="0">
                <a:solidFill>
                  <a:srgbClr val="FF0000"/>
                </a:solidFill>
              </a:rPr>
              <a:t>Step 4</a:t>
            </a:r>
            <a:r>
              <a:rPr lang="en-US" dirty="0" smtClean="0"/>
              <a:t>: Assess the adequacy of model</a:t>
            </a:r>
          </a:p>
          <a:p>
            <a:endParaRPr lang="en-US" dirty="0" smtClean="0"/>
          </a:p>
          <a:p>
            <a:r>
              <a:rPr lang="en-US" dirty="0" smtClean="0"/>
              <a:t>	1) Look at R-sq and Adjusted R-sq</a:t>
            </a:r>
          </a:p>
          <a:p>
            <a:r>
              <a:rPr lang="en-US" dirty="0" smtClean="0"/>
              <a:t>	2) Look at ANOVA table and assess SSE</a:t>
            </a:r>
          </a:p>
          <a:p>
            <a:r>
              <a:rPr lang="en-US" dirty="0" smtClean="0"/>
              <a:t>	3) Determine if the slope (and possibly the intercept) are 	statistically significant.</a:t>
            </a:r>
          </a:p>
          <a:p>
            <a:endParaRPr lang="en-US" dirty="0" smtClean="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537</TotalTime>
  <Words>1567</Words>
  <Application>Microsoft Office PowerPoint</Application>
  <PresentationFormat>On-screen Show (4:3)</PresentationFormat>
  <Paragraphs>288</Paragraphs>
  <Slides>47</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SimSun</vt:lpstr>
      <vt:lpstr>Arial</vt:lpstr>
      <vt:lpstr>Calibri</vt:lpstr>
      <vt:lpstr>Cambria Math</vt:lpstr>
      <vt:lpstr>Tahoma</vt:lpstr>
      <vt:lpstr>Times</vt:lpstr>
      <vt:lpstr>Times New Roman</vt:lpstr>
      <vt:lpstr>Office Theme</vt:lpstr>
      <vt:lpstr>STAT 308  Applied Regression</vt:lpstr>
      <vt:lpstr>What mathematical function seems to fit the data of these graphs?</vt:lpstr>
      <vt:lpstr>Linear Regression Process</vt:lpstr>
      <vt:lpstr>Regression Model and Error</vt:lpstr>
      <vt:lpstr>Properties of Least Squares Method</vt:lpstr>
      <vt:lpstr>Example</vt:lpstr>
      <vt:lpstr>Scatter Plot</vt:lpstr>
      <vt:lpstr>ANOVA Table from R</vt:lpstr>
      <vt:lpstr>Fit the Model and Assess Adequacy in R</vt:lpstr>
      <vt:lpstr>R Output of LSM</vt:lpstr>
      <vt:lpstr>Coefficients from R</vt:lpstr>
      <vt:lpstr>Statistical Assumptions for Straight-line Model</vt:lpstr>
      <vt:lpstr>Linearity and Normal Assumption</vt:lpstr>
      <vt:lpstr>Linearity</vt:lpstr>
      <vt:lpstr>Normal Distribution of Residuals</vt:lpstr>
      <vt:lpstr>Normal Distribution of Residuals</vt:lpstr>
      <vt:lpstr>Equal/Constant Variance</vt:lpstr>
      <vt:lpstr>Fixing Issues of Hetroscedasticity </vt:lpstr>
      <vt:lpstr>Assessing the form of the model using residuals </vt:lpstr>
      <vt:lpstr>Properties of a Well Behaved Residual Plot</vt:lpstr>
      <vt:lpstr>Properties of a Well Behaved Residual Plot</vt:lpstr>
      <vt:lpstr>Residual plots in r</vt:lpstr>
      <vt:lpstr>Residual Plots for AIS.txt</vt:lpstr>
      <vt:lpstr>Example 1</vt:lpstr>
      <vt:lpstr>Example 1 Code</vt:lpstr>
      <vt:lpstr>Example 1</vt:lpstr>
      <vt:lpstr>Example 1 - Home Depot</vt:lpstr>
      <vt:lpstr>Example 2 - Tire Wear</vt:lpstr>
      <vt:lpstr>Example 2</vt:lpstr>
      <vt:lpstr>Example 2 - Tire Wear Linear Model</vt:lpstr>
      <vt:lpstr>Example 2 – Tire Wear</vt:lpstr>
      <vt:lpstr>Example 2 – Tirewear using a Quadratic Model</vt:lpstr>
      <vt:lpstr>Example 2 - Tire Wear Quadratic Model</vt:lpstr>
      <vt:lpstr>Example 2 – Quadratic Model</vt:lpstr>
      <vt:lpstr>Example 3</vt:lpstr>
      <vt:lpstr>Example 3</vt:lpstr>
      <vt:lpstr>Example 3</vt:lpstr>
      <vt:lpstr>Example 3 – Power Model</vt:lpstr>
      <vt:lpstr>Example 3- Power Model</vt:lpstr>
      <vt:lpstr>Predict Command</vt:lpstr>
      <vt:lpstr>Confidence Bands and Prediction Bands Code</vt:lpstr>
      <vt:lpstr>Confidence and Prediction Intervals</vt:lpstr>
      <vt:lpstr>Assessing r, the correlation coefficient</vt:lpstr>
      <vt:lpstr>ANOVA Table</vt:lpstr>
      <vt:lpstr>Regression Model and Error</vt:lpstr>
      <vt:lpstr>ANOVA Output</vt:lpstr>
      <vt:lpstr>Regression Fit Output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 308  Applied Regression</dc:title>
  <dc:creator>Michael Perry</dc:creator>
  <cp:lastModifiedBy>Perry, Mike</cp:lastModifiedBy>
  <cp:revision>40</cp:revision>
  <dcterms:created xsi:type="dcterms:W3CDTF">2018-09-08T18:39:23Z</dcterms:created>
  <dcterms:modified xsi:type="dcterms:W3CDTF">2020-01-29T15:00:15Z</dcterms:modified>
</cp:coreProperties>
</file>