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vi.cdc.gov/Documents/Publications/CDC_ATSDR_SVI_Materials/SVI_Poster_07032014_FINAL.pdf" TargetMode="External"/><Relationship Id="rId3" Type="http://schemas.openxmlformats.org/officeDocument/2006/relationships/hyperlink" Target="https://svi.cdc.gov/Documents/Publications/CDC_ATSDR_SVI_Materials/SVI_Poster_07032014_FINAL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ub.arcgis.com/datasets/CDPHE::colorado-covid-19-positive-cases-and-rates-of-infection-by-county-of-identification/about" TargetMode="External"/><Relationship Id="rId3" Type="http://schemas.openxmlformats.org/officeDocument/2006/relationships/hyperlink" Target="https://www.cohealthmaps.dphe.state.co.us/colorado_community_inclusion/downloads/CICO_ROI_2016_Nichole_Rex.pdf" TargetMode="External"/><Relationship Id="rId4" Type="http://schemas.openxmlformats.org/officeDocument/2006/relationships/hyperlink" Target="https://svi.cdc.gov/Documents/Publications/CDC_ATSDR_SVI_Materials/SVI_Poster_07032014_FINAL.pdf" TargetMode="External"/><Relationship Id="rId10" Type="http://schemas.openxmlformats.org/officeDocument/2006/relationships/hyperlink" Target="https://ourworldindata.org/explorers/coronavirus-data-explorer?facet=none&amp;Interval=Cumulative&amp;Relative+to+Population=true&amp;Color+by+test+positivity=false&amp;country=USA~ITA~CAN~DEU~GBR~FRA~JPN&amp;Metric=Confirmed+cases" TargetMode="External"/><Relationship Id="rId9" Type="http://schemas.openxmlformats.org/officeDocument/2006/relationships/hyperlink" Target="https://github.com/owid/covid-19-data/tree/master/public/data" TargetMode="External"/><Relationship Id="rId5" Type="http://schemas.openxmlformats.org/officeDocument/2006/relationships/hyperlink" Target="https://www.atsdr.cdc.gov/placeandhealth/svi/documentation/SVI_documentation_2018.html" TargetMode="External"/><Relationship Id="rId6" Type="http://schemas.openxmlformats.org/officeDocument/2006/relationships/hyperlink" Target="https://www.atsdr.cdc.gov/placeandhealth/svi/at-a-glance_svi.html" TargetMode="External"/><Relationship Id="rId7" Type="http://schemas.openxmlformats.org/officeDocument/2006/relationships/hyperlink" Target="https://www.cdc.gov/coronavirus/2019-ncov/vaccines/reporting-vaccinations.html" TargetMode="External"/><Relationship Id="rId8" Type="http://schemas.openxmlformats.org/officeDocument/2006/relationships/hyperlink" Target="https://data.cdc.gov/Vaccinations/COVID-19-Vaccinations-in-the-United-States-County/8xkx-amqh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746f947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17746f947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17746f947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SVI Index </a:t>
            </a: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https://svi.cdc.gov/Documents/Publications/CDC_ATSDR_SVI_Materials/SVI_Poster_07032014_FINAL.pdf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Colorado Department of Public Health Positive Cases Data - </a:t>
            </a:r>
            <a:r>
              <a:rPr lang="en-US" sz="1100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https://hub.arcgis.com/datasets/CDPHE::colorado-covid-19-positive-cases-and-rates-of-infection-by-county-of-identification/about</a:t>
            </a:r>
            <a:r>
              <a:rPr lang="en-US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Colorado Health Maps and Index on Community Health Assessment </a:t>
            </a:r>
            <a:r>
              <a:rPr lang="en-US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https://www.cohealthmaps.dphe.state.co.us/colorado_community_inclusion/downloads/CICO_ROI_2016_Nichole_Rex.pdf</a:t>
            </a:r>
            <a:r>
              <a:rPr lang="en-US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CDC SVI Index Graphic - </a:t>
            </a:r>
            <a:r>
              <a:rPr lang="en-US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https://svi.cdc.gov/Documents/Publications/CDC_ATSDR_SVI_Materials/SVI_Poster_07032014_FINAL.pdf</a:t>
            </a:r>
            <a:r>
              <a:rPr lang="en-US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Overview of SVI - </a:t>
            </a:r>
            <a:r>
              <a:rPr lang="en-US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https://www.atsdr.cdc.gov/placeandhealth/svi/documentation/SVI_documentation_2018.html</a:t>
            </a:r>
            <a:r>
              <a:rPr lang="en-US" sz="1100"/>
              <a:t> and At-A-Glance - </a:t>
            </a:r>
            <a:r>
              <a:rPr lang="en-US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https://www.atsdr.cdc.gov/placeandhealth/svi/at-a-glance_svi.html</a:t>
            </a:r>
            <a:r>
              <a:rPr lang="en-US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Vaccine Reporting Documentation from CDC - </a:t>
            </a:r>
            <a:r>
              <a:rPr lang="en-US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https://www.cdc.gov/coronavirus/2019-ncov/vaccines/reporting-vaccinations.html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CDC County Data on Vaccination - </a:t>
            </a:r>
            <a:r>
              <a:rPr lang="en-US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https://data.cdc.gov/Vaccinations/COVID-19-Vaccinations-in-the-United-States-County/8xkx-amqh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Our World in Data Covid-19 Repo - </a:t>
            </a:r>
            <a:r>
              <a:rPr lang="en-US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https://github.com/owid/covid-19-data/tree/master/public/data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/>
              <a:t>Confirmed Case Data from OWID - </a:t>
            </a:r>
            <a:r>
              <a:rPr lang="en-US" sz="11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https://ourworldindata.org/explorers/coronavirus-data-explorer?facet=none&amp;Interval=Cumulative&amp;Relative+to+Population=true&amp;Color+by+test+positivity=false&amp;country=USA~ITA~CAN~DEU~GBR~FRA~JPN&amp;Metric=Confirmed+cases</a:t>
            </a:r>
            <a:endParaRPr>
              <a:solidFill>
                <a:srgbClr val="4C4C4C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4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14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4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14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6" name="Google Shape;116;p14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9" name="Google Shape;119;p14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25" name="Google Shape;125;p14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4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29" name="Google Shape;129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5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5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6" name="Google Shape;136;p15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5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5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9" name="Google Shape;139;p15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5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15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2" name="Google Shape;142;p1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15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1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5" name="Google Shape;145;p15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15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15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8" name="Google Shape;148;p15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15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15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" name="Google Shape;151;p15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15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15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" name="Google Shape;154;p1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15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3" name="Google Shape;173;p16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6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6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6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33" name="Google Shape;33;p4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4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41" name="Google Shape;41;p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76" name="Google Shape;76;p9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9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81" name="Google Shape;81;p10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82" name="Google Shape;82;p10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shared/H3Q25244H?:display_count=n&amp;:origin=viz_share_link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Colorado Covid-19</a:t>
            </a:r>
            <a:endParaRPr/>
          </a:p>
        </p:txBody>
      </p:sp>
      <p:sp>
        <p:nvSpPr>
          <p:cNvPr id="183" name="Google Shape;183;p17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Predicting County Outbreak via Supervised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2933700" y="892177"/>
            <a:ext cx="873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Results of Analysis</a:t>
            </a:r>
            <a:endParaRPr b="1"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2933700" y="2045776"/>
            <a:ext cx="8420100" cy="4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Sensitivity/Recall: </a:t>
            </a:r>
            <a:r>
              <a:rPr lang="en-US" sz="1800"/>
              <a:t>We can assess a model's performance is with sensitivity/recall. Sensitivity is a measure of how many True Positives were correctly predicted. For our models, both the Decision Tree and Random Forest achieved a Recall Score of .67.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F1 Score</a:t>
            </a:r>
            <a:r>
              <a:rPr lang="en-US" sz="1800"/>
              <a:t> </a:t>
            </a:r>
            <a:r>
              <a:rPr b="1" lang="en-US" sz="1800"/>
              <a:t>- Tradeoff Between Precision and Sensitivity: </a:t>
            </a:r>
            <a:r>
              <a:rPr lang="en-US" sz="1800"/>
              <a:t>The F1 score is a pronounced imbalance between sensitivity and precision. For our models below, both models achieved a high F1 Score of .67.</a:t>
            </a:r>
            <a:endParaRPr sz="1800"/>
          </a:p>
          <a:p>
            <a:pPr indent="0" lvl="2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/>
          </a:p>
        </p:txBody>
      </p:sp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/>
              <a:t>Future Analysis</a:t>
            </a:r>
            <a:endParaRPr sz="2800"/>
          </a:p>
        </p:txBody>
      </p:sp>
      <p:sp>
        <p:nvSpPr>
          <p:cNvPr id="273" name="Google Shape;273;p27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/>
              <a:t>Applying the model to data sets in other states and/or countries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Applying the model to the peak of the Delta Wave</a:t>
            </a:r>
            <a:endParaRPr sz="1800"/>
          </a:p>
        </p:txBody>
      </p:sp>
      <p:sp>
        <p:nvSpPr>
          <p:cNvPr id="274" name="Google Shape;274;p27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75" name="Google Shape;275;p27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Storyboard for Dashboard</a:t>
            </a:r>
            <a:endParaRPr/>
          </a:p>
        </p:txBody>
      </p:sp>
      <p:sp>
        <p:nvSpPr>
          <p:cNvPr id="276" name="Google Shape;276;p2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333500" y="1020445"/>
            <a:ext cx="3819228" cy="5913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/>
              <a:t>Overview</a:t>
            </a:r>
            <a:endParaRPr b="1"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037550" y="1828800"/>
            <a:ext cx="48207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Introduction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Data Sourcing &amp; Preliminary Questions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Exploration Phase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Analysis Phase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Technology Overview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Summary and Future Analysis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8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/>
              <a:t>The Covid-19 Vaccines have had a measurable impact on the spread of the coronavirus. While there is evidence that the use of a vaccine can reduce outbreaks, we sought to examine if other </a:t>
            </a:r>
            <a:r>
              <a:rPr lang="en-US" sz="1800"/>
              <a:t>factors such as population density and social vulnerabilities could be used to predict the likelihood of a covid infection rate above the average for surrounding areas.</a:t>
            </a:r>
            <a:endParaRPr sz="1800"/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Data Sources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6991350" y="3962003"/>
            <a:ext cx="4179570" cy="206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CDC - County Vaccination Data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NY Times Covid Data Tracker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Colorado Department of Public Health and Environment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Our World In Data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>
            <a:off x="623550" y="1784075"/>
            <a:ext cx="10944900" cy="3403800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Preliminary Questions</a:t>
            </a:r>
            <a:endParaRPr b="1"/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1188243" y="1909763"/>
            <a:ext cx="9815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What impact does vaccination rate have on the likelihood of a COVID rate above the state average?</a:t>
            </a:r>
            <a:endParaRPr sz="1800"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What is the impact of </a:t>
            </a:r>
            <a:r>
              <a:rPr lang="en-US" sz="1800"/>
              <a:t>population density on on county COVID rates?</a:t>
            </a:r>
            <a:endParaRPr sz="1800"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What is the role of the Social Vulnerability Index in county COVID rates?</a:t>
            </a:r>
            <a:endParaRPr sz="1800"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What other features are necessary to produce an accurate model?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Exploration Phase</a:t>
            </a:r>
            <a:endParaRPr b="1"/>
          </a:p>
        </p:txBody>
      </p:sp>
      <p:sp>
        <p:nvSpPr>
          <p:cNvPr id="219" name="Google Shape;219;p22"/>
          <p:cNvSpPr/>
          <p:nvPr/>
        </p:nvSpPr>
        <p:spPr>
          <a:xfrm>
            <a:off x="2217250" y="2295200"/>
            <a:ext cx="2544300" cy="966900"/>
          </a:xfrm>
          <a:prstGeom prst="rect">
            <a:avLst/>
          </a:prstGeom>
          <a:solidFill>
            <a:srgbClr val="E7E5DE"/>
          </a:solidFill>
          <a:ln cap="flat" cmpd="sng" w="12700">
            <a:solidFill>
              <a:srgbClr val="E7E5D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2217250" y="2295200"/>
            <a:ext cx="25443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50" lIns="201050" spcFirstLastPara="1" rIns="201050" wrap="square" tIns="201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</a:rPr>
              <a:t>POPULATION</a:t>
            </a:r>
            <a:endParaRPr b="1" sz="2200"/>
          </a:p>
        </p:txBody>
      </p:sp>
      <p:sp>
        <p:nvSpPr>
          <p:cNvPr id="221" name="Google Shape;221;p22"/>
          <p:cNvSpPr/>
          <p:nvPr/>
        </p:nvSpPr>
        <p:spPr>
          <a:xfrm>
            <a:off x="2217250" y="3262328"/>
            <a:ext cx="2544300" cy="2199900"/>
          </a:xfrm>
          <a:prstGeom prst="rect">
            <a:avLst/>
          </a:prstGeom>
          <a:solidFill>
            <a:srgbClr val="F5F5F3">
              <a:alpha val="89803"/>
            </a:srgbClr>
          </a:solidFill>
          <a:ln cap="flat" cmpd="sng" w="12700">
            <a:solidFill>
              <a:srgbClr val="F5F5F3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2217262" y="3262306"/>
            <a:ext cx="25443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1300" lIns="251300" spcFirstLastPara="1" rIns="251300" wrap="square" tIns="251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whether population correlates to a higher risk of outbreak.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4869400" y="2295200"/>
            <a:ext cx="2544300" cy="966900"/>
          </a:xfrm>
          <a:prstGeom prst="rect">
            <a:avLst/>
          </a:prstGeom>
          <a:solidFill>
            <a:srgbClr val="E7E5DE"/>
          </a:solidFill>
          <a:ln cap="flat" cmpd="sng" w="12700">
            <a:solidFill>
              <a:srgbClr val="E7E5D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4869400" y="2295200"/>
            <a:ext cx="25443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50" lIns="201050" spcFirstLastPara="1" rIns="201050" wrap="square" tIns="201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</a:rPr>
              <a:t>VACCINATION</a:t>
            </a:r>
            <a:endParaRPr b="1" sz="2200"/>
          </a:p>
        </p:txBody>
      </p:sp>
      <p:sp>
        <p:nvSpPr>
          <p:cNvPr id="225" name="Google Shape;225;p22"/>
          <p:cNvSpPr/>
          <p:nvPr/>
        </p:nvSpPr>
        <p:spPr>
          <a:xfrm>
            <a:off x="4869400" y="3262328"/>
            <a:ext cx="2544300" cy="2199900"/>
          </a:xfrm>
          <a:prstGeom prst="rect">
            <a:avLst/>
          </a:prstGeom>
          <a:solidFill>
            <a:srgbClr val="F5F5F3">
              <a:alpha val="89803"/>
            </a:srgbClr>
          </a:solidFill>
          <a:ln cap="flat" cmpd="sng" w="12700">
            <a:solidFill>
              <a:srgbClr val="F5F5F3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4869400" y="3262328"/>
            <a:ext cx="25443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1300" lIns="251300" spcFirstLastPara="1" rIns="251300" wrap="square" tIns="251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show the relationship vaccination rates and population density.  </a:t>
            </a:r>
            <a:endParaRPr sz="1800"/>
          </a:p>
        </p:txBody>
      </p:sp>
      <p:sp>
        <p:nvSpPr>
          <p:cNvPr id="227" name="Google Shape;227;p22"/>
          <p:cNvSpPr/>
          <p:nvPr/>
        </p:nvSpPr>
        <p:spPr>
          <a:xfrm>
            <a:off x="7521551" y="2295200"/>
            <a:ext cx="2544300" cy="966900"/>
          </a:xfrm>
          <a:prstGeom prst="rect">
            <a:avLst/>
          </a:prstGeom>
          <a:solidFill>
            <a:srgbClr val="E7E5DE"/>
          </a:solidFill>
          <a:ln cap="flat" cmpd="sng" w="12700">
            <a:solidFill>
              <a:srgbClr val="E7E5D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7521551" y="2295200"/>
            <a:ext cx="25443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50" lIns="201050" spcFirstLastPara="1" rIns="201050" wrap="square" tIns="201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</a:rPr>
              <a:t>SVI</a:t>
            </a:r>
            <a:endParaRPr b="1" sz="2200"/>
          </a:p>
        </p:txBody>
      </p:sp>
      <p:sp>
        <p:nvSpPr>
          <p:cNvPr id="229" name="Google Shape;229;p22"/>
          <p:cNvSpPr/>
          <p:nvPr/>
        </p:nvSpPr>
        <p:spPr>
          <a:xfrm>
            <a:off x="7521551" y="3262328"/>
            <a:ext cx="2544300" cy="2199900"/>
          </a:xfrm>
          <a:prstGeom prst="rect">
            <a:avLst/>
          </a:prstGeom>
          <a:solidFill>
            <a:srgbClr val="F5F5F3">
              <a:alpha val="89803"/>
            </a:srgbClr>
          </a:solidFill>
          <a:ln cap="flat" cmpd="sng" w="12700">
            <a:solidFill>
              <a:srgbClr val="F5F5F3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7521551" y="3262328"/>
            <a:ext cx="25443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1300" lIns="251300" spcFirstLastPara="1" rIns="251300" wrap="square" tIns="251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whether SVI is an indicator for vaccination rate/outbreak risk.</a:t>
            </a:r>
            <a:endParaRPr sz="1800"/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2874537" y="930125"/>
            <a:ext cx="5921700" cy="132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Exploration</a:t>
            </a:r>
            <a:r>
              <a:rPr lang="en-US">
                <a:uFill>
                  <a:noFill/>
                </a:uFill>
                <a:hlinkClick r:id="rId3"/>
              </a:rPr>
              <a:t> Using Tableau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726379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Percentage of County Population with One-Dose</a:t>
            </a:r>
            <a:endParaRPr sz="1800"/>
          </a:p>
        </p:txBody>
      </p:sp>
      <p:pic>
        <p:nvPicPr>
          <p:cNvPr descr="A picture containing text, clock&#10;&#10;Description automatically generated" id="238" name="Google Shape;238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211" y="3835599"/>
            <a:ext cx="365884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>
            <p:ph idx="3" type="body"/>
          </p:nvPr>
        </p:nvSpPr>
        <p:spPr>
          <a:xfrm>
            <a:off x="4387056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Percentage of County Population: Complete Series</a:t>
            </a:r>
            <a:endParaRPr sz="1800"/>
          </a:p>
        </p:txBody>
      </p:sp>
      <p:pic>
        <p:nvPicPr>
          <p:cNvPr descr="Chart&#10;&#10;Description automatically generated" id="240" name="Google Shape;240;p23"/>
          <p:cNvPicPr preferRelativeResize="0"/>
          <p:nvPr>
            <p:ph idx="4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5412" y="3797843"/>
            <a:ext cx="364232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>
            <p:ph idx="5" type="body"/>
          </p:nvPr>
        </p:nvSpPr>
        <p:spPr>
          <a:xfrm>
            <a:off x="8047733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Population by County</a:t>
            </a:r>
            <a:endParaRPr sz="1800"/>
          </a:p>
        </p:txBody>
      </p:sp>
      <p:pic>
        <p:nvPicPr>
          <p:cNvPr descr="A picture containing diagram&#10;&#10;Description automatically generated" id="242" name="Google Shape;242;p23"/>
          <p:cNvPicPr preferRelativeResize="0"/>
          <p:nvPr>
            <p:ph idx="6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7732" y="3797843"/>
            <a:ext cx="3773818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2252250" y="604825"/>
            <a:ext cx="72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Technology</a:t>
            </a:r>
            <a:endParaRPr b="1"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5476874" y="3041780"/>
            <a:ext cx="5876925" cy="2836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Data was collected and preprocessed in </a:t>
            </a:r>
            <a:r>
              <a:rPr b="1" lang="en-US" sz="1800"/>
              <a:t>Jupyter Notebook</a:t>
            </a:r>
            <a:r>
              <a:rPr lang="en-US" sz="1800"/>
              <a:t> using </a:t>
            </a:r>
            <a:r>
              <a:rPr b="1" lang="en-US" sz="1800"/>
              <a:t>Pandas </a:t>
            </a:r>
            <a:r>
              <a:rPr lang="en-US" sz="1800"/>
              <a:t>with </a:t>
            </a:r>
            <a:r>
              <a:rPr b="1" lang="en-US" sz="1800"/>
              <a:t>Python</a:t>
            </a:r>
            <a:r>
              <a:rPr lang="en-US" sz="1800"/>
              <a:t> and </a:t>
            </a:r>
            <a:r>
              <a:rPr b="1" lang="en-US" sz="1800"/>
              <a:t>SQL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Preprocessed data is connected and imported into </a:t>
            </a:r>
            <a:r>
              <a:rPr b="1" lang="en-US" sz="1800"/>
              <a:t>Postgres </a:t>
            </a:r>
            <a:r>
              <a:rPr lang="en-US" sz="1800"/>
              <a:t>using </a:t>
            </a:r>
            <a:r>
              <a:rPr b="1" lang="en-US" sz="1800"/>
              <a:t>pgAdmin </a:t>
            </a:r>
            <a:r>
              <a:rPr lang="en-US" sz="1800"/>
              <a:t>and </a:t>
            </a:r>
            <a:r>
              <a:rPr b="1" lang="en-US" sz="1800"/>
              <a:t>AWS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The database is then connected to the Machine Learning model that has been created using </a:t>
            </a:r>
            <a:r>
              <a:rPr b="1" lang="en-US" sz="1800"/>
              <a:t>Python</a:t>
            </a:r>
            <a:r>
              <a:rPr lang="en-US" sz="1800"/>
              <a:t>, </a:t>
            </a:r>
            <a:r>
              <a:rPr b="1" lang="en-US" sz="1800"/>
              <a:t>Pandas</a:t>
            </a:r>
            <a:r>
              <a:rPr lang="en-US" sz="1800"/>
              <a:t>, and </a:t>
            </a:r>
            <a:r>
              <a:rPr b="1" lang="en-US" sz="1800"/>
              <a:t>Jupyter Notebook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The presentation will be displayed via </a:t>
            </a:r>
            <a:r>
              <a:rPr b="1" lang="en-US" sz="1800"/>
              <a:t>Google Slides</a:t>
            </a:r>
            <a:r>
              <a:rPr lang="en-US" sz="1800"/>
              <a:t>, as well as, an interactive webpage hosted via </a:t>
            </a:r>
            <a:r>
              <a:rPr b="1" lang="en-US" sz="1800"/>
              <a:t>Tableau Public</a:t>
            </a:r>
            <a:r>
              <a:rPr lang="en-US" sz="1800"/>
              <a:t> using </a:t>
            </a:r>
            <a:r>
              <a:rPr b="1" lang="en-US" sz="1800"/>
              <a:t>HTML</a:t>
            </a:r>
            <a:r>
              <a:rPr lang="en-US" sz="1800"/>
              <a:t>, </a:t>
            </a:r>
            <a:r>
              <a:rPr b="1" lang="en-US" sz="1800"/>
              <a:t>CSS </a:t>
            </a:r>
            <a:r>
              <a:rPr lang="en-US" sz="1800"/>
              <a:t>and </a:t>
            </a:r>
            <a:r>
              <a:rPr b="1" lang="en-US" sz="1800"/>
              <a:t>Javascript</a:t>
            </a:r>
            <a:r>
              <a:rPr lang="en-US" sz="1800"/>
              <a:t>.</a:t>
            </a:r>
            <a:endParaRPr sz="1800"/>
          </a:p>
          <a:p>
            <a:pPr indent="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2933700" y="892177"/>
            <a:ext cx="87365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Analysis Phase and Results</a:t>
            </a:r>
            <a:endParaRPr b="1"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2933700" y="2045776"/>
            <a:ext cx="8420100" cy="4310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Accuracy: </a:t>
            </a:r>
            <a:r>
              <a:rPr lang="en-US" sz="1800"/>
              <a:t>Our models showed different levels of accuracy.in our undersampling piece we received an accuracy of 78.5% and 81.25% in the Logistic Regression.</a:t>
            </a:r>
            <a:br>
              <a:rPr lang="en-US" sz="1800"/>
            </a:br>
            <a:r>
              <a:rPr lang="en-US" sz="1800"/>
              <a:t>Our Supervised Machine Learning dataset contained binary outcomes, the accuracy of the predictions can be further analyzed by viewing the Confusion Matrices for the two models.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Precision:</a:t>
            </a:r>
            <a:r>
              <a:rPr lang="en-US" sz="1800"/>
              <a:t> Precision, also known as positive predictive value (PPV), is a measure of how likely that a Predicted Positive is a True Positive. Precision is obtained by dividing the number of true positives (TP) by the number of all positives (i.e., the sum of true positives and false positives, or TP + FP). For our models below, both the Decision Tree and Random Forest achieved a Precision score of .67. This means that out of 100 predicted positives, 67 were True Positives.</a:t>
            </a:r>
            <a:endParaRPr b="0" sz="2000"/>
          </a:p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