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2" r:id="rId8"/>
    <p:sldId id="270" r:id="rId9"/>
    <p:sldId id="260" r:id="rId10"/>
    <p:sldId id="268" r:id="rId11"/>
    <p:sldId id="272" r:id="rId12"/>
    <p:sldId id="26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0"/>
    <p:restoredTop sz="96104" autoAdjust="0"/>
  </p:normalViewPr>
  <p:slideViewPr>
    <p:cSldViewPr snapToGrid="0">
      <p:cViewPr>
        <p:scale>
          <a:sx n="90" d="100"/>
          <a:sy n="90" d="100"/>
        </p:scale>
        <p:origin x="30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SVI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 algn="l">
            <a:lnSpc>
              <a:spcPct val="100000"/>
            </a:lnSpc>
          </a:pPr>
          <a:r>
            <a:rPr lang="en-US" sz="1400" spc="50" baseline="0" dirty="0">
              <a:latin typeface="+mn-lt"/>
            </a:rPr>
            <a:t>To show whether SVI is an indicator for vaccination rate/outbreak risk.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POPULATION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To show whether population correlates to a higher risk of outbreak. 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VACCINATION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To show the relationship vaccination rates and population density.  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To compare within the state as well as against other state and national averages. 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Compare Data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0" presStyleCnt="4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0" presStyleCnt="4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1" presStyleCnt="4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1" presStyleCnt="4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2" presStyleCnt="4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2" presStyleCnt="4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4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4">
        <dgm:presLayoutVars/>
      </dgm:prSet>
      <dgm:spPr/>
    </dgm:pt>
  </dgm:ptLst>
  <dgm:cxnLst>
    <dgm:cxn modelId="{F28D7702-2FC3-49BD-BB13-C989E5EE622A}" srcId="{0DD8915E-DC14-41D6-9BB5-F49E1C265163}" destId="{B1AFA1AF-0FF8-45B3-A6D0-0E255A2F637D}" srcOrd="0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2" destOrd="0" parTransId="{9D249532-A24D-4D8F-848A-9F42F2E486C9}" sibTransId="{AE813459-65AB-4FA9-B717-330DDA6DFA4E}"/>
    <dgm:cxn modelId="{B71C3B0D-1EB0-8249-ADDA-6EBBBBE6E037}" type="presOf" srcId="{4F85505A-81B6-4FDA-A144-900B71DAD946}" destId="{4132ECB1-6BEF-4935-AFA3-B2EAA48FDE7E}" srcOrd="0" destOrd="0" presId="urn:microsoft.com/office/officeart/2016/7/layout/HorizontalActionList"/>
    <dgm:cxn modelId="{D83A0412-344C-7C48-A1D2-AD9B14631821}" type="presOf" srcId="{73D947E0-108F-4D20-A71E-3CF329F97212}" destId="{BDBD7220-3F85-45D2-BED6-5BBFBC23EAE3}" srcOrd="0" destOrd="0" presId="urn:microsoft.com/office/officeart/2016/7/layout/HorizontalActionList"/>
    <dgm:cxn modelId="{1B0D0E17-991C-2342-B9DC-BC626A0D7897}" type="presOf" srcId="{FEB4A941-E9FA-4A86-A673-85FF34B35F20}" destId="{C42A8BDE-B838-475D-AFDE-17B60D744AB6}" srcOrd="0" destOrd="0" presId="urn:microsoft.com/office/officeart/2016/7/layout/HorizontalAction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6FC4EA3A-F558-254E-AED7-351C99DD1BCA}" type="presOf" srcId="{0EC0C300-11E4-45CF-8418-973585107209}" destId="{6B5FE59C-B471-448A-AA7A-B526DCC4D4CA}" srcOrd="0" destOrd="0" presId="urn:microsoft.com/office/officeart/2016/7/layout/HorizontalActionList"/>
    <dgm:cxn modelId="{1B7FC442-5C39-AA44-9F24-DB72479259EB}" type="presOf" srcId="{50418D2B-9486-42DE-AFDD-1D31420040FF}" destId="{4FEB85EB-D046-4CDB-8A62-BBCE260C4490}" srcOrd="0" destOrd="0" presId="urn:microsoft.com/office/officeart/2016/7/layout/HorizontalActionList"/>
    <dgm:cxn modelId="{8F2B5746-582F-4243-A4D1-5048910253ED}" type="presOf" srcId="{E9682B4F-0217-4B50-923E-C104AA24290F}" destId="{49B7F8FA-D256-41EF-9327-52A3551D9A60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FE984A66-4D28-C740-8B74-6729B829EB08}" type="presOf" srcId="{B1AFA1AF-0FF8-45B3-A6D0-0E255A2F637D}" destId="{C4F84DEA-2002-4D32-8E80-70EEE05E345A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A8C4DCBA-FC83-414C-8DCF-283FD45C24F5}" type="presOf" srcId="{30A490C8-22B4-4D68-875C-0F0DE2FF864D}" destId="{22359DD7-1BFB-4900-BAE6-6084F2F57988}" srcOrd="0" destOrd="0" presId="urn:microsoft.com/office/officeart/2016/7/layout/HorizontalActionList"/>
    <dgm:cxn modelId="{6C23D0C9-74B2-4C8B-AB2F-A03B3B0EBE56}" srcId="{0DD8915E-DC14-41D6-9BB5-F49E1C265163}" destId="{E9682B4F-0217-4B50-923E-C104AA24290F}" srcOrd="1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1FE12B38-8A23-6B43-9264-E4B975655A76}" type="presParOf" srcId="{E4B4F7C4-5024-45F0-9FD7-C5068A1AE6C4}" destId="{C6650FDC-3601-45F5-9125-6E3F90A53F8A}" srcOrd="0" destOrd="0" presId="urn:microsoft.com/office/officeart/2016/7/layout/HorizontalActionList"/>
    <dgm:cxn modelId="{F92C11BE-FF34-074A-A118-494C9F46401A}" type="presParOf" srcId="{C6650FDC-3601-45F5-9125-6E3F90A53F8A}" destId="{C4F84DEA-2002-4D32-8E80-70EEE05E345A}" srcOrd="0" destOrd="0" presId="urn:microsoft.com/office/officeart/2016/7/layout/HorizontalActionList"/>
    <dgm:cxn modelId="{B48B4D5E-ACBF-E44A-B56F-DF0F1B266E0D}" type="presParOf" srcId="{C6650FDC-3601-45F5-9125-6E3F90A53F8A}" destId="{4FEB85EB-D046-4CDB-8A62-BBCE260C4490}" srcOrd="1" destOrd="0" presId="urn:microsoft.com/office/officeart/2016/7/layout/HorizontalActionList"/>
    <dgm:cxn modelId="{73826D74-7AA2-6241-B075-1DE267112ADB}" type="presParOf" srcId="{E4B4F7C4-5024-45F0-9FD7-C5068A1AE6C4}" destId="{40F59683-723F-44D1-8379-95635EED1AA8}" srcOrd="1" destOrd="0" presId="urn:microsoft.com/office/officeart/2016/7/layout/HorizontalActionList"/>
    <dgm:cxn modelId="{A3EA6D8B-4096-8E4C-B619-EA75BFA1E1E2}" type="presParOf" srcId="{E4B4F7C4-5024-45F0-9FD7-C5068A1AE6C4}" destId="{BB2E4F65-C461-40C3-BC82-6A29AA851F44}" srcOrd="2" destOrd="0" presId="urn:microsoft.com/office/officeart/2016/7/layout/HorizontalActionList"/>
    <dgm:cxn modelId="{BCF760BB-CE40-0948-A7EF-D1FADB3B23B2}" type="presParOf" srcId="{BB2E4F65-C461-40C3-BC82-6A29AA851F44}" destId="{49B7F8FA-D256-41EF-9327-52A3551D9A60}" srcOrd="0" destOrd="0" presId="urn:microsoft.com/office/officeart/2016/7/layout/HorizontalActionList"/>
    <dgm:cxn modelId="{43492419-F04A-254B-9D66-2371967B49D2}" type="presParOf" srcId="{BB2E4F65-C461-40C3-BC82-6A29AA851F44}" destId="{6B5FE59C-B471-448A-AA7A-B526DCC4D4CA}" srcOrd="1" destOrd="0" presId="urn:microsoft.com/office/officeart/2016/7/layout/HorizontalActionList"/>
    <dgm:cxn modelId="{70312DA8-C389-7446-9C04-62E189E3535D}" type="presParOf" srcId="{E4B4F7C4-5024-45F0-9FD7-C5068A1AE6C4}" destId="{A91542D9-4FB3-4302-AD03-3D6EF82E6748}" srcOrd="3" destOrd="0" presId="urn:microsoft.com/office/officeart/2016/7/layout/HorizontalActionList"/>
    <dgm:cxn modelId="{3DB23F3A-5017-6446-9A5E-276B5B4DD909}" type="presParOf" srcId="{E4B4F7C4-5024-45F0-9FD7-C5068A1AE6C4}" destId="{473E2436-1BC1-4A6C-8568-5C38418F52D1}" srcOrd="4" destOrd="0" presId="urn:microsoft.com/office/officeart/2016/7/layout/HorizontalActionList"/>
    <dgm:cxn modelId="{65A40AB8-5AC4-574F-B4DB-D88B7001C9BB}" type="presParOf" srcId="{473E2436-1BC1-4A6C-8568-5C38418F52D1}" destId="{BDBD7220-3F85-45D2-BED6-5BBFBC23EAE3}" srcOrd="0" destOrd="0" presId="urn:microsoft.com/office/officeart/2016/7/layout/HorizontalActionList"/>
    <dgm:cxn modelId="{499CD218-D6B4-8344-8E23-F1C8887CC293}" type="presParOf" srcId="{473E2436-1BC1-4A6C-8568-5C38418F52D1}" destId="{22359DD7-1BFB-4900-BAE6-6084F2F57988}" srcOrd="1" destOrd="0" presId="urn:microsoft.com/office/officeart/2016/7/layout/HorizontalActionList"/>
    <dgm:cxn modelId="{2353C3D1-F511-9147-AE72-074226CD0959}" type="presParOf" srcId="{E4B4F7C4-5024-45F0-9FD7-C5068A1AE6C4}" destId="{38C65349-0C40-499F-9765-B6F38C2DC3C3}" srcOrd="5" destOrd="0" presId="urn:microsoft.com/office/officeart/2016/7/layout/HorizontalActionList"/>
    <dgm:cxn modelId="{F157DEA9-4F6A-1F48-B65C-3CA7BF8A407F}" type="presParOf" srcId="{E4B4F7C4-5024-45F0-9FD7-C5068A1AE6C4}" destId="{1A7C3045-2DAF-4A19-82DB-79436B2E4575}" srcOrd="6" destOrd="0" presId="urn:microsoft.com/office/officeart/2016/7/layout/HorizontalActionList"/>
    <dgm:cxn modelId="{869AC795-4D38-5745-99D8-A3DCB37B9DD3}" type="presParOf" srcId="{1A7C3045-2DAF-4A19-82DB-79436B2E4575}" destId="{4132ECB1-6BEF-4935-AFA3-B2EAA48FDE7E}" srcOrd="0" destOrd="0" presId="urn:microsoft.com/office/officeart/2016/7/layout/HorizontalActionList"/>
    <dgm:cxn modelId="{95C0C5D7-F080-1E4C-B526-C915B04C336C}" type="presParOf" srcId="{1A7C3045-2DAF-4A19-82DB-79436B2E4575}" destId="{C42A8BDE-B838-475D-AFDE-17B60D744AB6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84DEA-2002-4D32-8E80-70EEE05E345A}">
      <dsp:nvSpPr>
        <dsp:cNvPr id="0" name=""/>
        <dsp:cNvSpPr/>
      </dsp:nvSpPr>
      <dsp:spPr>
        <a:xfrm>
          <a:off x="7438" y="833119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POPULATION</a:t>
          </a:r>
        </a:p>
      </dsp:txBody>
      <dsp:txXfrm>
        <a:off x="7438" y="833119"/>
        <a:ext cx="2544259" cy="763277"/>
      </dsp:txXfrm>
    </dsp:sp>
    <dsp:sp modelId="{4FEB85EB-D046-4CDB-8A62-BBCE260C4490}">
      <dsp:nvSpPr>
        <dsp:cNvPr id="0" name=""/>
        <dsp:cNvSpPr/>
      </dsp:nvSpPr>
      <dsp:spPr>
        <a:xfrm>
          <a:off x="7438" y="1596397"/>
          <a:ext cx="2544259" cy="17360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To show whether population correlates to a higher risk of outbreak. </a:t>
          </a:r>
        </a:p>
      </dsp:txBody>
      <dsp:txXfrm>
        <a:off x="7438" y="1596397"/>
        <a:ext cx="2544259" cy="1736082"/>
      </dsp:txXfrm>
    </dsp:sp>
    <dsp:sp modelId="{49B7F8FA-D256-41EF-9327-52A3551D9A60}">
      <dsp:nvSpPr>
        <dsp:cNvPr id="0" name=""/>
        <dsp:cNvSpPr/>
      </dsp:nvSpPr>
      <dsp:spPr>
        <a:xfrm>
          <a:off x="2659592" y="833119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VACCINATION</a:t>
          </a:r>
        </a:p>
      </dsp:txBody>
      <dsp:txXfrm>
        <a:off x="2659592" y="833119"/>
        <a:ext cx="2544259" cy="763277"/>
      </dsp:txXfrm>
    </dsp:sp>
    <dsp:sp modelId="{6B5FE59C-B471-448A-AA7A-B526DCC4D4CA}">
      <dsp:nvSpPr>
        <dsp:cNvPr id="0" name=""/>
        <dsp:cNvSpPr/>
      </dsp:nvSpPr>
      <dsp:spPr>
        <a:xfrm>
          <a:off x="2659592" y="1596397"/>
          <a:ext cx="2544259" cy="17360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To show the relationship vaccination rates and population density.  </a:t>
          </a:r>
        </a:p>
      </dsp:txBody>
      <dsp:txXfrm>
        <a:off x="2659592" y="1596397"/>
        <a:ext cx="2544259" cy="1736082"/>
      </dsp:txXfrm>
    </dsp:sp>
    <dsp:sp modelId="{BDBD7220-3F85-45D2-BED6-5BBFBC23EAE3}">
      <dsp:nvSpPr>
        <dsp:cNvPr id="0" name=""/>
        <dsp:cNvSpPr/>
      </dsp:nvSpPr>
      <dsp:spPr>
        <a:xfrm>
          <a:off x="5311747" y="833119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SVI</a:t>
          </a:r>
        </a:p>
      </dsp:txBody>
      <dsp:txXfrm>
        <a:off x="5311747" y="833119"/>
        <a:ext cx="2544259" cy="763277"/>
      </dsp:txXfrm>
    </dsp:sp>
    <dsp:sp modelId="{22359DD7-1BFB-4900-BAE6-6084F2F57988}">
      <dsp:nvSpPr>
        <dsp:cNvPr id="0" name=""/>
        <dsp:cNvSpPr/>
      </dsp:nvSpPr>
      <dsp:spPr>
        <a:xfrm>
          <a:off x="5311747" y="1596397"/>
          <a:ext cx="2544259" cy="17360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To show whether SVI is an indicator for vaccination rate/outbreak risk.</a:t>
          </a:r>
        </a:p>
      </dsp:txBody>
      <dsp:txXfrm>
        <a:off x="5311747" y="1596397"/>
        <a:ext cx="2544259" cy="1736082"/>
      </dsp:txXfrm>
    </dsp:sp>
    <dsp:sp modelId="{4132ECB1-6BEF-4935-AFA3-B2EAA48FDE7E}">
      <dsp:nvSpPr>
        <dsp:cNvPr id="0" name=""/>
        <dsp:cNvSpPr/>
      </dsp:nvSpPr>
      <dsp:spPr>
        <a:xfrm>
          <a:off x="7963901" y="833119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Compare Data</a:t>
          </a:r>
        </a:p>
      </dsp:txBody>
      <dsp:txXfrm>
        <a:off x="7963901" y="833119"/>
        <a:ext cx="2544259" cy="763277"/>
      </dsp:txXfrm>
    </dsp:sp>
    <dsp:sp modelId="{C42A8BDE-B838-475D-AFDE-17B60D744AB6}">
      <dsp:nvSpPr>
        <dsp:cNvPr id="0" name=""/>
        <dsp:cNvSpPr/>
      </dsp:nvSpPr>
      <dsp:spPr>
        <a:xfrm>
          <a:off x="7963901" y="1596397"/>
          <a:ext cx="2544259" cy="17360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To compare within the state as well as against other state and national averages. </a:t>
          </a:r>
        </a:p>
      </dsp:txBody>
      <dsp:txXfrm>
        <a:off x="7963901" y="1596397"/>
        <a:ext cx="2544259" cy="1736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2/20/22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2/20/22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9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62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68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Storyboard for Dashboard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Storyboard for Dashboard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3819228" cy="591379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828800"/>
            <a:ext cx="3687951" cy="4527549"/>
          </a:xfrm>
        </p:spPr>
        <p:txBody>
          <a:bodyPr>
            <a:normAutofit/>
          </a:bodyPr>
          <a:lstStyle/>
          <a:p>
            <a:r>
              <a:rPr lang="en-US" sz="1800" dirty="0"/>
              <a:t>Introduction</a:t>
            </a:r>
          </a:p>
          <a:p>
            <a:r>
              <a:rPr lang="en-US" sz="1800" dirty="0"/>
              <a:t>Hypothesis</a:t>
            </a:r>
          </a:p>
          <a:p>
            <a:r>
              <a:rPr lang="en-US" sz="1800" dirty="0"/>
              <a:t>Data Exploration</a:t>
            </a:r>
          </a:p>
          <a:p>
            <a:r>
              <a:rPr lang="en-US" sz="1800" dirty="0"/>
              <a:t>Tool Overview: </a:t>
            </a:r>
          </a:p>
          <a:p>
            <a:r>
              <a:rPr lang="en-US" sz="1800" dirty="0"/>
              <a:t>	Tableau</a:t>
            </a:r>
          </a:p>
          <a:p>
            <a:r>
              <a:rPr lang="en-US" sz="1800" dirty="0"/>
              <a:t>	Google Presentation</a:t>
            </a:r>
          </a:p>
          <a:p>
            <a:r>
              <a:rPr lang="en-US" sz="1800" dirty="0"/>
              <a:t>Interactive Element: Tableau</a:t>
            </a:r>
          </a:p>
          <a:p>
            <a:r>
              <a:rPr lang="en-US" sz="1800" dirty="0"/>
              <a:t>Summary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Storyboard for Dashboard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The following storyboard will be utilized as the blueprint for the final dashboard. The final dashboard will display images from the initial analysis, a report from the machine learning task, and an interactive element via Tableau.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Storyboard for Dashboard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2065573"/>
          </a:xfrm>
        </p:spPr>
        <p:txBody>
          <a:bodyPr>
            <a:normAutofit/>
          </a:bodyPr>
          <a:lstStyle/>
          <a:p>
            <a:r>
              <a:rPr lang="en-US" sz="2000" dirty="0"/>
              <a:t>Whether a specific county is likely to have a COVID Outbreak that exceeds the State or National Average.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areas of the data to explore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3024732309"/>
              </p:ext>
            </p:extLst>
          </p:nvPr>
        </p:nvGraphicFramePr>
        <p:xfrm>
          <a:off x="838200" y="1690689"/>
          <a:ext cx="10515600" cy="416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Storyboard for Dashboard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736524" cy="1325563"/>
          </a:xfrm>
        </p:spPr>
        <p:txBody>
          <a:bodyPr/>
          <a:lstStyle/>
          <a:p>
            <a:r>
              <a:rPr lang="en-US" dirty="0"/>
              <a:t>Presentation Tools: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045776"/>
            <a:ext cx="8420100" cy="4310574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+mn-lt"/>
              </a:rPr>
              <a:t>Dashboard</a:t>
            </a:r>
          </a:p>
          <a:p>
            <a:pPr marL="800100" lvl="1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400" b="0" dirty="0"/>
              <a:t>Google Presentation</a:t>
            </a:r>
          </a:p>
          <a:p>
            <a:pPr marL="1257300" lvl="2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200" b="0" dirty="0"/>
              <a:t>Will be used to display the results of our data collection, as well as discuss finer points discovered in our analysis. </a:t>
            </a:r>
          </a:p>
          <a:p>
            <a:pPr marL="800100" lvl="1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400" b="0" dirty="0"/>
              <a:t>Tableau</a:t>
            </a:r>
          </a:p>
          <a:p>
            <a:pPr marL="1257300" lvl="2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b="0" dirty="0"/>
              <a:t>Will enable us to present comparative data through visualization. Using this platform, we can present a general overview, as well as specific data for each county. </a:t>
            </a:r>
          </a:p>
          <a:p>
            <a:pPr lvl="2">
              <a:lnSpc>
                <a:spcPct val="100000"/>
              </a:lnSpc>
            </a:pPr>
            <a:endParaRPr lang="en-US" sz="2000" b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Storyboard for Dashboard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County Vaccination rate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B4454-909C-6346-8A35-0BF3C31A1357}"/>
              </a:ext>
            </a:extLst>
          </p:cNvPr>
          <p:cNvSpPr txBox="1"/>
          <p:nvPr/>
        </p:nvSpPr>
        <p:spPr>
          <a:xfrm>
            <a:off x="1188243" y="1681163"/>
            <a:ext cx="9815513" cy="218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We will utilize Vaccination Rate data in graphs and charts to compare the following: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Vaccination rate in three counties with similar population density.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Vaccination rate in three counties with varying population density.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Vaccination rate in three counties with similar SVI.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Vaccination rate in three counties with varying SVI. </a:t>
            </a:r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5F57-92EF-4C43-A393-E39DBA7B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element: Tableau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5ECE3-C37E-0D49-B920-1BC3FC4BD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379" y="2776936"/>
            <a:ext cx="2896671" cy="823912"/>
          </a:xfrm>
        </p:spPr>
        <p:txBody>
          <a:bodyPr anchor="t"/>
          <a:lstStyle/>
          <a:p>
            <a:r>
              <a:rPr lang="en-US" dirty="0"/>
              <a:t>Percentage of County Population: One-Dose</a:t>
            </a:r>
          </a:p>
        </p:txBody>
      </p:sp>
      <p:pic>
        <p:nvPicPr>
          <p:cNvPr id="13" name="Content Placeholder 1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11F0C5D-213B-5A4E-9EF8-B289688100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8211" y="3835599"/>
            <a:ext cx="3658845" cy="22860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A3D90-3540-D74C-9D1F-FCDB13F26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87056" y="2776936"/>
            <a:ext cx="2896671" cy="823912"/>
          </a:xfrm>
        </p:spPr>
        <p:txBody>
          <a:bodyPr anchor="t"/>
          <a:lstStyle/>
          <a:p>
            <a:r>
              <a:rPr lang="en-US" dirty="0"/>
              <a:t>Percentage of County Population: Complete Series</a:t>
            </a:r>
          </a:p>
        </p:txBody>
      </p:sp>
      <p:pic>
        <p:nvPicPr>
          <p:cNvPr id="15" name="Content Placeholder 14" descr="Chart&#10;&#10;Description automatically generated">
            <a:extLst>
              <a:ext uri="{FF2B5EF4-FFF2-40B4-BE49-F238E27FC236}">
                <a16:creationId xmlns:a16="http://schemas.microsoft.com/office/drawing/2014/main" id="{937A16ED-AA8D-F04F-8503-A04A00B89B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405412" y="3797843"/>
            <a:ext cx="3642320" cy="22860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14F478-0C0F-6D42-86C1-34945843046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47733" y="2776936"/>
            <a:ext cx="2896671" cy="823912"/>
          </a:xfrm>
        </p:spPr>
        <p:txBody>
          <a:bodyPr anchor="t"/>
          <a:lstStyle/>
          <a:p>
            <a:r>
              <a:rPr lang="en-US" dirty="0"/>
              <a:t>Population by County</a:t>
            </a:r>
          </a:p>
        </p:txBody>
      </p:sp>
      <p:pic>
        <p:nvPicPr>
          <p:cNvPr id="17" name="Content Placeholder 16" descr="A picture containing diagram&#10;&#10;Description automatically generated">
            <a:extLst>
              <a:ext uri="{FF2B5EF4-FFF2-40B4-BE49-F238E27FC236}">
                <a16:creationId xmlns:a16="http://schemas.microsoft.com/office/drawing/2014/main" id="{1A8A3C86-866C-0745-A381-C4F2B508ED23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4"/>
          <a:stretch>
            <a:fillRect/>
          </a:stretch>
        </p:blipFill>
        <p:spPr>
          <a:xfrm>
            <a:off x="8047732" y="3797843"/>
            <a:ext cx="3773818" cy="2286000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B13E155-D727-6E4B-AF72-5D4545B4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A36619C-1C1F-3249-814E-F18A1032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Storyboard for Dashboard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291AAA-3965-3B4B-93B4-B619D31C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3041780"/>
            <a:ext cx="5876925" cy="2836506"/>
          </a:xfrm>
        </p:spPr>
        <p:txBody>
          <a:bodyPr>
            <a:normAutofit/>
          </a:bodyPr>
          <a:lstStyle/>
          <a:p>
            <a:r>
              <a:rPr lang="en-US" sz="1600" dirty="0"/>
              <a:t>The final dashboard will include: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</a:rPr>
              <a:t>Selected topic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</a:rPr>
              <a:t>Reason for selected topic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</a:rPr>
              <a:t>Description of the source of data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</a:rPr>
              <a:t>Questions to answer with the data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</a:rPr>
              <a:t>Description of the data exploration phase of the project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</a:rPr>
              <a:t>Description of the analysis phase of the project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</a:rPr>
              <a:t>Technologies, languages, tools, and algorithms used throughout the project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</a:rPr>
              <a:t>Result of analysis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</a:rPr>
              <a:t>Recommendation for future analysis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</a:rPr>
              <a:t>Anything the team would have done differently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397</Words>
  <Application>Microsoft Macintosh PowerPoint</Application>
  <PresentationFormat>Widescreen</PresentationFormat>
  <Paragraphs>81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Tenorite</vt:lpstr>
      <vt:lpstr>Wingdings</vt:lpstr>
      <vt:lpstr>Office Theme</vt:lpstr>
      <vt:lpstr>Data Analytics</vt:lpstr>
      <vt:lpstr>Table of Contents</vt:lpstr>
      <vt:lpstr>INTRODUCTION</vt:lpstr>
      <vt:lpstr>Hypothesis</vt:lpstr>
      <vt:lpstr>areas of the data to explore</vt:lpstr>
      <vt:lpstr>Presentation Tools: Overview</vt:lpstr>
      <vt:lpstr>County Vaccination rate</vt:lpstr>
      <vt:lpstr>Interactive element: Tableau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Jordan Brickman</dc:creator>
  <cp:lastModifiedBy>Jordan Brickman</cp:lastModifiedBy>
  <cp:revision>13</cp:revision>
  <dcterms:created xsi:type="dcterms:W3CDTF">2022-02-20T20:38:47Z</dcterms:created>
  <dcterms:modified xsi:type="dcterms:W3CDTF">2022-02-21T00:50:18Z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