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65" r:id="rId5"/>
    <p:sldId id="260" r:id="rId6"/>
    <p:sldId id="261" r:id="rId7"/>
    <p:sldId id="262" r:id="rId8"/>
    <p:sldId id="263" r:id="rId9"/>
    <p:sldId id="264" r:id="rId10"/>
  </p:sldIdLst>
  <p:sldSz cx="12192000" cy="6858000"/>
  <p:notesSz cx="6858000" cy="9144000"/>
  <p:embeddedFontLst>
    <p:embeddedFont>
      <p:font typeface="Avenir" panose="02000503020000020003" pitchFamily="2" charset="0"/>
      <p:regular r:id="rId12"/>
      <p:italic r:id="rId13"/>
    </p:embeddedFont>
    <p:embeddedFont>
      <p:font typeface="Bitter" pitchFamily="2" charset="77"/>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Proxima Nova" panose="02000506030000020004" pitchFamily="2" charset="0"/>
      <p:regular r:id="rId22"/>
      <p:bold r:id="rId23"/>
      <p:italic r:id="rId24"/>
      <p:boldItalic r:id="rId25"/>
    </p:embeddedFont>
    <p:embeddedFont>
      <p:font typeface="Source Sans Pro" panose="020B0503030403020204" pitchFamily="34" charset="0"/>
      <p:regular r:id="rId26"/>
      <p:bold r:id="rId27"/>
      <p:italic r:id="rId28"/>
      <p:boldItalic r:id="rId29"/>
    </p:embeddedFont>
    <p:embeddedFont>
      <p:font typeface="Source Sans Pro SemiBold"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e6eb3c0c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e6eb3c0c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be6eb3c0c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60f92403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f60f92403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8f60f92403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f60f92403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f60f92403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8f60f92403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2c7463e88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2c7463e88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72c7463e88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2c7463e88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2c7463e88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72c7463e88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d08fc9e1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d08fc9e10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5d08fc9e10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a:spLocks noGrp="1"/>
          </p:cNvSpPr>
          <p:nvPr>
            <p:ph type="title"/>
          </p:nvPr>
        </p:nvSpPr>
        <p:spPr>
          <a:xfrm>
            <a:off x="1524000" y="1532950"/>
            <a:ext cx="9144000" cy="1613700"/>
          </a:xfrm>
          <a:prstGeom prst="rect">
            <a:avLst/>
          </a:prstGeom>
        </p:spPr>
        <p:txBody>
          <a:bodyPr spcFirstLastPara="1" wrap="square" lIns="45700" tIns="45700" rIns="45700" bIns="45700" anchor="b" anchorCtr="0">
            <a:noAutofit/>
          </a:bodyPr>
          <a:lstStyle>
            <a:lvl1pPr lvl="0" algn="ctr" rtl="0">
              <a:spcBef>
                <a:spcPts val="0"/>
              </a:spcBef>
              <a:spcAft>
                <a:spcPts val="0"/>
              </a:spcAft>
              <a:buNone/>
              <a:defRPr sz="4800">
                <a:solidFill>
                  <a:srgbClr val="F2F2F2"/>
                </a:solidFill>
              </a:defRPr>
            </a:lvl1pPr>
            <a:lvl2pPr lvl="1" algn="ctr" rtl="0">
              <a:spcBef>
                <a:spcPts val="0"/>
              </a:spcBef>
              <a:spcAft>
                <a:spcPts val="0"/>
              </a:spcAft>
              <a:buNone/>
              <a:defRPr sz="4800">
                <a:solidFill>
                  <a:srgbClr val="F2F2F2"/>
                </a:solidFill>
              </a:defRPr>
            </a:lvl2pPr>
            <a:lvl3pPr lvl="2" algn="ctr" rtl="0">
              <a:spcBef>
                <a:spcPts val="0"/>
              </a:spcBef>
              <a:spcAft>
                <a:spcPts val="0"/>
              </a:spcAft>
              <a:buNone/>
              <a:defRPr sz="4800">
                <a:solidFill>
                  <a:srgbClr val="F2F2F2"/>
                </a:solidFill>
              </a:defRPr>
            </a:lvl3pPr>
            <a:lvl4pPr lvl="3" algn="ctr" rtl="0">
              <a:spcBef>
                <a:spcPts val="0"/>
              </a:spcBef>
              <a:spcAft>
                <a:spcPts val="0"/>
              </a:spcAft>
              <a:buNone/>
              <a:defRPr sz="4800">
                <a:solidFill>
                  <a:srgbClr val="F2F2F2"/>
                </a:solidFill>
              </a:defRPr>
            </a:lvl4pPr>
            <a:lvl5pPr lvl="4" algn="ctr" rtl="0">
              <a:spcBef>
                <a:spcPts val="0"/>
              </a:spcBef>
              <a:spcAft>
                <a:spcPts val="0"/>
              </a:spcAft>
              <a:buNone/>
              <a:defRPr sz="4800">
                <a:solidFill>
                  <a:srgbClr val="F2F2F2"/>
                </a:solidFill>
              </a:defRPr>
            </a:lvl5pPr>
            <a:lvl6pPr lvl="5" algn="ctr" rtl="0">
              <a:spcBef>
                <a:spcPts val="0"/>
              </a:spcBef>
              <a:spcAft>
                <a:spcPts val="0"/>
              </a:spcAft>
              <a:buNone/>
              <a:defRPr sz="4800">
                <a:solidFill>
                  <a:srgbClr val="F2F2F2"/>
                </a:solidFill>
              </a:defRPr>
            </a:lvl6pPr>
            <a:lvl7pPr lvl="6" algn="ctr" rtl="0">
              <a:spcBef>
                <a:spcPts val="0"/>
              </a:spcBef>
              <a:spcAft>
                <a:spcPts val="0"/>
              </a:spcAft>
              <a:buNone/>
              <a:defRPr sz="4800">
                <a:solidFill>
                  <a:srgbClr val="F2F2F2"/>
                </a:solidFill>
              </a:defRPr>
            </a:lvl7pPr>
            <a:lvl8pPr lvl="7" algn="ctr" rtl="0">
              <a:spcBef>
                <a:spcPts val="0"/>
              </a:spcBef>
              <a:spcAft>
                <a:spcPts val="0"/>
              </a:spcAft>
              <a:buNone/>
              <a:defRPr sz="4800">
                <a:solidFill>
                  <a:srgbClr val="F2F2F2"/>
                </a:solidFill>
              </a:defRPr>
            </a:lvl8pPr>
            <a:lvl9pPr lvl="8" algn="ctr" rtl="0">
              <a:spcBef>
                <a:spcPts val="0"/>
              </a:spcBef>
              <a:spcAft>
                <a:spcPts val="0"/>
              </a:spcAft>
              <a:buNone/>
              <a:defRPr sz="4800">
                <a:solidFill>
                  <a:srgbClr val="F2F2F2"/>
                </a:solidFill>
              </a:defRPr>
            </a:lvl9pPr>
          </a:lstStyle>
          <a:p>
            <a:endParaRPr/>
          </a:p>
        </p:txBody>
      </p:sp>
      <p:sp>
        <p:nvSpPr>
          <p:cNvPr id="17" name="Google Shape;17;p2"/>
          <p:cNvSpPr txBox="1">
            <a:spLocks noGrp="1"/>
          </p:cNvSpPr>
          <p:nvPr>
            <p:ph type="subTitle" idx="1"/>
          </p:nvPr>
        </p:nvSpPr>
        <p:spPr>
          <a:xfrm>
            <a:off x="1534100" y="3146638"/>
            <a:ext cx="9144000" cy="759900"/>
          </a:xfrm>
          <a:prstGeom prst="rect">
            <a:avLst/>
          </a:prstGeom>
        </p:spPr>
        <p:txBody>
          <a:bodyPr spcFirstLastPara="1" wrap="square" lIns="45700" tIns="45700" rIns="45700" bIns="45700" anchor="t" anchorCtr="0">
            <a:noAutofit/>
          </a:bodyPr>
          <a:lstStyle>
            <a:lvl1pPr lvl="0" algn="ctr">
              <a:spcBef>
                <a:spcPts val="800"/>
              </a:spcBef>
              <a:spcAft>
                <a:spcPts val="0"/>
              </a:spcAft>
              <a:buNone/>
              <a:defRPr sz="1800" b="1">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72"/>
        <p:cNvGrpSpPr/>
        <p:nvPr/>
      </p:nvGrpSpPr>
      <p:grpSpPr>
        <a:xfrm>
          <a:off x="0" y="0"/>
          <a:ext cx="0" cy="0"/>
          <a:chOff x="0" y="0"/>
          <a:chExt cx="0" cy="0"/>
        </a:xfrm>
      </p:grpSpPr>
      <p:sp>
        <p:nvSpPr>
          <p:cNvPr id="73" name="Google Shape;73;p12"/>
          <p:cNvSpPr txBox="1">
            <a:spLocks noGrp="1"/>
          </p:cNvSpPr>
          <p:nvPr>
            <p:ph type="body" idx="1"/>
          </p:nvPr>
        </p:nvSpPr>
        <p:spPr>
          <a:xfrm>
            <a:off x="609600" y="1525495"/>
            <a:ext cx="5486400" cy="18531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228600" tIns="228600" rIns="228600" bIns="228600" anchor="t" anchorCtr="0">
            <a:noAutofit/>
          </a:bodyPr>
          <a:lstStyle>
            <a:lvl1pPr marL="457200" lvl="0"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74" name="Google Shape;74;p12"/>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sp>
        <p:nvSpPr>
          <p:cNvPr id="75" name="Google Shape;75;p12"/>
          <p:cNvSpPr txBox="1">
            <a:spLocks noGrp="1"/>
          </p:cNvSpPr>
          <p:nvPr>
            <p:ph type="title"/>
          </p:nvPr>
        </p:nvSpPr>
        <p:spPr>
          <a:xfrm>
            <a:off x="613175" y="685800"/>
            <a:ext cx="10058400" cy="730500"/>
          </a:xfrm>
          <a:prstGeom prst="rect">
            <a:avLst/>
          </a:prstGeom>
        </p:spPr>
        <p:txBody>
          <a:bodyPr spcFirstLastPara="1" wrap="square" lIns="45700" tIns="45700" rIns="45700" bIns="45700" anchor="ctr" anchorCtr="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76" name="Google Shape;76;p12"/>
          <p:cNvSpPr txBox="1">
            <a:spLocks noGrp="1"/>
          </p:cNvSpPr>
          <p:nvPr>
            <p:ph type="subTitle" idx="2"/>
          </p:nvPr>
        </p:nvSpPr>
        <p:spPr>
          <a:xfrm>
            <a:off x="613175" y="327025"/>
            <a:ext cx="10058400" cy="3555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77"/>
        <p:cNvGrpSpPr/>
        <p:nvPr/>
      </p:nvGrpSpPr>
      <p:grpSpPr>
        <a:xfrm>
          <a:off x="0" y="0"/>
          <a:ext cx="0" cy="0"/>
          <a:chOff x="0" y="0"/>
          <a:chExt cx="0" cy="0"/>
        </a:xfrm>
      </p:grpSpPr>
      <p:sp>
        <p:nvSpPr>
          <p:cNvPr id="78" name="Google Shape;78;p13"/>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lvl1pPr lvl="0" algn="l" rtl="0">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a:p>
        </p:txBody>
      </p:sp>
      <p:sp>
        <p:nvSpPr>
          <p:cNvPr id="20" name="Google Shape;20;p3"/>
          <p:cNvSpPr txBox="1">
            <a:spLocks noGrp="1"/>
          </p:cNvSpPr>
          <p:nvPr>
            <p:ph type="body" idx="1"/>
          </p:nvPr>
        </p:nvSpPr>
        <p:spPr>
          <a:xfrm>
            <a:off x="609600" y="2429129"/>
            <a:ext cx="10972800" cy="482400"/>
          </a:xfrm>
          <a:prstGeom prst="rect">
            <a:avLst/>
          </a:prstGeom>
          <a:noFill/>
          <a:ln>
            <a:noFill/>
          </a:ln>
        </p:spPr>
        <p:txBody>
          <a:bodyPr spcFirstLastPara="1" wrap="square" lIns="45700" tIns="45700" rIns="45700" bIns="45700" anchor="t" anchorCtr="0">
            <a:noAutofit/>
          </a:bodyPr>
          <a:lstStyle>
            <a:lvl1pPr marL="457200" lvl="0"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21" name="Google Shape;21;p3"/>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plit 2/3">
  <p:cSld name="2_Split 2/3">
    <p:spTree>
      <p:nvGrpSpPr>
        <p:cNvPr id="1"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5" name="Google Shape;25;p4"/>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b="0" i="0" u="none" strike="noStrike" cap="none">
                <a:solidFill>
                  <a:srgbClr val="87BCE8"/>
                </a:solidFill>
                <a:latin typeface="Avenir"/>
                <a:ea typeface="Avenir"/>
                <a:cs typeface="Avenir"/>
                <a:sym typeface="Avenir"/>
              </a:defRPr>
            </a:lvl1pPr>
            <a:lvl2pPr marL="0" lvl="1" indent="0" algn="r">
              <a:spcBef>
                <a:spcPts val="0"/>
              </a:spcBef>
              <a:buNone/>
              <a:defRPr sz="1200" b="0" i="0" u="none" strike="noStrike" cap="none">
                <a:solidFill>
                  <a:srgbClr val="87BCE8"/>
                </a:solidFill>
                <a:latin typeface="Avenir"/>
                <a:ea typeface="Avenir"/>
                <a:cs typeface="Avenir"/>
                <a:sym typeface="Avenir"/>
              </a:defRPr>
            </a:lvl2pPr>
            <a:lvl3pPr marL="0" lvl="2" indent="0" algn="r">
              <a:spcBef>
                <a:spcPts val="0"/>
              </a:spcBef>
              <a:buNone/>
              <a:defRPr sz="1200" b="0" i="0" u="none" strike="noStrike" cap="none">
                <a:solidFill>
                  <a:srgbClr val="87BCE8"/>
                </a:solidFill>
                <a:latin typeface="Avenir"/>
                <a:ea typeface="Avenir"/>
                <a:cs typeface="Avenir"/>
                <a:sym typeface="Avenir"/>
              </a:defRPr>
            </a:lvl3pPr>
            <a:lvl4pPr marL="0" lvl="3" indent="0" algn="r">
              <a:spcBef>
                <a:spcPts val="0"/>
              </a:spcBef>
              <a:buNone/>
              <a:defRPr sz="1200" b="0" i="0" u="none" strike="noStrike" cap="none">
                <a:solidFill>
                  <a:srgbClr val="87BCE8"/>
                </a:solidFill>
                <a:latin typeface="Avenir"/>
                <a:ea typeface="Avenir"/>
                <a:cs typeface="Avenir"/>
                <a:sym typeface="Avenir"/>
              </a:defRPr>
            </a:lvl4pPr>
            <a:lvl5pPr marL="0" lvl="4" indent="0" algn="r">
              <a:spcBef>
                <a:spcPts val="0"/>
              </a:spcBef>
              <a:buNone/>
              <a:defRPr sz="1200" b="0" i="0" u="none" strike="noStrike" cap="none">
                <a:solidFill>
                  <a:srgbClr val="87BCE8"/>
                </a:solidFill>
                <a:latin typeface="Avenir"/>
                <a:ea typeface="Avenir"/>
                <a:cs typeface="Avenir"/>
                <a:sym typeface="Avenir"/>
              </a:defRPr>
            </a:lvl5pPr>
            <a:lvl6pPr marL="0" lvl="5" indent="0" algn="r">
              <a:spcBef>
                <a:spcPts val="0"/>
              </a:spcBef>
              <a:buNone/>
              <a:defRPr sz="1200" b="0" i="0" u="none" strike="noStrike" cap="none">
                <a:solidFill>
                  <a:srgbClr val="87BCE8"/>
                </a:solidFill>
                <a:latin typeface="Avenir"/>
                <a:ea typeface="Avenir"/>
                <a:cs typeface="Avenir"/>
                <a:sym typeface="Avenir"/>
              </a:defRPr>
            </a:lvl6pPr>
            <a:lvl7pPr marL="0" lvl="6" indent="0" algn="r">
              <a:spcBef>
                <a:spcPts val="0"/>
              </a:spcBef>
              <a:buNone/>
              <a:defRPr sz="1200" b="0" i="0" u="none" strike="noStrike" cap="none">
                <a:solidFill>
                  <a:srgbClr val="87BCE8"/>
                </a:solidFill>
                <a:latin typeface="Avenir"/>
                <a:ea typeface="Avenir"/>
                <a:cs typeface="Avenir"/>
                <a:sym typeface="Avenir"/>
              </a:defRPr>
            </a:lvl7pPr>
            <a:lvl8pPr marL="0" lvl="7" indent="0" algn="r">
              <a:spcBef>
                <a:spcPts val="0"/>
              </a:spcBef>
              <a:buNone/>
              <a:defRPr sz="1200" b="0" i="0" u="none" strike="noStrike" cap="none">
                <a:solidFill>
                  <a:srgbClr val="87BCE8"/>
                </a:solidFill>
                <a:latin typeface="Avenir"/>
                <a:ea typeface="Avenir"/>
                <a:cs typeface="Avenir"/>
                <a:sym typeface="Avenir"/>
              </a:defRPr>
            </a:lvl8pPr>
            <a:lvl9pPr marL="0" lvl="8" indent="0" algn="r">
              <a:spcBef>
                <a:spcPts val="0"/>
              </a:spcBef>
              <a:buNone/>
              <a:defRPr sz="12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27" name="Google Shape;27;p4"/>
          <p:cNvSpPr txBox="1">
            <a:spLocks noGrp="1"/>
          </p:cNvSpPr>
          <p:nvPr>
            <p:ph type="body" idx="1"/>
          </p:nvPr>
        </p:nvSpPr>
        <p:spPr>
          <a:xfrm>
            <a:off x="613175" y="1283350"/>
            <a:ext cx="5580000" cy="4884900"/>
          </a:xfrm>
          <a:prstGeom prst="rect">
            <a:avLst/>
          </a:prstGeom>
        </p:spPr>
        <p:txBody>
          <a:bodyPr spcFirstLastPara="1" wrap="square" lIns="45700" tIns="45700" rIns="45700" bIns="45700" anchor="t" anchorCtr="0">
            <a:noAutofit/>
          </a:bodyPr>
          <a:lstStyle>
            <a:lvl1pPr marL="457200" lvl="0" indent="-228600" rtl="0">
              <a:spcBef>
                <a:spcPts val="800"/>
              </a:spcBef>
              <a:spcAft>
                <a:spcPts val="0"/>
              </a:spcAft>
              <a:buSzPts val="2000"/>
              <a:buFont typeface="Source Sans Pro"/>
              <a:buNone/>
              <a:defRPr sz="2000" b="1">
                <a:latin typeface="Source Sans Pro"/>
                <a:ea typeface="Source Sans Pro"/>
                <a:cs typeface="Source Sans Pro"/>
                <a:sym typeface="Source Sans Pro"/>
              </a:defRPr>
            </a:lvl1pPr>
            <a:lvl2pPr marL="914400" lvl="1" indent="-2286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marL="1371600" lvl="2" indent="-228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marL="1828800" lvl="3" indent="-2286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marL="2286000" lvl="4" indent="-2286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marL="2743200" lvl="5"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marL="3200400" lvl="6"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marL="3657600" lvl="7"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marL="4114800" lvl="8"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a:endParaRPr/>
          </a:p>
        </p:txBody>
      </p:sp>
      <p:sp>
        <p:nvSpPr>
          <p:cNvPr id="28" name="Google Shape;28;p4"/>
          <p:cNvSpPr txBox="1">
            <a:spLocks noGrp="1"/>
          </p:cNvSpPr>
          <p:nvPr>
            <p:ph type="subTitle" idx="2" hasCustomPrompt="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r>
              <a:rPr lang="en-US" dirty="0"/>
              <a:t>Debt Resolution: FSR Impact Review, July 2021</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eps - Squares">
  <p:cSld name="Two Content_1">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rtl="0">
              <a:spcBef>
                <a:spcPts val="0"/>
              </a:spcBef>
              <a:buNone/>
              <a:defRPr sz="1200">
                <a:solidFill>
                  <a:srgbClr val="7F8EA3"/>
                </a:solidFill>
                <a:latin typeface="Avenir"/>
                <a:ea typeface="Avenir"/>
                <a:cs typeface="Avenir"/>
                <a:sym typeface="Avenir"/>
              </a:defRPr>
            </a:lvl1pPr>
            <a:lvl2pPr marL="0" lvl="1" indent="0" algn="r" rtl="0">
              <a:spcBef>
                <a:spcPts val="0"/>
              </a:spcBef>
              <a:buNone/>
              <a:defRPr sz="1200">
                <a:solidFill>
                  <a:srgbClr val="7F8EA3"/>
                </a:solidFill>
                <a:latin typeface="Avenir"/>
                <a:ea typeface="Avenir"/>
                <a:cs typeface="Avenir"/>
                <a:sym typeface="Avenir"/>
              </a:defRPr>
            </a:lvl2pPr>
            <a:lvl3pPr marL="0" lvl="2" indent="0" algn="r" rtl="0">
              <a:spcBef>
                <a:spcPts val="0"/>
              </a:spcBef>
              <a:buNone/>
              <a:defRPr sz="1200">
                <a:solidFill>
                  <a:srgbClr val="7F8EA3"/>
                </a:solidFill>
                <a:latin typeface="Avenir"/>
                <a:ea typeface="Avenir"/>
                <a:cs typeface="Avenir"/>
                <a:sym typeface="Avenir"/>
              </a:defRPr>
            </a:lvl3pPr>
            <a:lvl4pPr marL="0" lvl="3" indent="0" algn="r" rtl="0">
              <a:spcBef>
                <a:spcPts val="0"/>
              </a:spcBef>
              <a:buNone/>
              <a:defRPr sz="1200">
                <a:solidFill>
                  <a:srgbClr val="7F8EA3"/>
                </a:solidFill>
                <a:latin typeface="Avenir"/>
                <a:ea typeface="Avenir"/>
                <a:cs typeface="Avenir"/>
                <a:sym typeface="Avenir"/>
              </a:defRPr>
            </a:lvl4pPr>
            <a:lvl5pPr marL="0" lvl="4" indent="0" algn="r" rtl="0">
              <a:spcBef>
                <a:spcPts val="0"/>
              </a:spcBef>
              <a:buNone/>
              <a:defRPr sz="1200">
                <a:solidFill>
                  <a:srgbClr val="7F8EA3"/>
                </a:solidFill>
                <a:latin typeface="Avenir"/>
                <a:ea typeface="Avenir"/>
                <a:cs typeface="Avenir"/>
                <a:sym typeface="Avenir"/>
              </a:defRPr>
            </a:lvl5pPr>
            <a:lvl6pPr marL="0" lvl="5" indent="0" algn="r" rtl="0">
              <a:spcBef>
                <a:spcPts val="0"/>
              </a:spcBef>
              <a:buNone/>
              <a:defRPr sz="1200">
                <a:solidFill>
                  <a:srgbClr val="7F8EA3"/>
                </a:solidFill>
                <a:latin typeface="Avenir"/>
                <a:ea typeface="Avenir"/>
                <a:cs typeface="Avenir"/>
                <a:sym typeface="Avenir"/>
              </a:defRPr>
            </a:lvl6pPr>
            <a:lvl7pPr marL="0" lvl="6" indent="0" algn="r" rtl="0">
              <a:spcBef>
                <a:spcPts val="0"/>
              </a:spcBef>
              <a:buNone/>
              <a:defRPr sz="1200">
                <a:solidFill>
                  <a:srgbClr val="7F8EA3"/>
                </a:solidFill>
                <a:latin typeface="Avenir"/>
                <a:ea typeface="Avenir"/>
                <a:cs typeface="Avenir"/>
                <a:sym typeface="Avenir"/>
              </a:defRPr>
            </a:lvl7pPr>
            <a:lvl8pPr marL="0" lvl="7" indent="0" algn="r" rtl="0">
              <a:spcBef>
                <a:spcPts val="0"/>
              </a:spcBef>
              <a:buNone/>
              <a:defRPr sz="1200">
                <a:solidFill>
                  <a:srgbClr val="7F8EA3"/>
                </a:solidFill>
                <a:latin typeface="Avenir"/>
                <a:ea typeface="Avenir"/>
                <a:cs typeface="Avenir"/>
                <a:sym typeface="Avenir"/>
              </a:defRPr>
            </a:lvl8pPr>
            <a:lvl9pPr marL="0" lvl="8" indent="0" algn="r" rtl="0">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6"/>
          <p:cNvSpPr txBox="1"/>
          <p:nvPr/>
        </p:nvSpPr>
        <p:spPr>
          <a:xfrm>
            <a:off x="1540955" y="23249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1</a:t>
            </a:r>
            <a:endParaRPr sz="2400" b="1">
              <a:solidFill>
                <a:srgbClr val="FFFFFF"/>
              </a:solidFill>
              <a:latin typeface="Proxima Nova"/>
              <a:ea typeface="Proxima Nova"/>
              <a:cs typeface="Proxima Nova"/>
              <a:sym typeface="Proxima Nova"/>
            </a:endParaRPr>
          </a:p>
        </p:txBody>
      </p:sp>
      <p:sp>
        <p:nvSpPr>
          <p:cNvPr id="36" name="Google Shape;36;p6"/>
          <p:cNvSpPr txBox="1"/>
          <p:nvPr/>
        </p:nvSpPr>
        <p:spPr>
          <a:xfrm>
            <a:off x="3816475" y="2826988"/>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2</a:t>
            </a:r>
            <a:endParaRPr sz="2400" b="1">
              <a:solidFill>
                <a:srgbClr val="FFFFFF"/>
              </a:solidFill>
              <a:latin typeface="Proxima Nova"/>
              <a:ea typeface="Proxima Nova"/>
              <a:cs typeface="Proxima Nova"/>
              <a:sym typeface="Proxima Nova"/>
            </a:endParaRPr>
          </a:p>
        </p:txBody>
      </p:sp>
      <p:sp>
        <p:nvSpPr>
          <p:cNvPr id="37" name="Google Shape;37;p6"/>
          <p:cNvSpPr txBox="1"/>
          <p:nvPr/>
        </p:nvSpPr>
        <p:spPr>
          <a:xfrm>
            <a:off x="6843513" y="2826988"/>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400" b="1">
              <a:solidFill>
                <a:srgbClr val="FFFFFF"/>
              </a:solidFill>
              <a:latin typeface="Proxima Nova"/>
              <a:ea typeface="Proxima Nova"/>
              <a:cs typeface="Proxima Nova"/>
              <a:sym typeface="Proxima Nova"/>
            </a:endParaRPr>
          </a:p>
        </p:txBody>
      </p:sp>
      <p:sp>
        <p:nvSpPr>
          <p:cNvPr id="38" name="Google Shape;38;p6"/>
          <p:cNvSpPr txBox="1"/>
          <p:nvPr/>
        </p:nvSpPr>
        <p:spPr>
          <a:xfrm>
            <a:off x="5330000" y="2495063"/>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3</a:t>
            </a:r>
            <a:endParaRPr sz="2400" b="1">
              <a:solidFill>
                <a:srgbClr val="FFFFFF"/>
              </a:solidFill>
              <a:latin typeface="Proxima Nova"/>
              <a:ea typeface="Proxima Nova"/>
              <a:cs typeface="Proxima Nova"/>
              <a:sym typeface="Proxima Nova"/>
            </a:endParaRPr>
          </a:p>
        </p:txBody>
      </p:sp>
      <p:sp>
        <p:nvSpPr>
          <p:cNvPr id="39" name="Google Shape;39;p6"/>
          <p:cNvSpPr txBox="1"/>
          <p:nvPr/>
        </p:nvSpPr>
        <p:spPr>
          <a:xfrm>
            <a:off x="8357050" y="2495063"/>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5</a:t>
            </a:r>
            <a:endParaRPr sz="2400" b="1">
              <a:solidFill>
                <a:srgbClr val="FFFFFF"/>
              </a:solidFill>
              <a:latin typeface="Proxima Nova"/>
              <a:ea typeface="Proxima Nova"/>
              <a:cs typeface="Proxima Nova"/>
              <a:sym typeface="Proxima Nova"/>
            </a:endParaRPr>
          </a:p>
        </p:txBody>
      </p:sp>
      <p:sp>
        <p:nvSpPr>
          <p:cNvPr id="40" name="Google Shape;40;p6"/>
          <p:cNvSpPr txBox="1"/>
          <p:nvPr/>
        </p:nvSpPr>
        <p:spPr>
          <a:xfrm>
            <a:off x="6415930" y="23249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3</a:t>
            </a:r>
            <a:endParaRPr sz="2400" b="1">
              <a:solidFill>
                <a:srgbClr val="FFFFFF"/>
              </a:solidFill>
              <a:latin typeface="Proxima Nova"/>
              <a:ea typeface="Proxima Nova"/>
              <a:cs typeface="Proxima Nova"/>
              <a:sym typeface="Proxima Nova"/>
            </a:endParaRPr>
          </a:p>
        </p:txBody>
      </p:sp>
      <p:sp>
        <p:nvSpPr>
          <p:cNvPr id="41" name="Google Shape;41;p6"/>
          <p:cNvSpPr txBox="1"/>
          <p:nvPr/>
        </p:nvSpPr>
        <p:spPr>
          <a:xfrm>
            <a:off x="3978442" y="2656899"/>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2</a:t>
            </a:r>
            <a:endParaRPr sz="2400" b="1">
              <a:solidFill>
                <a:srgbClr val="FFFFFF"/>
              </a:solidFill>
              <a:latin typeface="Proxima Nova"/>
              <a:ea typeface="Proxima Nova"/>
              <a:cs typeface="Proxima Nova"/>
              <a:sym typeface="Proxima Nova"/>
            </a:endParaRPr>
          </a:p>
        </p:txBody>
      </p:sp>
      <p:sp>
        <p:nvSpPr>
          <p:cNvPr id="42" name="Google Shape;42;p6"/>
          <p:cNvSpPr txBox="1"/>
          <p:nvPr/>
        </p:nvSpPr>
        <p:spPr>
          <a:xfrm>
            <a:off x="8853417" y="26068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4</a:t>
            </a:r>
            <a:endParaRPr sz="2400" b="1">
              <a:solidFill>
                <a:srgbClr val="FFFFFF"/>
              </a:solidFill>
              <a:latin typeface="Proxima Nova"/>
              <a:ea typeface="Proxima Nova"/>
              <a:cs typeface="Proxima Nova"/>
              <a:sym typeface="Proxima Nova"/>
            </a:endParaRPr>
          </a:p>
        </p:txBody>
      </p:sp>
      <p:cxnSp>
        <p:nvCxnSpPr>
          <p:cNvPr id="43" name="Google Shape;43;p6"/>
          <p:cNvCxnSpPr>
            <a:stCxn id="35" idx="3"/>
            <a:endCxn id="41" idx="1"/>
          </p:cNvCxnSpPr>
          <p:nvPr/>
        </p:nvCxnSpPr>
        <p:spPr>
          <a:xfrm>
            <a:off x="2089655" y="2606774"/>
            <a:ext cx="1888800" cy="3321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44" name="Google Shape;44;p6"/>
          <p:cNvCxnSpPr>
            <a:stCxn id="41" idx="3"/>
            <a:endCxn id="40" idx="1"/>
          </p:cNvCxnSpPr>
          <p:nvPr/>
        </p:nvCxnSpPr>
        <p:spPr>
          <a:xfrm rot="10800000" flipH="1">
            <a:off x="4527142" y="2606649"/>
            <a:ext cx="1888800" cy="3321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45" name="Google Shape;45;p6"/>
          <p:cNvCxnSpPr>
            <a:stCxn id="40" idx="3"/>
            <a:endCxn id="42" idx="1"/>
          </p:cNvCxnSpPr>
          <p:nvPr/>
        </p:nvCxnSpPr>
        <p:spPr>
          <a:xfrm>
            <a:off x="6964630" y="2606774"/>
            <a:ext cx="1888800" cy="282000"/>
          </a:xfrm>
          <a:prstGeom prst="curvedConnector3">
            <a:avLst>
              <a:gd name="adj1" fmla="val 50000"/>
            </a:avLst>
          </a:prstGeom>
          <a:noFill/>
          <a:ln w="28575" cap="flat" cmpd="sng">
            <a:solidFill>
              <a:srgbClr val="89BDE8"/>
            </a:solidFill>
            <a:prstDash val="dash"/>
            <a:round/>
            <a:headEnd type="none" w="med" len="med"/>
            <a:tailEnd type="triangle" w="med" len="med"/>
          </a:ln>
        </p:spPr>
      </p:cxnSp>
      <p:sp>
        <p:nvSpPr>
          <p:cNvPr id="46" name="Google Shape;46;p6"/>
          <p:cNvSpPr txBox="1"/>
          <p:nvPr/>
        </p:nvSpPr>
        <p:spPr>
          <a:xfrm>
            <a:off x="1427700" y="2888663"/>
            <a:ext cx="13716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7" name="Google Shape;47;p6"/>
          <p:cNvSpPr txBox="1"/>
          <p:nvPr/>
        </p:nvSpPr>
        <p:spPr>
          <a:xfrm>
            <a:off x="3855625" y="3220588"/>
            <a:ext cx="13716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200" b="1">
              <a:solidFill>
                <a:srgbClr val="434343"/>
              </a:solidFill>
              <a:latin typeface="Source Sans Pro"/>
              <a:ea typeface="Source Sans Pro"/>
              <a:cs typeface="Source Sans Pro"/>
              <a:sym typeface="Source Sans Pro"/>
            </a:endParaRPr>
          </a:p>
        </p:txBody>
      </p:sp>
      <p:sp>
        <p:nvSpPr>
          <p:cNvPr id="48" name="Google Shape;48;p6"/>
          <p:cNvSpPr txBox="1"/>
          <p:nvPr/>
        </p:nvSpPr>
        <p:spPr>
          <a:xfrm>
            <a:off x="6341313" y="2888663"/>
            <a:ext cx="13875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200" b="1">
              <a:solidFill>
                <a:srgbClr val="434343"/>
              </a:solidFill>
              <a:latin typeface="Source Sans Pro"/>
              <a:ea typeface="Source Sans Pro"/>
              <a:cs typeface="Source Sans Pro"/>
              <a:sym typeface="Source Sans Pro"/>
            </a:endParaRPr>
          </a:p>
        </p:txBody>
      </p:sp>
      <p:sp>
        <p:nvSpPr>
          <p:cNvPr id="49" name="Google Shape;49;p6"/>
          <p:cNvSpPr txBox="1"/>
          <p:nvPr/>
        </p:nvSpPr>
        <p:spPr>
          <a:xfrm>
            <a:off x="8740175" y="3170513"/>
            <a:ext cx="13875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0" name="Google Shape;50;p6"/>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51" name="Google Shape;51;p6"/>
          <p:cNvSpPr txBox="1">
            <a:spLocks noGrp="1"/>
          </p:cNvSpPr>
          <p:nvPr>
            <p:ph type="subTitle" idx="1" hasCustomPrompt="1"/>
          </p:nvPr>
        </p:nvSpPr>
        <p:spPr>
          <a:xfrm>
            <a:off x="582525" y="322725"/>
            <a:ext cx="6837000" cy="357600"/>
          </a:xfrm>
          <a:prstGeom prst="rect">
            <a:avLst/>
          </a:prstGeom>
        </p:spPr>
        <p:txBody>
          <a:bodyPr spcFirstLastPara="1" wrap="square" lIns="45700" tIns="45700" rIns="45700" bIns="45700" anchor="ctr" anchorCtr="0">
            <a:noAutofit/>
          </a:bodyPr>
          <a:lstStyle>
            <a:lvl1pPr marL="457200" marR="0" lvl="0" indent="-228600" algn="l" defTabSz="914400" rtl="0" eaLnBrk="1" fontAlgn="auto" latinLnBrk="0" hangingPunct="1">
              <a:lnSpc>
                <a:spcPct val="120000"/>
              </a:lnSpc>
              <a:spcBef>
                <a:spcPts val="800"/>
              </a:spcBef>
              <a:spcAft>
                <a:spcPts val="0"/>
              </a:spcAft>
              <a:buClr>
                <a:srgbClr val="454454"/>
              </a:buClr>
              <a:buSzPts val="2000"/>
              <a:buFont typeface="Source Sans Pro"/>
              <a:buNone/>
              <a:tabLst/>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pPr marL="457200" marR="0" lvl="0" indent="-228600" algn="l" defTabSz="914400" rtl="0" eaLnBrk="1" fontAlgn="auto" latinLnBrk="0" hangingPunct="1">
              <a:lnSpc>
                <a:spcPct val="120000"/>
              </a:lnSpc>
              <a:spcBef>
                <a:spcPts val="800"/>
              </a:spcBef>
              <a:spcAft>
                <a:spcPts val="0"/>
              </a:spcAft>
              <a:buClr>
                <a:srgbClr val="454454"/>
              </a:buClr>
              <a:buSzPts val="2000"/>
              <a:buFont typeface="Source Sans Pro"/>
              <a:buNone/>
              <a:tabLst/>
              <a:defRPr/>
            </a:pPr>
            <a:r>
              <a:rPr lang="en-US" dirty="0"/>
              <a:t>Debt Resolution: FSR Impact Review, July 2021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52"/>
        <p:cNvGrpSpPr/>
        <p:nvPr/>
      </p:nvGrpSpPr>
      <p:grpSpPr>
        <a:xfrm>
          <a:off x="0" y="0"/>
          <a:ext cx="0" cy="0"/>
          <a:chOff x="0" y="0"/>
          <a:chExt cx="0" cy="0"/>
        </a:xfrm>
      </p:grpSpPr>
      <p:sp>
        <p:nvSpPr>
          <p:cNvPr id="53" name="Google Shape;53;p7"/>
          <p:cNvSpPr txBox="1">
            <a:spLocks noGrp="1"/>
          </p:cNvSpPr>
          <p:nvPr>
            <p:ph type="body" idx="1"/>
          </p:nvPr>
        </p:nvSpPr>
        <p:spPr>
          <a:xfrm>
            <a:off x="609600" y="1525495"/>
            <a:ext cx="5486400" cy="18531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228600" tIns="228600" rIns="228600" bIns="228600" anchor="t" anchorCtr="0">
            <a:noAutofit/>
          </a:bodyPr>
          <a:lstStyle>
            <a:lvl1pPr marL="457200" lvl="0"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54" name="Google Shape;54;p7"/>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Avenir"/>
                <a:ea typeface="Avenir"/>
                <a:cs typeface="Avenir"/>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7"/>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56" name="Google Shape;56;p7"/>
          <p:cNvSpPr txBox="1">
            <a:spLocks noGrp="1"/>
          </p:cNvSpPr>
          <p:nvPr>
            <p:ph type="subTitle" idx="2" hasCustomPrompt="1"/>
          </p:nvPr>
        </p:nvSpPr>
        <p:spPr>
          <a:xfrm>
            <a:off x="582525" y="322725"/>
            <a:ext cx="6837000" cy="357600"/>
          </a:xfrm>
          <a:prstGeom prst="rect">
            <a:avLst/>
          </a:prstGeom>
        </p:spPr>
        <p:txBody>
          <a:bodyPr spcFirstLastPara="1" wrap="square" lIns="45700" tIns="45700" rIns="45700" bIns="45700" anchor="ctr" anchorCtr="0">
            <a:noAutofit/>
          </a:bodyPr>
          <a:lstStyle>
            <a:lvl1pPr marL="457200" marR="0" lvl="0" indent="-228600" algn="l" defTabSz="914400" rtl="0" eaLnBrk="1" fontAlgn="auto" latinLnBrk="0" hangingPunct="1">
              <a:lnSpc>
                <a:spcPct val="120000"/>
              </a:lnSpc>
              <a:spcBef>
                <a:spcPts val="800"/>
              </a:spcBef>
              <a:spcAft>
                <a:spcPts val="0"/>
              </a:spcAft>
              <a:buClr>
                <a:srgbClr val="454454"/>
              </a:buClr>
              <a:buSzPts val="2000"/>
              <a:buFont typeface="Source Sans Pro"/>
              <a:buNone/>
              <a:tabLst/>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pPr marL="457200" marR="0" lvl="0" indent="-228600" algn="l" defTabSz="914400" rtl="0" eaLnBrk="1" fontAlgn="auto" latinLnBrk="0" hangingPunct="1">
              <a:lnSpc>
                <a:spcPct val="120000"/>
              </a:lnSpc>
              <a:spcBef>
                <a:spcPts val="800"/>
              </a:spcBef>
              <a:spcAft>
                <a:spcPts val="0"/>
              </a:spcAft>
              <a:buClr>
                <a:srgbClr val="454454"/>
              </a:buClr>
              <a:buSzPts val="2000"/>
              <a:buFont typeface="Source Sans Pro"/>
              <a:buNone/>
              <a:tabLst/>
              <a:defRPr/>
            </a:pPr>
            <a:r>
              <a:rPr lang="en-US" dirty="0"/>
              <a:t>Debt Resolution: FSR Impact Review, July 2021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General content">
  <p:cSld name="Four Content Boxes_1">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09600" y="685800"/>
            <a:ext cx="10058400" cy="601800"/>
          </a:xfrm>
          <a:prstGeom prst="rect">
            <a:avLst/>
          </a:prstGeom>
          <a:noFill/>
          <a:ln>
            <a:noFill/>
          </a:ln>
        </p:spPr>
        <p:txBody>
          <a:bodyPr spcFirstLastPara="1" wrap="square" lIns="45700" tIns="45700" rIns="45700" bIns="45700" anchor="t" anchorCtr="0">
            <a:noAutofit/>
          </a:bodyPr>
          <a:lstStyle>
            <a:lvl1pPr lvl="0" algn="l" rtl="0">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a:p>
        </p:txBody>
      </p:sp>
      <p:sp>
        <p:nvSpPr>
          <p:cNvPr id="59" name="Google Shape;59;p8"/>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rtl="0">
              <a:spcBef>
                <a:spcPts val="0"/>
              </a:spcBef>
              <a:buNone/>
              <a:defRPr sz="1200">
                <a:solidFill>
                  <a:srgbClr val="7F8EA3"/>
                </a:solidFill>
                <a:latin typeface="Avenir"/>
                <a:ea typeface="Avenir"/>
                <a:cs typeface="Avenir"/>
                <a:sym typeface="Avenir"/>
              </a:defRPr>
            </a:lvl1pPr>
            <a:lvl2pPr marL="0" lvl="1" indent="0" algn="r" rtl="0">
              <a:spcBef>
                <a:spcPts val="0"/>
              </a:spcBef>
              <a:buNone/>
              <a:defRPr sz="1200">
                <a:solidFill>
                  <a:srgbClr val="7F8EA3"/>
                </a:solidFill>
                <a:latin typeface="Avenir"/>
                <a:ea typeface="Avenir"/>
                <a:cs typeface="Avenir"/>
                <a:sym typeface="Avenir"/>
              </a:defRPr>
            </a:lvl2pPr>
            <a:lvl3pPr marL="0" lvl="2" indent="0" algn="r" rtl="0">
              <a:spcBef>
                <a:spcPts val="0"/>
              </a:spcBef>
              <a:buNone/>
              <a:defRPr sz="1200">
                <a:solidFill>
                  <a:srgbClr val="7F8EA3"/>
                </a:solidFill>
                <a:latin typeface="Avenir"/>
                <a:ea typeface="Avenir"/>
                <a:cs typeface="Avenir"/>
                <a:sym typeface="Avenir"/>
              </a:defRPr>
            </a:lvl3pPr>
            <a:lvl4pPr marL="0" lvl="3" indent="0" algn="r" rtl="0">
              <a:spcBef>
                <a:spcPts val="0"/>
              </a:spcBef>
              <a:buNone/>
              <a:defRPr sz="1200">
                <a:solidFill>
                  <a:srgbClr val="7F8EA3"/>
                </a:solidFill>
                <a:latin typeface="Avenir"/>
                <a:ea typeface="Avenir"/>
                <a:cs typeface="Avenir"/>
                <a:sym typeface="Avenir"/>
              </a:defRPr>
            </a:lvl4pPr>
            <a:lvl5pPr marL="0" lvl="4" indent="0" algn="r" rtl="0">
              <a:spcBef>
                <a:spcPts val="0"/>
              </a:spcBef>
              <a:buNone/>
              <a:defRPr sz="1200">
                <a:solidFill>
                  <a:srgbClr val="7F8EA3"/>
                </a:solidFill>
                <a:latin typeface="Avenir"/>
                <a:ea typeface="Avenir"/>
                <a:cs typeface="Avenir"/>
                <a:sym typeface="Avenir"/>
              </a:defRPr>
            </a:lvl5pPr>
            <a:lvl6pPr marL="0" lvl="5" indent="0" algn="r" rtl="0">
              <a:spcBef>
                <a:spcPts val="0"/>
              </a:spcBef>
              <a:buNone/>
              <a:defRPr sz="1200">
                <a:solidFill>
                  <a:srgbClr val="7F8EA3"/>
                </a:solidFill>
                <a:latin typeface="Avenir"/>
                <a:ea typeface="Avenir"/>
                <a:cs typeface="Avenir"/>
                <a:sym typeface="Avenir"/>
              </a:defRPr>
            </a:lvl6pPr>
            <a:lvl7pPr marL="0" lvl="6" indent="0" algn="r" rtl="0">
              <a:spcBef>
                <a:spcPts val="0"/>
              </a:spcBef>
              <a:buNone/>
              <a:defRPr sz="1200">
                <a:solidFill>
                  <a:srgbClr val="7F8EA3"/>
                </a:solidFill>
                <a:latin typeface="Avenir"/>
                <a:ea typeface="Avenir"/>
                <a:cs typeface="Avenir"/>
                <a:sym typeface="Avenir"/>
              </a:defRPr>
            </a:lvl7pPr>
            <a:lvl8pPr marL="0" lvl="7" indent="0" algn="r" rtl="0">
              <a:spcBef>
                <a:spcPts val="0"/>
              </a:spcBef>
              <a:buNone/>
              <a:defRPr sz="1200">
                <a:solidFill>
                  <a:srgbClr val="7F8EA3"/>
                </a:solidFill>
                <a:latin typeface="Avenir"/>
                <a:ea typeface="Avenir"/>
                <a:cs typeface="Avenir"/>
                <a:sym typeface="Avenir"/>
              </a:defRPr>
            </a:lvl8pPr>
            <a:lvl9pPr marL="0" lvl="8" indent="0" algn="r" rtl="0">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8"/>
          <p:cNvSpPr txBox="1">
            <a:spLocks noGrp="1"/>
          </p:cNvSpPr>
          <p:nvPr>
            <p:ph type="subTitle" idx="1" hasCustomPrompt="1"/>
          </p:nvPr>
        </p:nvSpPr>
        <p:spPr>
          <a:xfrm>
            <a:off x="582525" y="322725"/>
            <a:ext cx="6837000" cy="357600"/>
          </a:xfrm>
          <a:prstGeom prst="rect">
            <a:avLst/>
          </a:prstGeom>
        </p:spPr>
        <p:txBody>
          <a:bodyPr spcFirstLastPara="1" wrap="square" lIns="45700" tIns="45700" rIns="45700" bIns="45700" anchor="ctr" anchorCtr="0">
            <a:noAutofit/>
          </a:bodyPr>
          <a:lstStyle>
            <a:lvl1pPr marL="457200" marR="0" lvl="0" indent="-228600" algn="l" defTabSz="914400" rtl="0" eaLnBrk="1" fontAlgn="auto" latinLnBrk="0" hangingPunct="1">
              <a:lnSpc>
                <a:spcPct val="120000"/>
              </a:lnSpc>
              <a:spcBef>
                <a:spcPts val="800"/>
              </a:spcBef>
              <a:spcAft>
                <a:spcPts val="0"/>
              </a:spcAft>
              <a:buClr>
                <a:srgbClr val="454454"/>
              </a:buClr>
              <a:buSzPts val="2000"/>
              <a:buFont typeface="Source Sans Pro"/>
              <a:buNone/>
              <a:tabLst/>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pPr marL="457200" marR="0" lvl="0" indent="-228600" algn="l" defTabSz="914400" rtl="0" eaLnBrk="1" fontAlgn="auto" latinLnBrk="0" hangingPunct="1">
              <a:lnSpc>
                <a:spcPct val="120000"/>
              </a:lnSpc>
              <a:spcBef>
                <a:spcPts val="800"/>
              </a:spcBef>
              <a:spcAft>
                <a:spcPts val="0"/>
              </a:spcAft>
              <a:buClr>
                <a:srgbClr val="454454"/>
              </a:buClr>
              <a:buSzPts val="2000"/>
              <a:buFont typeface="Source Sans Pro"/>
              <a:buNone/>
              <a:tabLst/>
              <a:defRPr/>
            </a:pPr>
            <a:r>
              <a:rPr lang="en-US" dirty="0"/>
              <a:t>Debt Resolution: FSR Impact Review, July 2021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61"/>
        <p:cNvGrpSpPr/>
        <p:nvPr/>
      </p:nvGrpSpPr>
      <p:grpSpPr>
        <a:xfrm>
          <a:off x="0" y="0"/>
          <a:ext cx="0" cy="0"/>
          <a:chOff x="0" y="0"/>
          <a:chExt cx="0" cy="0"/>
        </a:xfrm>
      </p:grpSpPr>
      <p:sp>
        <p:nvSpPr>
          <p:cNvPr id="62" name="Google Shape;62;p9"/>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Avenir"/>
                <a:ea typeface="Avenir"/>
                <a:cs typeface="Avenir"/>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9"/>
          <p:cNvSpPr txBox="1">
            <a:spLocks noGrp="1"/>
          </p:cNvSpPr>
          <p:nvPr>
            <p:ph type="title"/>
          </p:nvPr>
        </p:nvSpPr>
        <p:spPr>
          <a:xfrm>
            <a:off x="623400" y="337250"/>
            <a:ext cx="10959000" cy="5845500"/>
          </a:xfrm>
          <a:prstGeom prst="rect">
            <a:avLst/>
          </a:prstGeom>
        </p:spPr>
        <p:txBody>
          <a:bodyPr spcFirstLastPara="1" wrap="square" lIns="45700" tIns="45700" rIns="45700" bIns="45700" anchor="ctr" anchorCtr="0">
            <a:noAutofit/>
          </a:bodyPr>
          <a:lstStyle>
            <a:lvl1pPr lvl="0" algn="ctr" rtl="0">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ctr" rtl="0">
              <a:spcBef>
                <a:spcPts val="0"/>
              </a:spcBef>
              <a:buNone/>
              <a:defRPr sz="3600">
                <a:solidFill>
                  <a:srgbClr val="89BDE8"/>
                </a:solidFill>
                <a:latin typeface="Bitter"/>
                <a:ea typeface="Bitter"/>
                <a:cs typeface="Bitter"/>
                <a:sym typeface="Bitter"/>
              </a:defRPr>
            </a:lvl1pPr>
            <a:lvl2pPr marL="0" lvl="1" indent="0" algn="ctr" rtl="0">
              <a:spcBef>
                <a:spcPts val="0"/>
              </a:spcBef>
              <a:buNone/>
              <a:defRPr sz="3600">
                <a:solidFill>
                  <a:srgbClr val="89BDE8"/>
                </a:solidFill>
                <a:latin typeface="Bitter"/>
                <a:ea typeface="Bitter"/>
                <a:cs typeface="Bitter"/>
                <a:sym typeface="Bitter"/>
              </a:defRPr>
            </a:lvl2pPr>
            <a:lvl3pPr marL="0" lvl="2" indent="0" algn="ctr" rtl="0">
              <a:spcBef>
                <a:spcPts val="0"/>
              </a:spcBef>
              <a:buNone/>
              <a:defRPr sz="3600">
                <a:solidFill>
                  <a:srgbClr val="89BDE8"/>
                </a:solidFill>
                <a:latin typeface="Bitter"/>
                <a:ea typeface="Bitter"/>
                <a:cs typeface="Bitter"/>
                <a:sym typeface="Bitter"/>
              </a:defRPr>
            </a:lvl3pPr>
            <a:lvl4pPr marL="0" lvl="3" indent="0" algn="ctr" rtl="0">
              <a:spcBef>
                <a:spcPts val="0"/>
              </a:spcBef>
              <a:buNone/>
              <a:defRPr sz="3600">
                <a:solidFill>
                  <a:srgbClr val="89BDE8"/>
                </a:solidFill>
                <a:latin typeface="Bitter"/>
                <a:ea typeface="Bitter"/>
                <a:cs typeface="Bitter"/>
                <a:sym typeface="Bitter"/>
              </a:defRPr>
            </a:lvl4pPr>
            <a:lvl5pPr marL="0" lvl="4" indent="0" algn="ctr" rtl="0">
              <a:spcBef>
                <a:spcPts val="0"/>
              </a:spcBef>
              <a:buNone/>
              <a:defRPr sz="3600">
                <a:solidFill>
                  <a:srgbClr val="89BDE8"/>
                </a:solidFill>
                <a:latin typeface="Bitter"/>
                <a:ea typeface="Bitter"/>
                <a:cs typeface="Bitter"/>
                <a:sym typeface="Bitter"/>
              </a:defRPr>
            </a:lvl5pPr>
            <a:lvl6pPr marL="0" lvl="5" indent="0" algn="ctr" rtl="0">
              <a:spcBef>
                <a:spcPts val="0"/>
              </a:spcBef>
              <a:buNone/>
              <a:defRPr sz="3600">
                <a:solidFill>
                  <a:srgbClr val="89BDE8"/>
                </a:solidFill>
                <a:latin typeface="Bitter"/>
                <a:ea typeface="Bitter"/>
                <a:cs typeface="Bitter"/>
                <a:sym typeface="Bitter"/>
              </a:defRPr>
            </a:lvl6pPr>
            <a:lvl7pPr marL="0" lvl="6" indent="0" algn="ctr" rtl="0">
              <a:spcBef>
                <a:spcPts val="0"/>
              </a:spcBef>
              <a:buNone/>
              <a:defRPr sz="3600">
                <a:solidFill>
                  <a:srgbClr val="89BDE8"/>
                </a:solidFill>
                <a:latin typeface="Bitter"/>
                <a:ea typeface="Bitter"/>
                <a:cs typeface="Bitter"/>
                <a:sym typeface="Bitter"/>
              </a:defRPr>
            </a:lvl7pPr>
            <a:lvl8pPr marL="0" lvl="7" indent="0" algn="ctr" rtl="0">
              <a:spcBef>
                <a:spcPts val="0"/>
              </a:spcBef>
              <a:buNone/>
              <a:defRPr sz="3600">
                <a:solidFill>
                  <a:srgbClr val="89BDE8"/>
                </a:solidFill>
                <a:latin typeface="Bitter"/>
                <a:ea typeface="Bitter"/>
                <a:cs typeface="Bitter"/>
                <a:sym typeface="Bitter"/>
              </a:defRPr>
            </a:lvl8pPr>
            <a:lvl9pPr marL="0" lvl="8" indent="0" algn="ctr" rtl="0">
              <a:spcBef>
                <a:spcPts val="0"/>
              </a:spcBef>
              <a:buNone/>
              <a:defRPr sz="3600">
                <a:solidFill>
                  <a:srgbClr val="89BDE8"/>
                </a:solidFill>
                <a:latin typeface="Bitter"/>
                <a:ea typeface="Bitter"/>
                <a:cs typeface="Bitter"/>
                <a:sym typeface="Bitter"/>
              </a:defRPr>
            </a:lvl9pPr>
          </a:lstStyle>
          <a:p>
            <a:pPr marL="0" lvl="0" indent="0" algn="ctr" rtl="0">
              <a:spcBef>
                <a:spcPts val="0"/>
              </a:spcBef>
              <a:spcAft>
                <a:spcPts val="0"/>
              </a:spcAft>
              <a:buNone/>
            </a:pPr>
            <a:fld id="{00000000-1234-1234-1234-123412341234}" type="slidenum">
              <a:rPr lang="en-US"/>
              <a:t>‹#›</a:t>
            </a:fld>
            <a:endParaRPr i="0" u="none" strike="noStrike" cap="none"/>
          </a:p>
        </p:txBody>
      </p:sp>
      <p:sp>
        <p:nvSpPr>
          <p:cNvPr id="66" name="Google Shape;66;p10"/>
          <p:cNvSpPr txBox="1">
            <a:spLocks noGrp="1"/>
          </p:cNvSpPr>
          <p:nvPr>
            <p:ph type="title"/>
          </p:nvPr>
        </p:nvSpPr>
        <p:spPr>
          <a:xfrm>
            <a:off x="613175" y="316800"/>
            <a:ext cx="10969200" cy="5845500"/>
          </a:xfrm>
          <a:prstGeom prst="rect">
            <a:avLst/>
          </a:prstGeom>
        </p:spPr>
        <p:txBody>
          <a:bodyPr spcFirstLastPara="1" wrap="square" lIns="45700" tIns="45700" rIns="45700" bIns="45700" anchor="ctr" anchorCtr="0">
            <a:noAutofit/>
          </a:bodyPr>
          <a:lstStyle>
            <a:lvl1pPr lvl="0" algn="ctr" rtl="0">
              <a:spcBef>
                <a:spcPts val="0"/>
              </a:spcBef>
              <a:spcAft>
                <a:spcPts val="0"/>
              </a:spcAft>
              <a:buNone/>
              <a:defRPr sz="3600">
                <a:solidFill>
                  <a:srgbClr val="F2F2F2"/>
                </a:solidFill>
                <a:latin typeface="Bitter"/>
                <a:ea typeface="Bitter"/>
                <a:cs typeface="Bitter"/>
                <a:sym typeface="Bitter"/>
              </a:defRPr>
            </a:lvl1pPr>
            <a:lvl2pPr lvl="1" algn="ctr" rtl="0">
              <a:spcBef>
                <a:spcPts val="0"/>
              </a:spcBef>
              <a:spcAft>
                <a:spcPts val="0"/>
              </a:spcAft>
              <a:buNone/>
              <a:defRPr sz="3600">
                <a:solidFill>
                  <a:srgbClr val="F2F2F2"/>
                </a:solidFill>
                <a:latin typeface="Bitter"/>
                <a:ea typeface="Bitter"/>
                <a:cs typeface="Bitter"/>
                <a:sym typeface="Bitter"/>
              </a:defRPr>
            </a:lvl2pPr>
            <a:lvl3pPr lvl="2" algn="ctr" rtl="0">
              <a:spcBef>
                <a:spcPts val="0"/>
              </a:spcBef>
              <a:spcAft>
                <a:spcPts val="0"/>
              </a:spcAft>
              <a:buNone/>
              <a:defRPr sz="3600">
                <a:solidFill>
                  <a:srgbClr val="F2F2F2"/>
                </a:solidFill>
                <a:latin typeface="Bitter"/>
                <a:ea typeface="Bitter"/>
                <a:cs typeface="Bitter"/>
                <a:sym typeface="Bitter"/>
              </a:defRPr>
            </a:lvl3pPr>
            <a:lvl4pPr lvl="3" algn="ctr" rtl="0">
              <a:spcBef>
                <a:spcPts val="0"/>
              </a:spcBef>
              <a:spcAft>
                <a:spcPts val="0"/>
              </a:spcAft>
              <a:buNone/>
              <a:defRPr sz="3600">
                <a:solidFill>
                  <a:srgbClr val="F2F2F2"/>
                </a:solidFill>
                <a:latin typeface="Bitter"/>
                <a:ea typeface="Bitter"/>
                <a:cs typeface="Bitter"/>
                <a:sym typeface="Bitter"/>
              </a:defRPr>
            </a:lvl4pPr>
            <a:lvl5pPr lvl="4" algn="ctr" rtl="0">
              <a:spcBef>
                <a:spcPts val="0"/>
              </a:spcBef>
              <a:spcAft>
                <a:spcPts val="0"/>
              </a:spcAft>
              <a:buNone/>
              <a:defRPr sz="3600">
                <a:solidFill>
                  <a:srgbClr val="F2F2F2"/>
                </a:solidFill>
                <a:latin typeface="Bitter"/>
                <a:ea typeface="Bitter"/>
                <a:cs typeface="Bitter"/>
                <a:sym typeface="Bitter"/>
              </a:defRPr>
            </a:lvl5pPr>
            <a:lvl6pPr lvl="5" algn="ctr" rtl="0">
              <a:spcBef>
                <a:spcPts val="0"/>
              </a:spcBef>
              <a:spcAft>
                <a:spcPts val="0"/>
              </a:spcAft>
              <a:buNone/>
              <a:defRPr sz="3600">
                <a:solidFill>
                  <a:srgbClr val="F2F2F2"/>
                </a:solidFill>
                <a:latin typeface="Bitter"/>
                <a:ea typeface="Bitter"/>
                <a:cs typeface="Bitter"/>
                <a:sym typeface="Bitter"/>
              </a:defRPr>
            </a:lvl6pPr>
            <a:lvl7pPr lvl="6" algn="ctr" rtl="0">
              <a:spcBef>
                <a:spcPts val="0"/>
              </a:spcBef>
              <a:spcAft>
                <a:spcPts val="0"/>
              </a:spcAft>
              <a:buNone/>
              <a:defRPr sz="3600">
                <a:solidFill>
                  <a:srgbClr val="F2F2F2"/>
                </a:solidFill>
                <a:latin typeface="Bitter"/>
                <a:ea typeface="Bitter"/>
                <a:cs typeface="Bitter"/>
                <a:sym typeface="Bitter"/>
              </a:defRPr>
            </a:lvl7pPr>
            <a:lvl8pPr lvl="7" algn="ctr" rtl="0">
              <a:spcBef>
                <a:spcPts val="0"/>
              </a:spcBef>
              <a:spcAft>
                <a:spcPts val="0"/>
              </a:spcAft>
              <a:buNone/>
              <a:defRPr sz="3600">
                <a:solidFill>
                  <a:srgbClr val="F2F2F2"/>
                </a:solidFill>
                <a:latin typeface="Bitter"/>
                <a:ea typeface="Bitter"/>
                <a:cs typeface="Bitter"/>
                <a:sym typeface="Bitter"/>
              </a:defRPr>
            </a:lvl8pPr>
            <a:lvl9pPr lvl="8" algn="ctr" rtl="0">
              <a:spcBef>
                <a:spcPts val="0"/>
              </a:spcBef>
              <a:spcAft>
                <a:spcPts val="0"/>
              </a:spcAft>
              <a:buNone/>
              <a:defRPr sz="3600">
                <a:solidFill>
                  <a:srgbClr val="F2F2F2"/>
                </a:solidFill>
                <a:latin typeface="Bitter"/>
                <a:ea typeface="Bitter"/>
                <a:cs typeface="Bitter"/>
                <a:sym typeface="Bitte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eneral content - dark">
  <p:cSld name="Comparison dark">
    <p:bg>
      <p:bgPr>
        <a:solidFill>
          <a:schemeClr val="accent1"/>
        </a:solidFill>
        <a:effectLst/>
      </p:bgPr>
    </p:bg>
    <p:spTree>
      <p:nvGrpSpPr>
        <p:cNvPr id="1" name="Shape 67"/>
        <p:cNvGrpSpPr/>
        <p:nvPr/>
      </p:nvGrpSpPr>
      <p:grpSpPr>
        <a:xfrm>
          <a:off x="0" y="0"/>
          <a:ext cx="0" cy="0"/>
          <a:chOff x="0" y="0"/>
          <a:chExt cx="0" cy="0"/>
        </a:xfrm>
      </p:grpSpPr>
      <p:sp>
        <p:nvSpPr>
          <p:cNvPr id="68" name="Google Shape;68;p11"/>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sp>
        <p:nvSpPr>
          <p:cNvPr id="69" name="Google Shape;69;p11"/>
          <p:cNvSpPr txBox="1">
            <a:spLocks noGrp="1"/>
          </p:cNvSpPr>
          <p:nvPr>
            <p:ph type="title"/>
          </p:nvPr>
        </p:nvSpPr>
        <p:spPr>
          <a:xfrm>
            <a:off x="613175" y="685800"/>
            <a:ext cx="10058400" cy="730500"/>
          </a:xfrm>
          <a:prstGeom prst="rect">
            <a:avLst/>
          </a:prstGeom>
        </p:spPr>
        <p:txBody>
          <a:bodyPr spcFirstLastPara="1" wrap="square" lIns="45700" tIns="45700" rIns="45700" bIns="45700" anchor="ctr" anchorCtr="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70" name="Google Shape;70;p11"/>
          <p:cNvSpPr txBox="1">
            <a:spLocks noGrp="1"/>
          </p:cNvSpPr>
          <p:nvPr>
            <p:ph type="body" idx="1"/>
          </p:nvPr>
        </p:nvSpPr>
        <p:spPr>
          <a:xfrm>
            <a:off x="592750" y="1406000"/>
            <a:ext cx="5283600" cy="4752000"/>
          </a:xfrm>
          <a:prstGeom prst="rect">
            <a:avLst/>
          </a:prstGeom>
        </p:spPr>
        <p:txBody>
          <a:bodyPr spcFirstLastPara="1" wrap="square" lIns="45700" tIns="45700" rIns="45700" bIns="45700" anchor="t" anchorCtr="0">
            <a:noAutofit/>
          </a:bodyPr>
          <a:lstStyle>
            <a:lvl1pPr marL="457200" lvl="0"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marL="914400" lvl="1"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marL="1371600" lvl="2"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marL="1828800" lvl="3"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marL="2286000" lvl="4"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marL="2743200" lvl="5"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marL="3200400" lvl="6"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marL="3657600" lvl="7"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marL="4114800" lvl="8"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a:endParaRPr/>
          </a:p>
        </p:txBody>
      </p:sp>
      <p:sp>
        <p:nvSpPr>
          <p:cNvPr id="71" name="Google Shape;71;p11"/>
          <p:cNvSpPr txBox="1">
            <a:spLocks noGrp="1"/>
          </p:cNvSpPr>
          <p:nvPr>
            <p:ph type="subTitle" idx="2"/>
          </p:nvPr>
        </p:nvSpPr>
        <p:spPr>
          <a:xfrm>
            <a:off x="613175" y="327025"/>
            <a:ext cx="10058400" cy="3555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1200" b="0" i="0" u="none" strike="noStrike" cap="none">
                <a:solidFill>
                  <a:srgbClr val="7F8EA3"/>
                </a:solidFill>
                <a:latin typeface="Avenir"/>
                <a:ea typeface="Avenir"/>
                <a:cs typeface="Avenir"/>
                <a:sym typeface="Avenir"/>
              </a:defRPr>
            </a:lvl1pPr>
            <a:lvl2pPr marL="0" marR="0" lvl="1" indent="0" algn="r" rtl="0">
              <a:spcBef>
                <a:spcPts val="0"/>
              </a:spcBef>
              <a:buNone/>
              <a:defRPr sz="1200" b="0" i="0" u="none" strike="noStrike" cap="none">
                <a:solidFill>
                  <a:srgbClr val="7F8EA3"/>
                </a:solidFill>
                <a:latin typeface="Avenir"/>
                <a:ea typeface="Avenir"/>
                <a:cs typeface="Avenir"/>
                <a:sym typeface="Avenir"/>
              </a:defRPr>
            </a:lvl2pPr>
            <a:lvl3pPr marL="0" marR="0" lvl="2" indent="0" algn="r" rtl="0">
              <a:spcBef>
                <a:spcPts val="0"/>
              </a:spcBef>
              <a:buNone/>
              <a:defRPr sz="1200" b="0" i="0" u="none" strike="noStrike" cap="none">
                <a:solidFill>
                  <a:srgbClr val="7F8EA3"/>
                </a:solidFill>
                <a:latin typeface="Avenir"/>
                <a:ea typeface="Avenir"/>
                <a:cs typeface="Avenir"/>
                <a:sym typeface="Avenir"/>
              </a:defRPr>
            </a:lvl3pPr>
            <a:lvl4pPr marL="0" marR="0" lvl="3" indent="0" algn="r" rtl="0">
              <a:spcBef>
                <a:spcPts val="0"/>
              </a:spcBef>
              <a:buNone/>
              <a:defRPr sz="1200" b="0" i="0" u="none" strike="noStrike" cap="none">
                <a:solidFill>
                  <a:srgbClr val="7F8EA3"/>
                </a:solidFill>
                <a:latin typeface="Avenir"/>
                <a:ea typeface="Avenir"/>
                <a:cs typeface="Avenir"/>
                <a:sym typeface="Avenir"/>
              </a:defRPr>
            </a:lvl4pPr>
            <a:lvl5pPr marL="0" marR="0" lvl="4" indent="0" algn="r" rtl="0">
              <a:spcBef>
                <a:spcPts val="0"/>
              </a:spcBef>
              <a:buNone/>
              <a:defRPr sz="1200" b="0" i="0" u="none" strike="noStrike" cap="none">
                <a:solidFill>
                  <a:srgbClr val="7F8EA3"/>
                </a:solidFill>
                <a:latin typeface="Avenir"/>
                <a:ea typeface="Avenir"/>
                <a:cs typeface="Avenir"/>
                <a:sym typeface="Avenir"/>
              </a:defRPr>
            </a:lvl5pPr>
            <a:lvl6pPr marL="0" marR="0" lvl="5" indent="0" algn="r" rtl="0">
              <a:spcBef>
                <a:spcPts val="0"/>
              </a:spcBef>
              <a:buNone/>
              <a:defRPr sz="1200" b="0" i="0" u="none" strike="noStrike" cap="none">
                <a:solidFill>
                  <a:srgbClr val="7F8EA3"/>
                </a:solidFill>
                <a:latin typeface="Avenir"/>
                <a:ea typeface="Avenir"/>
                <a:cs typeface="Avenir"/>
                <a:sym typeface="Avenir"/>
              </a:defRPr>
            </a:lvl6pPr>
            <a:lvl7pPr marL="0" marR="0" lvl="6" indent="0" algn="r" rtl="0">
              <a:spcBef>
                <a:spcPts val="0"/>
              </a:spcBef>
              <a:buNone/>
              <a:defRPr sz="1200" b="0" i="0" u="none" strike="noStrike" cap="none">
                <a:solidFill>
                  <a:srgbClr val="7F8EA3"/>
                </a:solidFill>
                <a:latin typeface="Avenir"/>
                <a:ea typeface="Avenir"/>
                <a:cs typeface="Avenir"/>
                <a:sym typeface="Avenir"/>
              </a:defRPr>
            </a:lvl7pPr>
            <a:lvl8pPr marL="0" marR="0" lvl="7" indent="0" algn="r" rtl="0">
              <a:spcBef>
                <a:spcPts val="0"/>
              </a:spcBef>
              <a:buNone/>
              <a:defRPr sz="1200" b="0" i="0" u="none" strike="noStrike" cap="none">
                <a:solidFill>
                  <a:srgbClr val="7F8EA3"/>
                </a:solidFill>
                <a:latin typeface="Avenir"/>
                <a:ea typeface="Avenir"/>
                <a:cs typeface="Avenir"/>
                <a:sym typeface="Avenir"/>
              </a:defRPr>
            </a:lvl8pPr>
            <a:lvl9pPr marL="0" marR="0" lvl="8" indent="0" algn="r" rtl="0">
              <a:spcBef>
                <a:spcPts val="0"/>
              </a:spcBef>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body" idx="1"/>
          </p:nvPr>
        </p:nvSpPr>
        <p:spPr>
          <a:xfrm>
            <a:off x="609600" y="330200"/>
            <a:ext cx="10972800" cy="5841900"/>
          </a:xfrm>
          <a:prstGeom prst="rect">
            <a:avLst/>
          </a:prstGeom>
          <a:noFill/>
          <a:ln>
            <a:noFill/>
          </a:ln>
        </p:spPr>
        <p:txBody>
          <a:bodyPr spcFirstLastPara="1" wrap="square" lIns="45700" tIns="45700" rIns="45700" bIns="45700" anchor="ctr" anchorCtr="0">
            <a:noAutofit/>
          </a:bodyPr>
          <a:lstStyle>
            <a:lvl1pPr marL="457200" marR="0" lvl="0"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5pPr>
            <a:lvl6pPr marL="2743200" marR="0" lvl="5"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6pPr>
            <a:lvl7pPr marL="3200400" marR="0" lvl="6"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7pPr>
            <a:lvl8pPr marL="3657600" marR="0" lvl="7"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8pPr>
            <a:lvl9pPr marL="4114800" marR="0" lvl="8"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9pPr>
          </a:lstStyle>
          <a:p>
            <a:endParaRPr/>
          </a:p>
        </p:txBody>
      </p:sp>
      <p:sp>
        <p:nvSpPr>
          <p:cNvPr id="12" name="Google Shape;12;p1"/>
          <p:cNvSpPr txBox="1">
            <a:spLocks noGrp="1"/>
          </p:cNvSpPr>
          <p:nvPr>
            <p:ph type="title"/>
          </p:nvPr>
        </p:nvSpPr>
        <p:spPr>
          <a:xfrm>
            <a:off x="609600" y="274638"/>
            <a:ext cx="10972800" cy="1143000"/>
          </a:xfrm>
          <a:prstGeom prst="rect">
            <a:avLst/>
          </a:prstGeom>
          <a:noFill/>
          <a:ln>
            <a:noFill/>
          </a:ln>
        </p:spPr>
        <p:txBody>
          <a:bodyPr spcFirstLastPara="1" wrap="square" lIns="45700" tIns="45700" rIns="45700" bIns="45700" anchor="t" anchorCtr="0">
            <a:noAutofit/>
          </a:bodyPr>
          <a:lstStyle>
            <a:lvl1pPr marR="0" lvl="0"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2pPr>
            <a:lvl3pPr marR="0" lvl="2"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3pPr>
            <a:lvl4pPr marR="0" lvl="3"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4pPr>
            <a:lvl5pPr marR="0" lvl="4"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5pPr>
            <a:lvl6pPr marR="0" lvl="5"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6pPr>
            <a:lvl7pPr marR="0" lvl="6"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7pPr>
            <a:lvl8pPr marR="0" lvl="7"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8pPr>
            <a:lvl9pPr marR="0" lvl="8"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14"/>
          <p:cNvSpPr/>
          <p:nvPr/>
        </p:nvSpPr>
        <p:spPr>
          <a:xfrm>
            <a:off x="10100" y="0"/>
            <a:ext cx="12192000" cy="568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548575" y="6072925"/>
            <a:ext cx="2965800" cy="393600"/>
          </a:xfrm>
          <a:prstGeom prst="rect">
            <a:avLst/>
          </a:prstGeom>
          <a:noFill/>
          <a:ln>
            <a:noFill/>
          </a:ln>
        </p:spPr>
        <p:txBody>
          <a:bodyPr spcFirstLastPara="1" wrap="square" lIns="71100" tIns="35550" rIns="71100" bIns="35550" anchor="t" anchorCtr="0">
            <a:noAutofit/>
          </a:bodyPr>
          <a:lstStyle/>
          <a:p>
            <a:pPr marL="0" marR="0" lvl="0" indent="0" algn="l" rtl="0">
              <a:lnSpc>
                <a:spcPct val="100000"/>
              </a:lnSpc>
              <a:spcBef>
                <a:spcPts val="0"/>
              </a:spcBef>
              <a:spcAft>
                <a:spcPts val="0"/>
              </a:spcAft>
              <a:buClr>
                <a:srgbClr val="000000"/>
              </a:buClr>
              <a:buFont typeface="Arial"/>
              <a:buNone/>
            </a:pPr>
            <a:r>
              <a:rPr lang="en-US" sz="1100" dirty="0">
                <a:latin typeface="Source Sans Pro SemiBold"/>
                <a:ea typeface="Source Sans Pro SemiBold"/>
                <a:cs typeface="Source Sans Pro SemiBold"/>
                <a:sym typeface="Source Sans Pro SemiBold"/>
              </a:rPr>
              <a:t>Linda Li , Debt Resolution Sr. Product Manager</a:t>
            </a:r>
            <a:endParaRPr sz="1100" dirty="0">
              <a:solidFill>
                <a:srgbClr val="003366"/>
              </a:solidFill>
              <a:latin typeface="Source Sans Pro"/>
              <a:ea typeface="Source Sans Pro"/>
              <a:cs typeface="Source Sans Pro"/>
              <a:sym typeface="Source Sans Pro"/>
            </a:endParaRPr>
          </a:p>
        </p:txBody>
      </p:sp>
      <p:sp>
        <p:nvSpPr>
          <p:cNvPr id="85" name="Google Shape;85;p14"/>
          <p:cNvSpPr txBox="1"/>
          <p:nvPr/>
        </p:nvSpPr>
        <p:spPr>
          <a:xfrm>
            <a:off x="10135425" y="6016373"/>
            <a:ext cx="1501500" cy="344700"/>
          </a:xfrm>
          <a:prstGeom prst="rect">
            <a:avLst/>
          </a:prstGeom>
          <a:noFill/>
          <a:ln>
            <a:noFill/>
          </a:ln>
        </p:spPr>
        <p:txBody>
          <a:bodyPr spcFirstLastPara="1" wrap="square" lIns="94800" tIns="94800" rIns="94800" bIns="94800" anchor="t" anchorCtr="0">
            <a:noAutofit/>
          </a:bodyPr>
          <a:lstStyle/>
          <a:p>
            <a:pPr lvl="0" algn="r">
              <a:lnSpc>
                <a:spcPct val="150000"/>
              </a:lnSpc>
              <a:buSzPts val="1200"/>
            </a:pPr>
            <a:r>
              <a:rPr lang="en-US" sz="1100" dirty="0">
                <a:latin typeface="Source Sans Pro"/>
                <a:ea typeface="Source Sans Pro"/>
                <a:cs typeface="Source Sans Pro"/>
                <a:sym typeface="Source Sans Pro"/>
              </a:rPr>
              <a:t>July 23, 2021</a:t>
            </a:r>
          </a:p>
          <a:p>
            <a:pPr marL="0" lvl="0" indent="0" algn="r" rtl="0">
              <a:lnSpc>
                <a:spcPct val="150000"/>
              </a:lnSpc>
              <a:spcBef>
                <a:spcPts val="0"/>
              </a:spcBef>
              <a:spcAft>
                <a:spcPts val="0"/>
              </a:spcAft>
              <a:buClr>
                <a:srgbClr val="000000"/>
              </a:buClr>
              <a:buSzPts val="1200"/>
              <a:buFont typeface="Arial"/>
              <a:buNone/>
            </a:pPr>
            <a:endParaRPr sz="1100" dirty="0">
              <a:latin typeface="Source Sans Pro"/>
              <a:ea typeface="Source Sans Pro"/>
              <a:cs typeface="Source Sans Pro"/>
              <a:sym typeface="Source Sans Pro"/>
            </a:endParaRPr>
          </a:p>
        </p:txBody>
      </p:sp>
      <p:pic>
        <p:nvPicPr>
          <p:cNvPr id="86" name="Google Shape;86;p14"/>
          <p:cNvPicPr preferRelativeResize="0"/>
          <p:nvPr/>
        </p:nvPicPr>
        <p:blipFill>
          <a:blip r:embed="rId3">
            <a:alphaModFix/>
          </a:blip>
          <a:stretch>
            <a:fillRect/>
          </a:stretch>
        </p:blipFill>
        <p:spPr>
          <a:xfrm>
            <a:off x="548575" y="466306"/>
            <a:ext cx="2559301" cy="569844"/>
          </a:xfrm>
          <a:prstGeom prst="rect">
            <a:avLst/>
          </a:prstGeom>
          <a:noFill/>
          <a:ln>
            <a:noFill/>
          </a:ln>
        </p:spPr>
      </p:pic>
      <p:sp>
        <p:nvSpPr>
          <p:cNvPr id="87" name="Google Shape;87;p14"/>
          <p:cNvSpPr txBox="1">
            <a:spLocks noGrp="1"/>
          </p:cNvSpPr>
          <p:nvPr>
            <p:ph type="title"/>
          </p:nvPr>
        </p:nvSpPr>
        <p:spPr>
          <a:xfrm>
            <a:off x="1524000" y="1532950"/>
            <a:ext cx="9144000" cy="1613700"/>
          </a:xfrm>
          <a:prstGeom prst="rect">
            <a:avLst/>
          </a:prstGeom>
        </p:spPr>
        <p:txBody>
          <a:bodyPr spcFirstLastPara="1" wrap="square" lIns="45700" tIns="45700" rIns="45700" bIns="45700" anchor="b" anchorCtr="0">
            <a:noAutofit/>
          </a:bodyPr>
          <a:lstStyle/>
          <a:p>
            <a:pPr marL="0" lvl="0" indent="0" algn="ctr" rtl="0">
              <a:spcBef>
                <a:spcPts val="0"/>
              </a:spcBef>
              <a:spcAft>
                <a:spcPts val="0"/>
              </a:spcAft>
              <a:buNone/>
            </a:pPr>
            <a:r>
              <a:rPr lang="en-US" sz="4300" dirty="0" err="1"/>
              <a:t>VA.gov</a:t>
            </a:r>
            <a:r>
              <a:rPr lang="en-US" sz="4300" dirty="0"/>
              <a:t> Impact Review: FSR</a:t>
            </a:r>
            <a:endParaRPr sz="4300" dirty="0"/>
          </a:p>
        </p:txBody>
      </p:sp>
      <p:sp>
        <p:nvSpPr>
          <p:cNvPr id="88" name="Google Shape;88;p14"/>
          <p:cNvSpPr txBox="1">
            <a:spLocks noGrp="1"/>
          </p:cNvSpPr>
          <p:nvPr>
            <p:ph type="subTitle" idx="1"/>
          </p:nvPr>
        </p:nvSpPr>
        <p:spPr>
          <a:xfrm>
            <a:off x="1534100" y="3146638"/>
            <a:ext cx="9144000" cy="759900"/>
          </a:xfrm>
          <a:prstGeom prst="rect">
            <a:avLst/>
          </a:prstGeom>
        </p:spPr>
        <p:txBody>
          <a:bodyPr spcFirstLastPara="1" wrap="square" lIns="45700" tIns="45700" rIns="45700" bIns="45700" anchor="t" anchorCtr="0">
            <a:noAutofit/>
          </a:bodyPr>
          <a:lstStyle/>
          <a:p>
            <a:pPr marL="0" lvl="0" indent="0" algn="ctr" rtl="0">
              <a:spcBef>
                <a:spcPts val="800"/>
              </a:spcBef>
              <a:spcAft>
                <a:spcPts val="0"/>
              </a:spcAft>
              <a:buNone/>
            </a:pPr>
            <a:r>
              <a:rPr lang="en-US" b="0" dirty="0">
                <a:latin typeface="Source Sans Pro SemiBold"/>
                <a:ea typeface="Source Sans Pro SemiBold"/>
                <a:cs typeface="Source Sans Pro SemiBold"/>
                <a:sym typeface="Source Sans Pro SemiBold"/>
              </a:rPr>
              <a:t>Debt Resolution Team</a:t>
            </a:r>
            <a:endParaRPr b="0" dirty="0">
              <a:latin typeface="Source Sans Pro SemiBold"/>
              <a:ea typeface="Source Sans Pro SemiBold"/>
              <a:cs typeface="Source Sans Pro SemiBold"/>
              <a:sym typeface="Source Sans Pr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Debt Resolution Team</a:t>
            </a:r>
            <a:endParaRPr dirty="0"/>
          </a:p>
        </p:txBody>
      </p:sp>
      <p:sp>
        <p:nvSpPr>
          <p:cNvPr id="96" name="Google Shape;96;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spcBef>
                <a:spcPts val="0"/>
              </a:spcBef>
            </a:pPr>
            <a:r>
              <a:rPr lang="en-US" b="0" dirty="0">
                <a:latin typeface="Source Sans Pro SemiBold"/>
                <a:ea typeface="Source Sans Pro SemiBold"/>
                <a:cs typeface="Source Sans Pro SemiBold"/>
                <a:sym typeface="Source Sans Pro SemiBold"/>
              </a:rPr>
              <a:t>Debt Resolution: FSR Impact Review, July 2021</a:t>
            </a:r>
          </a:p>
        </p:txBody>
      </p:sp>
      <p:sp>
        <p:nvSpPr>
          <p:cNvPr id="97" name="Google Shape;97;p15"/>
          <p:cNvSpPr txBox="1"/>
          <p:nvPr/>
        </p:nvSpPr>
        <p:spPr>
          <a:xfrm>
            <a:off x="609600" y="1297801"/>
            <a:ext cx="4828674" cy="4188600"/>
          </a:xfrm>
          <a:prstGeom prst="rect">
            <a:avLst/>
          </a:prstGeom>
          <a:noFill/>
          <a:ln>
            <a:noFill/>
          </a:ln>
        </p:spPr>
        <p:txBody>
          <a:bodyPr spcFirstLastPara="1" wrap="square" lIns="91425" tIns="91425" rIns="91425" bIns="91425" anchor="t" anchorCtr="0">
            <a:noAutofit/>
          </a:bodyPr>
          <a:lstStyle/>
          <a:p>
            <a:r>
              <a:rPr lang="en-US" sz="1800" i="1" dirty="0"/>
              <a:t>Matt Self</a:t>
            </a:r>
            <a:r>
              <a:rPr lang="en-US" sz="1800" b="1" i="1" dirty="0"/>
              <a:t> </a:t>
            </a:r>
            <a:r>
              <a:rPr lang="en-US" sz="1800" dirty="0"/>
              <a:t>-</a:t>
            </a:r>
            <a:r>
              <a:rPr lang="en-US" sz="1800" b="1" dirty="0"/>
              <a:t> Product Owner</a:t>
            </a:r>
            <a:br>
              <a:rPr lang="en-US" sz="1800" b="1" dirty="0"/>
            </a:br>
            <a:br>
              <a:rPr lang="en-US" sz="1800" i="1" dirty="0"/>
            </a:br>
            <a:endParaRPr lang="en-US" sz="1800" dirty="0"/>
          </a:p>
          <a:p>
            <a:r>
              <a:rPr lang="en-US" sz="1800" i="1" dirty="0"/>
              <a:t>Rebecca Walsh </a:t>
            </a:r>
            <a:r>
              <a:rPr lang="en-US" sz="1800" b="1" dirty="0"/>
              <a:t>- Designer</a:t>
            </a:r>
            <a:endParaRPr lang="en-US" sz="1800" dirty="0"/>
          </a:p>
          <a:p>
            <a:r>
              <a:rPr lang="en-US" sz="1800" i="1" dirty="0"/>
              <a:t>Riley Orr </a:t>
            </a:r>
            <a:r>
              <a:rPr lang="en-US" sz="1800" b="1" dirty="0"/>
              <a:t>-</a:t>
            </a:r>
            <a:r>
              <a:rPr lang="en-US" sz="1800" i="1" dirty="0"/>
              <a:t> </a:t>
            </a:r>
            <a:r>
              <a:rPr lang="en-US" sz="1800" b="1" dirty="0"/>
              <a:t>Designer</a:t>
            </a:r>
          </a:p>
          <a:p>
            <a:r>
              <a:rPr lang="en-US" sz="1800" i="1" dirty="0"/>
              <a:t>Craig Wheeler </a:t>
            </a:r>
            <a:r>
              <a:rPr lang="en-US" sz="1800" dirty="0"/>
              <a:t>- </a:t>
            </a:r>
            <a:r>
              <a:rPr lang="en-US" sz="1800" b="1" dirty="0"/>
              <a:t>FE Engineer</a:t>
            </a:r>
            <a:endParaRPr lang="en-US" sz="1800" dirty="0"/>
          </a:p>
          <a:p>
            <a:r>
              <a:rPr lang="en-US" sz="1800" i="1" dirty="0"/>
              <a:t>Justin Linn </a:t>
            </a:r>
            <a:r>
              <a:rPr lang="en-US" sz="1800" dirty="0"/>
              <a:t>- </a:t>
            </a:r>
            <a:r>
              <a:rPr lang="en-US" sz="1800" b="1" dirty="0"/>
              <a:t>FE Engineer</a:t>
            </a:r>
            <a:endParaRPr lang="en-US" sz="1800" dirty="0"/>
          </a:p>
          <a:p>
            <a:r>
              <a:rPr lang="en-US" sz="1800" i="1" dirty="0"/>
              <a:t>Kevin </a:t>
            </a:r>
            <a:r>
              <a:rPr lang="en-US" sz="1800" i="1" dirty="0" err="1"/>
              <a:t>Mircovich</a:t>
            </a:r>
            <a:r>
              <a:rPr lang="en-US" sz="1800" i="1" dirty="0"/>
              <a:t> </a:t>
            </a:r>
            <a:r>
              <a:rPr lang="en-US" sz="1800" dirty="0"/>
              <a:t>- </a:t>
            </a:r>
            <a:r>
              <a:rPr lang="en-US" sz="1800" b="1" dirty="0"/>
              <a:t>BE Engineer</a:t>
            </a:r>
            <a:br>
              <a:rPr lang="en-US" sz="1800" b="1" dirty="0"/>
            </a:br>
            <a:r>
              <a:rPr lang="en-US" sz="1800" i="1" dirty="0"/>
              <a:t>Linda Li </a:t>
            </a:r>
            <a:r>
              <a:rPr lang="en-US" sz="1800" dirty="0"/>
              <a:t>- </a:t>
            </a:r>
            <a:r>
              <a:rPr lang="en-US" sz="1800" b="1" dirty="0"/>
              <a:t>Senior Product Manager</a:t>
            </a:r>
            <a:endParaRPr lang="en-US" sz="1800" dirty="0"/>
          </a:p>
          <a:p>
            <a:r>
              <a:rPr lang="en-US" sz="1800" i="1" dirty="0"/>
              <a:t>Troy Riser </a:t>
            </a:r>
            <a:r>
              <a:rPr lang="en-US" sz="1800" dirty="0"/>
              <a:t>- </a:t>
            </a:r>
            <a:r>
              <a:rPr lang="en-US" sz="1800" b="1" dirty="0"/>
              <a:t>Content Writer</a:t>
            </a:r>
          </a:p>
          <a:p>
            <a:endParaRPr lang="en-US" sz="1800" dirty="0"/>
          </a:p>
          <a:p>
            <a:endParaRPr lang="en-US" sz="1800" dirty="0"/>
          </a:p>
          <a:p>
            <a:r>
              <a:rPr lang="en-US" sz="1800" i="1" dirty="0"/>
              <a:t>Jill Anderson</a:t>
            </a:r>
            <a:r>
              <a:rPr lang="en-US" sz="1800" dirty="0"/>
              <a:t> - </a:t>
            </a:r>
            <a:r>
              <a:rPr lang="en-US" sz="1800" b="1" dirty="0"/>
              <a:t>Main Stakeholder</a:t>
            </a:r>
            <a:endParaRPr lang="en-US" sz="1800" dirty="0"/>
          </a:p>
          <a:p>
            <a:endParaRPr lang="en-US" dirty="0"/>
          </a:p>
          <a:p>
            <a:endParaRPr lang="en-US" dirty="0"/>
          </a:p>
          <a:p>
            <a:endParaRPr lang="en-US" dirty="0"/>
          </a:p>
          <a:p>
            <a:endParaRPr lang="en-US" dirty="0"/>
          </a:p>
          <a:p>
            <a:br>
              <a:rPr lang="en-US" b="1" dirty="0"/>
            </a:br>
            <a:endParaRPr sz="2400" i="1" dirty="0">
              <a:solidFill>
                <a:srgbClr val="434343"/>
              </a:solidFill>
              <a:latin typeface="Source Sans Pro SemiBold"/>
              <a:ea typeface="Source Sans Pro SemiBold"/>
              <a:cs typeface="Source Sans Pro SemiBold"/>
              <a:sym typeface="Source Sans Pr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Problem</a:t>
            </a:r>
            <a:endParaRPr dirty="0"/>
          </a:p>
        </p:txBody>
      </p:sp>
      <p:sp>
        <p:nvSpPr>
          <p:cNvPr id="104" name="Google Shape;104;p16"/>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spcBef>
                <a:spcPts val="0"/>
              </a:spcBef>
            </a:pPr>
            <a:r>
              <a:rPr lang="en-US" b="0" dirty="0">
                <a:latin typeface="Source Sans Pro SemiBold"/>
                <a:ea typeface="Source Sans Pro SemiBold"/>
                <a:cs typeface="Source Sans Pro SemiBold"/>
                <a:sym typeface="Source Sans Pro SemiBold"/>
              </a:rPr>
              <a:t>Debt Resolution: FSR Impact Review, July 2021</a:t>
            </a:r>
          </a:p>
        </p:txBody>
      </p:sp>
      <p:sp>
        <p:nvSpPr>
          <p:cNvPr id="105" name="Google Shape;105;p16"/>
          <p:cNvSpPr txBox="1"/>
          <p:nvPr/>
        </p:nvSpPr>
        <p:spPr>
          <a:xfrm>
            <a:off x="609600" y="1287600"/>
            <a:ext cx="10904622" cy="4463495"/>
          </a:xfrm>
          <a:prstGeom prst="rect">
            <a:avLst/>
          </a:prstGeom>
          <a:noFill/>
          <a:ln>
            <a:noFill/>
          </a:ln>
        </p:spPr>
        <p:txBody>
          <a:bodyPr spcFirstLastPara="1" wrap="square" lIns="91425" tIns="91425" rIns="91425" bIns="91425" anchor="ctr" anchorCtr="0">
            <a:noAutofit/>
          </a:bodyPr>
          <a:lstStyle/>
          <a:p>
            <a:pPr lvl="0" algn="ctr"/>
            <a:r>
              <a:rPr lang="en-US" b="1" i="1" dirty="0"/>
              <a:t>The existing debt resolution process is complex, confusing and time consuming.</a:t>
            </a:r>
          </a:p>
          <a:p>
            <a:pPr lvl="0" algn="ctr"/>
            <a:endParaRPr lang="en-US" b="1" i="1" dirty="0"/>
          </a:p>
          <a:p>
            <a:r>
              <a:rPr lang="en-US" dirty="0"/>
              <a:t>If a Veteran has debt with the VA that they cannot pay, they can ask for debt resolution which can be debt waver, compromise or a monthly offset/payment they can afford. The gatekeeper to start the debt resolution process is filling out and mailing or faxing in the FSR. The form is very confusing and while there is a how to guide for filling it out on </a:t>
            </a:r>
            <a:r>
              <a:rPr lang="en-US" dirty="0" err="1"/>
              <a:t>va.gov</a:t>
            </a:r>
            <a:r>
              <a:rPr lang="en-US" dirty="0"/>
              <a:t>/</a:t>
            </a:r>
            <a:r>
              <a:rPr lang="en-US" dirty="0" err="1"/>
              <a:t>debtman</a:t>
            </a:r>
            <a:r>
              <a:rPr lang="en-US" dirty="0"/>
              <a:t>, it is no less confusing. The process of printing, filling out and mailing/faxing in FSR form prevents Veterans from starting the process to resolving debts, which potentially leads to devastating benefits deductions and debt getting written off ruining credit. In addition to the FSR, the Veteran must write a letter explaining why they should be granted a waver, compromise or monthly payment plan which can be confusing and overwhelming, there are currently no guidelines or help as to what the letter must contain, or examples given.</a:t>
            </a:r>
          </a:p>
          <a:p>
            <a:endParaRPr lang="en-US" dirty="0"/>
          </a:p>
          <a:p>
            <a:r>
              <a:rPr lang="en-US" dirty="0"/>
              <a:t>Prior to this product, the Veterans had no way to send FSR form online.</a:t>
            </a:r>
          </a:p>
          <a:p>
            <a:endParaRPr lang="en-US" sz="2000" dirty="0"/>
          </a:p>
          <a:p>
            <a:r>
              <a:rPr lang="en-US" dirty="0"/>
              <a:t>This product is the first iteration of a technology based Debt resolution tool. </a:t>
            </a:r>
            <a:br>
              <a:rPr lang="en-US" sz="2000" dirty="0"/>
            </a:br>
            <a:br>
              <a:rPr lang="en-US" sz="2000" dirty="0"/>
            </a:br>
            <a:endParaRPr sz="2000" i="1" dirty="0">
              <a:latin typeface="Source Sans Pro SemiBold"/>
              <a:ea typeface="Source Sans Pro SemiBold"/>
              <a:cs typeface="Source Sans Pro SemiBold"/>
              <a:sym typeface="Source Sans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ACE2-392A-B644-B53D-6BE0C36C848A}"/>
              </a:ext>
            </a:extLst>
          </p:cNvPr>
          <p:cNvSpPr>
            <a:spLocks noGrp="1"/>
          </p:cNvSpPr>
          <p:nvPr>
            <p:ph type="title"/>
          </p:nvPr>
        </p:nvSpPr>
        <p:spPr/>
        <p:txBody>
          <a:bodyPr/>
          <a:lstStyle/>
          <a:p>
            <a:r>
              <a:rPr lang="en-US" sz="2400" dirty="0"/>
              <a:t>Current FSR form 5655</a:t>
            </a:r>
          </a:p>
        </p:txBody>
      </p:sp>
      <p:sp>
        <p:nvSpPr>
          <p:cNvPr id="3" name="Subtitle 2">
            <a:extLst>
              <a:ext uri="{FF2B5EF4-FFF2-40B4-BE49-F238E27FC236}">
                <a16:creationId xmlns:a16="http://schemas.microsoft.com/office/drawing/2014/main" id="{7BFBA411-BBB5-E841-9610-A57B39B859B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6ECC973-A7EA-3A47-9236-304A42F0B44A}"/>
              </a:ext>
            </a:extLst>
          </p:cNvPr>
          <p:cNvPicPr>
            <a:picLocks noChangeAspect="1"/>
          </p:cNvPicPr>
          <p:nvPr/>
        </p:nvPicPr>
        <p:blipFill>
          <a:blip r:embed="rId2"/>
          <a:stretch>
            <a:fillRect/>
          </a:stretch>
        </p:blipFill>
        <p:spPr>
          <a:xfrm>
            <a:off x="1206866" y="1194177"/>
            <a:ext cx="4131145" cy="5483349"/>
          </a:xfrm>
          <a:prstGeom prst="rect">
            <a:avLst/>
          </a:prstGeom>
        </p:spPr>
      </p:pic>
      <p:pic>
        <p:nvPicPr>
          <p:cNvPr id="5" name="Picture 4">
            <a:extLst>
              <a:ext uri="{FF2B5EF4-FFF2-40B4-BE49-F238E27FC236}">
                <a16:creationId xmlns:a16="http://schemas.microsoft.com/office/drawing/2014/main" id="{5318CF5C-605E-8E47-9081-EAC8AC00BE72}"/>
              </a:ext>
            </a:extLst>
          </p:cNvPr>
          <p:cNvPicPr>
            <a:picLocks noChangeAspect="1"/>
          </p:cNvPicPr>
          <p:nvPr/>
        </p:nvPicPr>
        <p:blipFill>
          <a:blip r:embed="rId3"/>
          <a:stretch>
            <a:fillRect/>
          </a:stretch>
        </p:blipFill>
        <p:spPr>
          <a:xfrm>
            <a:off x="6853990" y="1247936"/>
            <a:ext cx="4060580" cy="5375832"/>
          </a:xfrm>
          <a:prstGeom prst="rect">
            <a:avLst/>
          </a:prstGeom>
        </p:spPr>
      </p:pic>
    </p:spTree>
    <p:extLst>
      <p:ext uri="{BB962C8B-B14F-4D97-AF65-F5344CB8AC3E}">
        <p14:creationId xmlns:p14="http://schemas.microsoft.com/office/powerpoint/2010/main" val="250724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Solution, Hypotheses</a:t>
            </a:r>
            <a:endParaRPr/>
          </a:p>
        </p:txBody>
      </p:sp>
      <p:sp>
        <p:nvSpPr>
          <p:cNvPr id="118" name="Google Shape;118;p18"/>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indent="0">
              <a:spcBef>
                <a:spcPts val="0"/>
              </a:spcBef>
            </a:pPr>
            <a:r>
              <a:rPr lang="en-US" b="0" dirty="0">
                <a:latin typeface="Source Sans Pro SemiBold"/>
                <a:ea typeface="Source Sans Pro SemiBold"/>
                <a:cs typeface="Source Sans Pro SemiBold"/>
                <a:sym typeface="Source Sans Pro SemiBold"/>
              </a:rPr>
              <a:t>Debt Resolution: FSR Impact Review, July 2021</a:t>
            </a:r>
          </a:p>
        </p:txBody>
      </p:sp>
      <p:sp>
        <p:nvSpPr>
          <p:cNvPr id="119" name="Google Shape;119;p18"/>
          <p:cNvSpPr txBox="1"/>
          <p:nvPr/>
        </p:nvSpPr>
        <p:spPr>
          <a:xfrm>
            <a:off x="609600" y="1411042"/>
            <a:ext cx="11024937" cy="4403558"/>
          </a:xfrm>
          <a:prstGeom prst="rect">
            <a:avLst/>
          </a:prstGeom>
          <a:noFill/>
          <a:ln>
            <a:noFill/>
          </a:ln>
        </p:spPr>
        <p:txBody>
          <a:bodyPr spcFirstLastPara="1" wrap="square" lIns="91425" tIns="91425" rIns="91425" bIns="91425" anchor="ctr" anchorCtr="0">
            <a:noAutofit/>
          </a:bodyPr>
          <a:lstStyle/>
          <a:p>
            <a:r>
              <a:rPr lang="en-US" sz="1600" b="1" i="1" dirty="0"/>
              <a:t>Hypothesis: </a:t>
            </a:r>
            <a:r>
              <a:rPr lang="en-US" sz="1600" dirty="0"/>
              <a:t>If we allow the veterans to electronically fill out and submit FSR form, their request will be received immediately and debt resolution process becomes much less complex,  veterans will get their debt resolved within required timeframe less debt sent to treasury for collection.</a:t>
            </a:r>
          </a:p>
          <a:p>
            <a:endParaRPr lang="en-US" sz="1600" b="1" dirty="0"/>
          </a:p>
          <a:p>
            <a:r>
              <a:rPr lang="en-US" sz="1600" b="1" i="1" dirty="0"/>
              <a:t>Solution:</a:t>
            </a:r>
            <a:r>
              <a:rPr lang="en-US" sz="1600" b="1" dirty="0"/>
              <a:t> </a:t>
            </a:r>
            <a:r>
              <a:rPr lang="en-US" sz="1600" dirty="0"/>
              <a:t>A clearly structured FSR form for veterans to fill out and submit online also available to download if a veteran prefer to send by mail</a:t>
            </a:r>
            <a:endParaRPr lang="en-US" sz="1600" b="1" dirty="0"/>
          </a:p>
          <a:p>
            <a:br>
              <a:rPr lang="en-US" sz="1600" dirty="0"/>
            </a:br>
            <a:r>
              <a:rPr lang="en-US" sz="1600" b="1" i="1" dirty="0"/>
              <a:t>How we did it: </a:t>
            </a:r>
            <a:r>
              <a:rPr lang="en-US" sz="1600" dirty="0"/>
              <a:t>Deep, qualitative research with Veterans, SMEs, strong Stakeholder involvement.</a:t>
            </a:r>
          </a:p>
          <a:p>
            <a:pPr fontAlgn="base"/>
            <a:r>
              <a:rPr lang="en-US" sz="1600" b="1" i="1" dirty="0"/>
              <a:t>Result</a:t>
            </a:r>
            <a:r>
              <a:rPr lang="en-US" sz="1600" dirty="0"/>
              <a:t>: An effective product rolled out with minimal refinements.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23400" y="337250"/>
            <a:ext cx="10959000" cy="58455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endParaRPr dirty="0"/>
          </a:p>
        </p:txBody>
      </p:sp>
      <p:pic>
        <p:nvPicPr>
          <p:cNvPr id="3" name="Picture 2">
            <a:extLst>
              <a:ext uri="{FF2B5EF4-FFF2-40B4-BE49-F238E27FC236}">
                <a16:creationId xmlns:a16="http://schemas.microsoft.com/office/drawing/2014/main" id="{DFB1662C-D4AC-CD4E-BC73-DCF4207A3995}"/>
              </a:ext>
            </a:extLst>
          </p:cNvPr>
          <p:cNvPicPr>
            <a:picLocks noChangeAspect="1"/>
          </p:cNvPicPr>
          <p:nvPr/>
        </p:nvPicPr>
        <p:blipFill>
          <a:blip r:embed="rId3"/>
          <a:stretch>
            <a:fillRect/>
          </a:stretch>
        </p:blipFill>
        <p:spPr>
          <a:xfrm>
            <a:off x="800342" y="675250"/>
            <a:ext cx="10605116" cy="49918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Results </a:t>
            </a:r>
            <a:endParaRPr/>
          </a:p>
        </p:txBody>
      </p:sp>
      <p:sp>
        <p:nvSpPr>
          <p:cNvPr id="132" name="Google Shape;132;p20"/>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indent="0">
              <a:spcBef>
                <a:spcPts val="0"/>
              </a:spcBef>
            </a:pPr>
            <a:r>
              <a:rPr lang="en-US" b="0" dirty="0">
                <a:latin typeface="Source Sans Pro SemiBold"/>
                <a:ea typeface="Source Sans Pro SemiBold"/>
                <a:cs typeface="Source Sans Pro SemiBold"/>
                <a:sym typeface="Source Sans Pro SemiBold"/>
              </a:rPr>
              <a:t>Debt Resolution: FSR Impact Review, July 2021</a:t>
            </a:r>
          </a:p>
        </p:txBody>
      </p:sp>
      <p:sp>
        <p:nvSpPr>
          <p:cNvPr id="133" name="Google Shape;133;p20"/>
          <p:cNvSpPr txBox="1"/>
          <p:nvPr/>
        </p:nvSpPr>
        <p:spPr>
          <a:xfrm>
            <a:off x="609600" y="1457500"/>
            <a:ext cx="10282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Source Sans Pro SemiBold"/>
                <a:ea typeface="Source Sans Pro SemiBold"/>
                <a:cs typeface="Source Sans Pro SemiBold"/>
                <a:sym typeface="Source Sans Pro SemiBold"/>
              </a:rPr>
              <a:t>Impact on Veterans, Business, and/or Technology</a:t>
            </a:r>
            <a:endParaRPr sz="2000">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2000">
              <a:latin typeface="Source Sans Pro SemiBold"/>
              <a:ea typeface="Source Sans Pro SemiBold"/>
              <a:cs typeface="Source Sans Pro SemiBold"/>
              <a:sym typeface="Source Sans Pro SemiBold"/>
            </a:endParaRPr>
          </a:p>
          <a:p>
            <a:pPr marL="0" lvl="0" indent="0" algn="l" rtl="0">
              <a:spcBef>
                <a:spcPts val="0"/>
              </a:spcBef>
              <a:spcAft>
                <a:spcPts val="0"/>
              </a:spcAft>
              <a:buNone/>
            </a:pPr>
            <a:r>
              <a:rPr lang="en-US" sz="2000" i="1">
                <a:latin typeface="Source Sans Pro SemiBold"/>
                <a:ea typeface="Source Sans Pro SemiBold"/>
                <a:cs typeface="Source Sans Pro SemiBold"/>
                <a:sym typeface="Source Sans Pro SemiBold"/>
              </a:rPr>
              <a:t>Quantitative</a:t>
            </a:r>
            <a:endParaRPr sz="2000" i="1">
              <a:latin typeface="Source Sans Pro SemiBold"/>
              <a:ea typeface="Source Sans Pro SemiBold"/>
              <a:cs typeface="Source Sans Pro SemiBold"/>
              <a:sym typeface="Source Sans Pro SemiBold"/>
            </a:endParaRPr>
          </a:p>
          <a:p>
            <a:pPr marL="457200" lvl="0" indent="-355600" algn="l" rtl="0">
              <a:spcBef>
                <a:spcPts val="0"/>
              </a:spcBef>
              <a:spcAft>
                <a:spcPts val="0"/>
              </a:spcAft>
              <a:buSzPts val="2000"/>
              <a:buFont typeface="Source Sans Pro"/>
              <a:buChar char="●"/>
            </a:pPr>
            <a:endParaRPr sz="2000">
              <a:latin typeface="Source Sans Pro"/>
              <a:ea typeface="Source Sans Pro"/>
              <a:cs typeface="Source Sans Pro"/>
              <a:sym typeface="Source Sans Pro"/>
            </a:endParaRPr>
          </a:p>
          <a:p>
            <a:pPr marL="0" lvl="0" indent="0" algn="l" rtl="0">
              <a:spcBef>
                <a:spcPts val="0"/>
              </a:spcBef>
              <a:spcAft>
                <a:spcPts val="0"/>
              </a:spcAft>
              <a:buNone/>
            </a:pPr>
            <a:endParaRPr sz="2000" i="1">
              <a:latin typeface="Source Sans Pro SemiBold"/>
              <a:ea typeface="Source Sans Pro SemiBold"/>
              <a:cs typeface="Source Sans Pro SemiBold"/>
              <a:sym typeface="Source Sans Pro SemiBold"/>
            </a:endParaRPr>
          </a:p>
          <a:p>
            <a:pPr marL="0" lvl="0" indent="0" algn="l" rtl="0">
              <a:spcBef>
                <a:spcPts val="0"/>
              </a:spcBef>
              <a:spcAft>
                <a:spcPts val="0"/>
              </a:spcAft>
              <a:buNone/>
            </a:pPr>
            <a:r>
              <a:rPr lang="en-US" sz="2000" i="1">
                <a:latin typeface="Source Sans Pro SemiBold"/>
                <a:ea typeface="Source Sans Pro SemiBold"/>
                <a:cs typeface="Source Sans Pro SemiBold"/>
                <a:sym typeface="Source Sans Pro SemiBold"/>
              </a:rPr>
              <a:t>Qualitative </a:t>
            </a:r>
            <a:endParaRPr sz="2000" i="1">
              <a:latin typeface="Source Sans Pro SemiBold"/>
              <a:ea typeface="Source Sans Pro SemiBold"/>
              <a:cs typeface="Source Sans Pro SemiBold"/>
              <a:sym typeface="Source Sans Pro SemiBold"/>
            </a:endParaRPr>
          </a:p>
          <a:p>
            <a:pPr marL="457200" lvl="0" indent="-355600" algn="l" rtl="0">
              <a:spcBef>
                <a:spcPts val="0"/>
              </a:spcBef>
              <a:spcAft>
                <a:spcPts val="0"/>
              </a:spcAft>
              <a:buSzPts val="2000"/>
              <a:buFont typeface="Source Sans Pro"/>
              <a:buChar char="●"/>
            </a:pPr>
            <a:endParaRPr sz="20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Open Discussion</a:t>
            </a:r>
            <a:endParaRPr/>
          </a:p>
        </p:txBody>
      </p:sp>
      <p:sp>
        <p:nvSpPr>
          <p:cNvPr id="140" name="Google Shape;140;p21"/>
          <p:cNvSpPr txBox="1">
            <a:spLocks noGrp="1"/>
          </p:cNvSpPr>
          <p:nvPr>
            <p:ph type="body" idx="1"/>
          </p:nvPr>
        </p:nvSpPr>
        <p:spPr>
          <a:xfrm>
            <a:off x="613175" y="1283350"/>
            <a:ext cx="5580000" cy="4884900"/>
          </a:xfrm>
          <a:prstGeom prst="rect">
            <a:avLst/>
          </a:prstGeom>
        </p:spPr>
        <p:txBody>
          <a:bodyPr spcFirstLastPara="1" wrap="square" lIns="45700" tIns="45700" rIns="45700" bIns="45700" anchor="t" anchorCtr="0">
            <a:noAutofit/>
          </a:bodyPr>
          <a:lstStyle/>
          <a:p>
            <a:pPr marL="0" lvl="0" indent="0" algn="l" rtl="0">
              <a:spcBef>
                <a:spcPts val="800"/>
              </a:spcBef>
              <a:spcAft>
                <a:spcPts val="0"/>
              </a:spcAft>
              <a:buNone/>
            </a:pPr>
            <a:r>
              <a:rPr lang="en-US" b="0">
                <a:solidFill>
                  <a:srgbClr val="000000"/>
                </a:solidFill>
                <a:latin typeface="Source Sans Pro SemiBold"/>
                <a:ea typeface="Source Sans Pro SemiBold"/>
                <a:cs typeface="Source Sans Pro SemiBold"/>
                <a:sym typeface="Source Sans Pro SemiBold"/>
              </a:rPr>
              <a:t>Recommendations</a:t>
            </a:r>
            <a:endParaRPr b="0">
              <a:solidFill>
                <a:srgbClr val="000000"/>
              </a:solidFill>
              <a:latin typeface="Source Sans Pro SemiBold"/>
              <a:ea typeface="Source Sans Pro SemiBold"/>
              <a:cs typeface="Source Sans Pro SemiBold"/>
              <a:sym typeface="Source Sans Pro SemiBold"/>
            </a:endParaRPr>
          </a:p>
          <a:p>
            <a:pPr marL="0" lvl="0" indent="0" algn="l" rtl="0">
              <a:spcBef>
                <a:spcPts val="800"/>
              </a:spcBef>
              <a:spcAft>
                <a:spcPts val="0"/>
              </a:spcAft>
              <a:buNone/>
            </a:pPr>
            <a:r>
              <a:rPr lang="en-US" sz="1600" b="0" i="1"/>
              <a:t>(Seed this section with recommendations and plan to solicit additional recs/feedback during the discussion)</a:t>
            </a:r>
            <a:endParaRPr sz="1600" b="0" i="1"/>
          </a:p>
          <a:p>
            <a:pPr marL="0" lvl="0" indent="0" algn="l" rtl="0">
              <a:spcBef>
                <a:spcPts val="800"/>
              </a:spcBef>
              <a:spcAft>
                <a:spcPts val="0"/>
              </a:spcAft>
              <a:buNone/>
            </a:pPr>
            <a:endParaRPr sz="1600" b="0" i="1"/>
          </a:p>
          <a:p>
            <a:pPr marL="0" lvl="0" indent="0" algn="l" rtl="0">
              <a:spcBef>
                <a:spcPts val="800"/>
              </a:spcBef>
              <a:spcAft>
                <a:spcPts val="0"/>
              </a:spcAft>
              <a:buNone/>
            </a:pPr>
            <a:r>
              <a:rPr lang="en-US" b="0">
                <a:solidFill>
                  <a:srgbClr val="000000"/>
                </a:solidFill>
                <a:latin typeface="Source Sans Pro SemiBold"/>
                <a:ea typeface="Source Sans Pro SemiBold"/>
                <a:cs typeface="Source Sans Pro SemiBold"/>
                <a:sym typeface="Source Sans Pro SemiBold"/>
              </a:rPr>
              <a:t>Notes</a:t>
            </a:r>
            <a:endParaRPr b="0">
              <a:solidFill>
                <a:srgbClr val="000000"/>
              </a:solidFill>
              <a:latin typeface="Source Sans Pro SemiBold"/>
              <a:ea typeface="Source Sans Pro SemiBold"/>
              <a:cs typeface="Source Sans Pro SemiBold"/>
              <a:sym typeface="Source Sans Pro SemiBold"/>
            </a:endParaRPr>
          </a:p>
          <a:p>
            <a:pPr marL="0" lvl="0" indent="0" algn="l" rtl="0">
              <a:spcBef>
                <a:spcPts val="800"/>
              </a:spcBef>
              <a:spcAft>
                <a:spcPts val="0"/>
              </a:spcAft>
              <a:buNone/>
            </a:pPr>
            <a:endParaRPr sz="1600" b="0"/>
          </a:p>
        </p:txBody>
      </p:sp>
      <p:sp>
        <p:nvSpPr>
          <p:cNvPr id="141" name="Google Shape;141;p21"/>
          <p:cNvSpPr txBox="1">
            <a:spLocks noGrp="1"/>
          </p:cNvSpPr>
          <p:nvPr>
            <p:ph type="subTitle" idx="2"/>
          </p:nvPr>
        </p:nvSpPr>
        <p:spPr>
          <a:xfrm>
            <a:off x="582525" y="322725"/>
            <a:ext cx="6837000" cy="357600"/>
          </a:xfrm>
          <a:prstGeom prst="rect">
            <a:avLst/>
          </a:prstGeom>
        </p:spPr>
        <p:txBody>
          <a:bodyPr spcFirstLastPara="1" wrap="square" lIns="45700" tIns="45700" rIns="45700" bIns="45700" anchor="ctr" anchorCtr="0">
            <a:noAutofit/>
          </a:bodyPr>
          <a:lstStyle/>
          <a:p>
            <a:pPr marL="0" indent="0">
              <a:spcBef>
                <a:spcPts val="0"/>
              </a:spcBef>
            </a:pPr>
            <a:r>
              <a:rPr lang="en-US" b="0" dirty="0">
                <a:latin typeface="Source Sans Pro SemiBold"/>
                <a:ea typeface="Source Sans Pro SemiBold"/>
                <a:cs typeface="Source Sans Pro SemiBold"/>
                <a:sym typeface="Source Sans Pro SemiBold"/>
              </a:rPr>
              <a:t>Debt Resolution: FSR Impact Review, July 2021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609600" y="1525500"/>
            <a:ext cx="10058400" cy="4675200"/>
          </a:xfrm>
          <a:prstGeom prst="rect">
            <a:avLst/>
          </a:prstGeom>
          <a:ln w="9525" cap="flat" cmpd="sng">
            <a:solidFill>
              <a:srgbClr val="F2F2F2"/>
            </a:solidFill>
            <a:prstDash val="solid"/>
            <a:round/>
            <a:headEnd type="none" w="sm" len="sm"/>
            <a:tailEnd type="none" w="sm" len="sm"/>
          </a:ln>
        </p:spPr>
        <p:txBody>
          <a:bodyPr spcFirstLastPara="1" wrap="square" lIns="228600" tIns="228600" rIns="228600" bIns="228600" anchor="t" anchorCtr="0">
            <a:noAutofit/>
          </a:bodyPr>
          <a:lstStyle/>
          <a:p>
            <a:pPr marL="0" lvl="0" indent="0" algn="l" rtl="0">
              <a:spcBef>
                <a:spcPts val="800"/>
              </a:spcBef>
              <a:spcAft>
                <a:spcPts val="0"/>
              </a:spcAft>
              <a:buNone/>
            </a:pPr>
            <a:r>
              <a:rPr lang="en-US"/>
              <a:t>Provide a summary of the following in prose or bullets: </a:t>
            </a:r>
            <a:endParaRPr/>
          </a:p>
          <a:p>
            <a:pPr marL="0" lvl="0" indent="0" algn="l" rtl="0">
              <a:spcBef>
                <a:spcPts val="800"/>
              </a:spcBef>
              <a:spcAft>
                <a:spcPts val="0"/>
              </a:spcAft>
              <a:buNone/>
            </a:pPr>
            <a:r>
              <a:rPr lang="en-US" i="1"/>
              <a:t>Problem and why it was important to solve problem</a:t>
            </a:r>
            <a:endParaRPr i="1"/>
          </a:p>
          <a:p>
            <a:pPr marL="0" lvl="0" indent="0" algn="l" rtl="0">
              <a:spcBef>
                <a:spcPts val="800"/>
              </a:spcBef>
              <a:spcAft>
                <a:spcPts val="0"/>
              </a:spcAft>
              <a:buNone/>
            </a:pPr>
            <a:r>
              <a:rPr lang="en-US" i="1"/>
              <a:t>Hypotheses</a:t>
            </a:r>
            <a:endParaRPr i="1"/>
          </a:p>
          <a:p>
            <a:pPr marL="0" lvl="0" indent="0" algn="l" rtl="0">
              <a:spcBef>
                <a:spcPts val="800"/>
              </a:spcBef>
              <a:spcAft>
                <a:spcPts val="0"/>
              </a:spcAft>
              <a:buNone/>
            </a:pPr>
            <a:r>
              <a:rPr lang="en-US" i="1"/>
              <a:t>Quantitative Results</a:t>
            </a:r>
            <a:endParaRPr i="1"/>
          </a:p>
          <a:p>
            <a:pPr marL="0" lvl="0" indent="0" algn="l" rtl="0">
              <a:spcBef>
                <a:spcPts val="800"/>
              </a:spcBef>
              <a:spcAft>
                <a:spcPts val="0"/>
              </a:spcAft>
              <a:buNone/>
            </a:pPr>
            <a:r>
              <a:rPr lang="en-US" i="1"/>
              <a:t>Recommendations</a:t>
            </a:r>
            <a:endParaRPr i="1"/>
          </a:p>
        </p:txBody>
      </p:sp>
      <p:sp>
        <p:nvSpPr>
          <p:cNvPr id="148" name="Google Shape;148;p22"/>
          <p:cNvSpPr txBox="1">
            <a:spLocks noGrp="1"/>
          </p:cNvSpPr>
          <p:nvPr>
            <p:ph type="body" idx="4294967295"/>
          </p:nvPr>
        </p:nvSpPr>
        <p:spPr>
          <a:xfrm>
            <a:off x="609600" y="330200"/>
            <a:ext cx="10058400" cy="355500"/>
          </a:xfrm>
          <a:prstGeom prst="rect">
            <a:avLst/>
          </a:prstGeom>
        </p:spPr>
        <p:txBody>
          <a:bodyPr spcFirstLastPara="1" wrap="square" lIns="45700" tIns="45700" rIns="45700" bIns="45700" anchor="ctr" anchorCtr="0">
            <a:noAutofit/>
          </a:bodyPr>
          <a:lstStyle/>
          <a:p>
            <a:pPr marL="0" lvl="0" indent="0" algn="l" rtl="0">
              <a:spcBef>
                <a:spcPts val="0"/>
              </a:spcBef>
              <a:spcAft>
                <a:spcPts val="0"/>
              </a:spcAft>
              <a:buNone/>
            </a:pPr>
            <a:r>
              <a:rPr lang="en-US" sz="1600">
                <a:solidFill>
                  <a:schemeClr val="dk2"/>
                </a:solidFill>
                <a:latin typeface="Source Sans Pro SemiBold"/>
                <a:ea typeface="Source Sans Pro SemiBold"/>
                <a:cs typeface="Source Sans Pro SemiBold"/>
                <a:sym typeface="Source Sans Pro SemiBold"/>
              </a:rPr>
              <a:t>&lt;Initiative&gt; Impact Review, Month/Year</a:t>
            </a:r>
            <a:endParaRPr sz="1600">
              <a:solidFill>
                <a:schemeClr val="dk2"/>
              </a:solidFill>
              <a:latin typeface="Source Sans Pro SemiBold"/>
              <a:ea typeface="Source Sans Pro SemiBold"/>
              <a:cs typeface="Source Sans Pro SemiBold"/>
              <a:sym typeface="Source Sans Pro SemiBold"/>
            </a:endParaRPr>
          </a:p>
        </p:txBody>
      </p:sp>
      <p:sp>
        <p:nvSpPr>
          <p:cNvPr id="149" name="Google Shape;149;p22"/>
          <p:cNvSpPr txBox="1"/>
          <p:nvPr/>
        </p:nvSpPr>
        <p:spPr>
          <a:xfrm>
            <a:off x="613175" y="680400"/>
            <a:ext cx="10764000" cy="673500"/>
          </a:xfrm>
          <a:prstGeom prst="rect">
            <a:avLst/>
          </a:prstGeom>
          <a:noFill/>
          <a:ln>
            <a:noFill/>
          </a:ln>
        </p:spPr>
        <p:txBody>
          <a:bodyPr spcFirstLastPara="1" wrap="square" lIns="45700" tIns="45700" rIns="45700" bIns="45700" anchor="t" anchorCtr="0">
            <a:noAutofit/>
          </a:bodyPr>
          <a:lstStyle/>
          <a:p>
            <a:pPr marL="0" lvl="0" indent="0" algn="l" rtl="0">
              <a:spcBef>
                <a:spcPts val="0"/>
              </a:spcBef>
              <a:spcAft>
                <a:spcPts val="0"/>
              </a:spcAft>
              <a:buNone/>
            </a:pPr>
            <a:r>
              <a:rPr lang="en-US" sz="3400">
                <a:solidFill>
                  <a:srgbClr val="0070BC"/>
                </a:solidFill>
                <a:latin typeface="Bitter"/>
                <a:ea typeface="Bitter"/>
                <a:cs typeface="Bitter"/>
                <a:sym typeface="Bitter"/>
              </a:rPr>
              <a:t>Executive Summary </a:t>
            </a:r>
            <a:r>
              <a:rPr lang="en-US" sz="3400" i="1">
                <a:solidFill>
                  <a:srgbClr val="0070BC"/>
                </a:solidFill>
                <a:latin typeface="Bitter"/>
                <a:ea typeface="Bitter"/>
                <a:cs typeface="Bitter"/>
                <a:sym typeface="Bitter"/>
              </a:rPr>
              <a:t>(to be completed after discussion)</a:t>
            </a:r>
            <a:endParaRPr sz="3400" i="1">
              <a:solidFill>
                <a:srgbClr val="0070BC"/>
              </a:solidFill>
              <a:latin typeface="Bitter"/>
              <a:ea typeface="Bitter"/>
              <a:cs typeface="Bitter"/>
              <a:sym typeface="Bitter"/>
            </a:endParaRPr>
          </a:p>
        </p:txBody>
      </p:sp>
    </p:spTree>
  </p:cSld>
  <p:clrMapOvr>
    <a:masterClrMapping/>
  </p:clrMapOvr>
</p:sld>
</file>

<file path=ppt/theme/theme1.xml><?xml version="1.0" encoding="utf-8"?>
<a:theme xmlns:a="http://schemas.openxmlformats.org/drawingml/2006/main"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3070</TotalTime>
  <Words>537</Words>
  <Application>Microsoft Macintosh PowerPoint</Application>
  <PresentationFormat>Widescreen</PresentationFormat>
  <Paragraphs>66</Paragraphs>
  <Slides>9</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Arial</vt:lpstr>
      <vt:lpstr>Proxima Nova</vt:lpstr>
      <vt:lpstr>Source Sans Pro SemiBold</vt:lpstr>
      <vt:lpstr>Bitter</vt:lpstr>
      <vt:lpstr>Source Sans Pro</vt:lpstr>
      <vt:lpstr>Avenir</vt:lpstr>
      <vt:lpstr>VSP Template</vt:lpstr>
      <vt:lpstr>VA.gov Impact Review: FSR</vt:lpstr>
      <vt:lpstr>Debt Resolution Team</vt:lpstr>
      <vt:lpstr>Problem</vt:lpstr>
      <vt:lpstr>Current FSR form 5655</vt:lpstr>
      <vt:lpstr>Solution, Hypotheses</vt:lpstr>
      <vt:lpstr>PowerPoint Presentation</vt:lpstr>
      <vt:lpstr>Results </vt:lpstr>
      <vt:lpstr>Open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VA.gov Impact Review: &lt;Initiative&gt;</dc:title>
  <cp:lastModifiedBy>Linda Li</cp:lastModifiedBy>
  <cp:revision>12</cp:revision>
  <dcterms:modified xsi:type="dcterms:W3CDTF">2021-07-14T21:59:44Z</dcterms:modified>
</cp:coreProperties>
</file>