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72" r:id="rId5"/>
    <p:sldId id="263" r:id="rId6"/>
    <p:sldId id="264" r:id="rId7"/>
    <p:sldId id="275" r:id="rId8"/>
    <p:sldId id="266" r:id="rId9"/>
    <p:sldId id="273" r:id="rId10"/>
    <p:sldId id="268" r:id="rId11"/>
    <p:sldId id="269" r:id="rId12"/>
    <p:sldId id="267" r:id="rId13"/>
    <p:sldId id="257" r:id="rId14"/>
    <p:sldId id="259" r:id="rId15"/>
    <p:sldId id="260" r:id="rId16"/>
    <p:sldId id="261" r:id="rId17"/>
    <p:sldId id="262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95FB-E679-3C6B-5BE6-28128858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19392-B68A-8A05-EA9D-1F10073F3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450F7-0DFA-CCCE-795F-5914F5F0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7025-0A64-D41C-CAA4-22C629D4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80C6-2417-FD86-74D4-376E095C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AAEC-FC63-98D8-612C-D446A5F9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04170-B17F-4F5F-A092-0197331C5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63E43-6EC2-3CB3-9FFA-93E67875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F995-F79F-2DA7-7D4A-A11E925A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E269-E896-59FE-DB80-FE2BB611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368A5-3AA5-2614-131E-3CFEAF85A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D8501-E91B-99D6-2C33-A5AA53B7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415D7-9F6E-24D8-8C7B-8720574F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1646-BB4B-DDAC-C639-F87CB95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57B2-63BE-8D02-288F-BE945DFA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1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38D0-4588-7CEF-400E-DEA86CA9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9206-335E-84A6-074E-2B581208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D77F-9E74-F6A7-952C-B8D81237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B1C0-5B61-32D2-484E-0E9C19D9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C4231-4F1E-F07B-C787-63D1D85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CFC6-97AE-FA6A-7743-3218B63C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0406F-67D0-966E-2222-012C9C08A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602D-CDDD-C1E6-2DC2-156AAECA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2021-C757-D63C-07AA-174D561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6362-2B8B-C5F4-0093-DA867C75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D0B-2346-6AF9-EA33-E921D591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79C0-D5AB-0DBA-FF15-6DA98C6A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0E20-B67B-F908-6973-19B3A57EE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71D5D-44A1-C725-A660-BD72E0E1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EEC61-3E8E-CEBA-EEC0-E17A207F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D2621-E161-EEA0-5BE4-005ABD54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5BEE-A7F4-D8E1-F959-BC240F1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5E2A3-8A61-3075-1881-BB5D4D8B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3B537-07DD-0253-38DB-20C6894BD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E85B1-EDAD-99CB-5B01-B3E9ED2F9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2F0E8-B28F-50D7-15F9-036550B55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450B7-C15B-3A96-AAF2-5F110B8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5CA19-1BEC-3652-EC22-660D5CE0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21BA0-8A3F-2268-E784-987E965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7A91-202E-FA11-861C-F8C95B21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99D12-B8F5-2E23-B1CD-2BC9AB87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81408-EC3B-6055-0EE1-7CA3EE9B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A287-D680-9FEC-8C09-D160B1FF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1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8FE27-1878-1C70-43FC-954DA79E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2BBE8-D6E4-9BEF-4805-413EFA36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BA975-AA1C-874C-B9C1-581D91AD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7843-BF20-1A55-76ED-A2FF0BB8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ACEA-1F1B-8504-08B1-888FB876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D029-0BF2-3D05-C9A3-6ECA3549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566A-610D-68BE-7BD2-6311CD1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8FD3-40B9-6BEE-6643-210FFF5C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7804E-1E9D-20D0-3EE4-9B8DBE6F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53AE-E7DE-F6A8-6CED-89B56601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BE62D-28FB-EFBF-4AB1-EBFCB6B89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8438C-2777-A2FF-C560-89E6E54A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D6853-C8D4-1BF1-6A35-D711EAE8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EBBB-A59E-7CC3-A46E-FE7B7DC8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6397A-E044-7F1F-5ECD-F8A78F60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9A2F9-3532-8DD0-10D3-217D6686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254A4-DA7F-A82E-0B42-077B650A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484C-7A22-9BDD-0A67-BA7026153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497C-4C20-4752-B07C-41FDE8FB239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12A1-B155-94C6-21A0-2CBD76581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C108-219E-75B1-BED8-D0469A117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673F6-2D44-4D69-B731-047A90AD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s/boards_and_kits/zcu111/ug1271-zcu111-eval-bd.pdf" TargetMode="External"/><Relationship Id="rId2" Type="http://schemas.openxmlformats.org/officeDocument/2006/relationships/hyperlink" Target="https://www.mathworks.com/help/supportpkg/xilinxrfsocdevices/ug/guided-sd-card-setup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upportpkg/xilinxrfsocdevices/ug/board-specific-setup-information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0D68-CAE4-E32D-D658-8E9169E90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Radar Signal Processing with </a:t>
            </a:r>
            <a:r>
              <a:rPr lang="en-US" dirty="0" err="1"/>
              <a:t>RFSoC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0BDB9-A73E-EA5E-047A-F8B5E0DCE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Danielle Rivera</a:t>
            </a:r>
          </a:p>
        </p:txBody>
      </p:sp>
    </p:spTree>
    <p:extLst>
      <p:ext uri="{BB962C8B-B14F-4D97-AF65-F5344CB8AC3E}">
        <p14:creationId xmlns:p14="http://schemas.microsoft.com/office/powerpoint/2010/main" val="210098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92D50-CA1A-8B20-FA95-A4A72CE1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1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5D511-18AD-B477-186B-7DD91BB6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8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A5B64-4E2F-FF52-E620-A80A2E68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15" y="961681"/>
            <a:ext cx="9334297" cy="34050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61E21-351F-3ADB-1952-71BEC310CCC3}"/>
              </a:ext>
            </a:extLst>
          </p:cNvPr>
          <p:cNvSpPr txBox="1"/>
          <p:nvPr/>
        </p:nvSpPr>
        <p:spPr>
          <a:xfrm>
            <a:off x="1328146" y="839993"/>
            <a:ext cx="152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Software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523CA20-A109-24B6-8E41-D8BC63D83F67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rot="5400000" flipH="1" flipV="1">
            <a:off x="2273594" y="290177"/>
            <a:ext cx="368042" cy="731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50BA42-87E7-8E57-0286-4EC62688CBF1}"/>
              </a:ext>
            </a:extLst>
          </p:cNvPr>
          <p:cNvSpPr txBox="1"/>
          <p:nvPr/>
        </p:nvSpPr>
        <p:spPr>
          <a:xfrm>
            <a:off x="2823410" y="287285"/>
            <a:ext cx="220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 Output Spectrum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CCA19-61B6-8A44-74AB-17C9A7D4E423}"/>
              </a:ext>
            </a:extLst>
          </p:cNvPr>
          <p:cNvSpPr txBox="1"/>
          <p:nvPr/>
        </p:nvSpPr>
        <p:spPr>
          <a:xfrm>
            <a:off x="8037094" y="4487125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Polyphase Channelizer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D7DECA8-B515-536D-798B-A1380934D8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20994" y="3763593"/>
            <a:ext cx="805380" cy="641684"/>
          </a:xfrm>
          <a:prstGeom prst="bentConnector3">
            <a:avLst>
              <a:gd name="adj1" fmla="val 45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980297-BA22-7B76-4E35-8AA23AAF752D}"/>
              </a:ext>
            </a:extLst>
          </p:cNvPr>
          <p:cNvSpPr txBox="1"/>
          <p:nvPr/>
        </p:nvSpPr>
        <p:spPr>
          <a:xfrm>
            <a:off x="10256520" y="2705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ADC/DAC</a:t>
            </a:r>
          </a:p>
        </p:txBody>
      </p:sp>
    </p:spTree>
    <p:extLst>
      <p:ext uri="{BB962C8B-B14F-4D97-AF65-F5344CB8AC3E}">
        <p14:creationId xmlns:p14="http://schemas.microsoft.com/office/powerpoint/2010/main" val="331130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A040-B665-8555-FCF9-42A2C3FC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/>
              <a:t>RF Channelizer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91CAC-C8B7-59EB-D59F-812638CA7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64" y="979714"/>
            <a:ext cx="9322492" cy="524390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AC9166A-6366-0837-E393-75BEEE308583}"/>
              </a:ext>
            </a:extLst>
          </p:cNvPr>
          <p:cNvSpPr/>
          <p:nvPr/>
        </p:nvSpPr>
        <p:spPr>
          <a:xfrm>
            <a:off x="9680119" y="2856023"/>
            <a:ext cx="1408922" cy="307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12377-FFD9-FEF5-FFF2-DBF2E557EA1D}"/>
              </a:ext>
            </a:extLst>
          </p:cNvPr>
          <p:cNvSpPr txBox="1"/>
          <p:nvPr/>
        </p:nvSpPr>
        <p:spPr>
          <a:xfrm>
            <a:off x="10033233" y="3163934"/>
            <a:ext cx="140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Output spectrum</a:t>
            </a:r>
          </a:p>
        </p:txBody>
      </p:sp>
    </p:spTree>
    <p:extLst>
      <p:ext uri="{BB962C8B-B14F-4D97-AF65-F5344CB8AC3E}">
        <p14:creationId xmlns:p14="http://schemas.microsoft.com/office/powerpoint/2010/main" val="175513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CA985-2A80-D44F-806F-D7E7D0653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52" y="0"/>
            <a:ext cx="8007296" cy="6601876"/>
          </a:xfrm>
        </p:spPr>
      </p:pic>
    </p:spTree>
    <p:extLst>
      <p:ext uri="{BB962C8B-B14F-4D97-AF65-F5344CB8AC3E}">
        <p14:creationId xmlns:p14="http://schemas.microsoft.com/office/powerpoint/2010/main" val="60709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5B6A8-68AF-3204-76AF-2758F0B68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20" y="102637"/>
            <a:ext cx="6767308" cy="6092987"/>
          </a:xfrm>
        </p:spPr>
      </p:pic>
    </p:spTree>
    <p:extLst>
      <p:ext uri="{BB962C8B-B14F-4D97-AF65-F5344CB8AC3E}">
        <p14:creationId xmlns:p14="http://schemas.microsoft.com/office/powerpoint/2010/main" val="383845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BB95-2643-6B5A-70F2-F10323B3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Loopback on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428D-3E28-8759-F0E3-072490F9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1D8D-57E9-A90B-F886-77E1840B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DAC/ADC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08DC-B3AC-2B9D-AE6A-1B323359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2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4C66-D6A3-4EE9-9623-4CF295DE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AA29D-B320-D7F7-8183-6A752AC34456}"/>
              </a:ext>
            </a:extLst>
          </p:cNvPr>
          <p:cNvSpPr txBox="1"/>
          <p:nvPr/>
        </p:nvSpPr>
        <p:spPr>
          <a:xfrm>
            <a:off x="838200" y="13675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https://www.mathworks.com/help/supportpkg/xilinxrfsocdevices/ug/guided-sd-card-setup.html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5EAD2-1754-D896-E772-116ECA61D6E5}"/>
              </a:ext>
            </a:extLst>
          </p:cNvPr>
          <p:cNvSpPr txBox="1"/>
          <p:nvPr/>
        </p:nvSpPr>
        <p:spPr>
          <a:xfrm>
            <a:off x="838200" y="23117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https://www.xilinx.com/support/documents/boards_and_kits/zcu111/ug1271-zcu111-eval-bd.pdf</a:t>
            </a:r>
            <a:endParaRPr lang="en-US" dirty="0"/>
          </a:p>
          <a:p>
            <a:r>
              <a:rPr lang="en-US" dirty="0"/>
              <a:t>- Section 2 for SD Card</a:t>
            </a:r>
          </a:p>
        </p:txBody>
      </p:sp>
    </p:spTree>
    <p:extLst>
      <p:ext uri="{BB962C8B-B14F-4D97-AF65-F5344CB8AC3E}">
        <p14:creationId xmlns:p14="http://schemas.microsoft.com/office/powerpoint/2010/main" val="114353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CA52-7DB7-ADE3-DFC5-79A910F5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Settings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7CB75-C5D8-343A-C32C-C50B9BDC2D3F}"/>
              </a:ext>
            </a:extLst>
          </p:cNvPr>
          <p:cNvSpPr txBox="1"/>
          <p:nvPr/>
        </p:nvSpPr>
        <p:spPr>
          <a:xfrm>
            <a:off x="838200" y="1690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https://www.mathworks.com/help/supportpkg/xilinxrfsocdevices/ug/board-specific-setup-information.html</a:t>
            </a:r>
            <a:endParaRPr lang="en-US" dirty="0"/>
          </a:p>
          <a:p>
            <a:r>
              <a:rPr lang="en-US" dirty="0"/>
              <a:t>Steps for ZCU111 board setup</a:t>
            </a:r>
          </a:p>
        </p:txBody>
      </p:sp>
    </p:spTree>
    <p:extLst>
      <p:ext uri="{BB962C8B-B14F-4D97-AF65-F5344CB8AC3E}">
        <p14:creationId xmlns:p14="http://schemas.microsoft.com/office/powerpoint/2010/main" val="425233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A048B7-8372-E8AE-3766-3EB3355B6A69}"/>
              </a:ext>
            </a:extLst>
          </p:cNvPr>
          <p:cNvSpPr/>
          <p:nvPr/>
        </p:nvSpPr>
        <p:spPr>
          <a:xfrm>
            <a:off x="707218" y="553111"/>
            <a:ext cx="8472792" cy="4863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154E73-3683-C330-0F60-37CA71C02CEB}"/>
              </a:ext>
            </a:extLst>
          </p:cNvPr>
          <p:cNvSpPr/>
          <p:nvPr/>
        </p:nvSpPr>
        <p:spPr>
          <a:xfrm>
            <a:off x="4943614" y="4507830"/>
            <a:ext cx="1187116" cy="818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BCC37C-B715-78E4-F37A-CB3F56FD9D46}"/>
              </a:ext>
            </a:extLst>
          </p:cNvPr>
          <p:cNvSpPr/>
          <p:nvPr/>
        </p:nvSpPr>
        <p:spPr>
          <a:xfrm>
            <a:off x="3296652" y="4507831"/>
            <a:ext cx="1187116" cy="818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4762FE-D63D-9816-0149-CBADC5C40795}"/>
              </a:ext>
            </a:extLst>
          </p:cNvPr>
          <p:cNvSpPr/>
          <p:nvPr/>
        </p:nvSpPr>
        <p:spPr>
          <a:xfrm>
            <a:off x="6777789" y="3617493"/>
            <a:ext cx="2157664" cy="17084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Single Frequency Tone Generation</a:t>
            </a:r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6AD4E89E-13C3-65CC-ECE2-4B01EF1D64A0}"/>
              </a:ext>
            </a:extLst>
          </p:cNvPr>
          <p:cNvSpPr/>
          <p:nvPr/>
        </p:nvSpPr>
        <p:spPr>
          <a:xfrm rot="2571929">
            <a:off x="4262594" y="4833012"/>
            <a:ext cx="840944" cy="859041"/>
          </a:xfrm>
          <a:custGeom>
            <a:avLst/>
            <a:gdLst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91508 w 840944"/>
              <a:gd name="connsiteY3" fmla="*/ 709605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83070 w 840944"/>
              <a:gd name="connsiteY9" fmla="*/ 801167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04203 w 840944"/>
              <a:gd name="connsiteY3" fmla="*/ 615540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83070 w 840944"/>
              <a:gd name="connsiteY9" fmla="*/ 801167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04203 w 840944"/>
              <a:gd name="connsiteY3" fmla="*/ 615540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83070 w 840944"/>
              <a:gd name="connsiteY9" fmla="*/ 801167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04203 w 840944"/>
              <a:gd name="connsiteY3" fmla="*/ 615540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83070 w 840944"/>
              <a:gd name="connsiteY9" fmla="*/ 801167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04203 w 840944"/>
              <a:gd name="connsiteY3" fmla="*/ 615540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2557 w 840944"/>
              <a:gd name="connsiteY9" fmla="*/ 713404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04203 w 840944"/>
              <a:gd name="connsiteY3" fmla="*/ 615540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2557 w 840944"/>
              <a:gd name="connsiteY9" fmla="*/ 713404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04203 w 840944"/>
              <a:gd name="connsiteY3" fmla="*/ 615540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2557 w 840944"/>
              <a:gd name="connsiteY9" fmla="*/ 713404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04203 w 840944"/>
              <a:gd name="connsiteY3" fmla="*/ 615540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2557 w 840944"/>
              <a:gd name="connsiteY9" fmla="*/ 713404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04203 w 840944"/>
              <a:gd name="connsiteY3" fmla="*/ 615540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2557 w 840944"/>
              <a:gd name="connsiteY9" fmla="*/ 713404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47803 w 840944"/>
              <a:gd name="connsiteY3" fmla="*/ 651314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2557 w 840944"/>
              <a:gd name="connsiteY9" fmla="*/ 713404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47803 w 840944"/>
              <a:gd name="connsiteY3" fmla="*/ 651314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2557 w 840944"/>
              <a:gd name="connsiteY9" fmla="*/ 713404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47803 w 840944"/>
              <a:gd name="connsiteY3" fmla="*/ 651314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7741 w 840944"/>
              <a:gd name="connsiteY9" fmla="*/ 718989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47803 w 840944"/>
              <a:gd name="connsiteY3" fmla="*/ 651314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7741 w 840944"/>
              <a:gd name="connsiteY9" fmla="*/ 718989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  <a:gd name="connsiteX0" fmla="*/ 0 w 840944"/>
              <a:gd name="connsiteY0" fmla="*/ 755386 h 859041"/>
              <a:gd name="connsiteX1" fmla="*/ 128109 w 840944"/>
              <a:gd name="connsiteY1" fmla="*/ 651731 h 859041"/>
              <a:gd name="connsiteX2" fmla="*/ 128109 w 840944"/>
              <a:gd name="connsiteY2" fmla="*/ 709605 h 859041"/>
              <a:gd name="connsiteX3" fmla="*/ 647803 w 840944"/>
              <a:gd name="connsiteY3" fmla="*/ 651314 h 859041"/>
              <a:gd name="connsiteX4" fmla="*/ 691508 w 840944"/>
              <a:gd name="connsiteY4" fmla="*/ 128109 h 859041"/>
              <a:gd name="connsiteX5" fmla="*/ 633634 w 840944"/>
              <a:gd name="connsiteY5" fmla="*/ 128109 h 859041"/>
              <a:gd name="connsiteX6" fmla="*/ 737289 w 840944"/>
              <a:gd name="connsiteY6" fmla="*/ 0 h 859041"/>
              <a:gd name="connsiteX7" fmla="*/ 840944 w 840944"/>
              <a:gd name="connsiteY7" fmla="*/ 128109 h 859041"/>
              <a:gd name="connsiteX8" fmla="*/ 783070 w 840944"/>
              <a:gd name="connsiteY8" fmla="*/ 128109 h 859041"/>
              <a:gd name="connsiteX9" fmla="*/ 717741 w 840944"/>
              <a:gd name="connsiteY9" fmla="*/ 718989 h 859041"/>
              <a:gd name="connsiteX10" fmla="*/ 128109 w 840944"/>
              <a:gd name="connsiteY10" fmla="*/ 801167 h 859041"/>
              <a:gd name="connsiteX11" fmla="*/ 128109 w 840944"/>
              <a:gd name="connsiteY11" fmla="*/ 859041 h 859041"/>
              <a:gd name="connsiteX12" fmla="*/ 0 w 840944"/>
              <a:gd name="connsiteY12" fmla="*/ 755386 h 85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0944" h="859041">
                <a:moveTo>
                  <a:pt x="0" y="755386"/>
                </a:moveTo>
                <a:lnTo>
                  <a:pt x="128109" y="651731"/>
                </a:lnTo>
                <a:lnTo>
                  <a:pt x="128109" y="709605"/>
                </a:lnTo>
                <a:cubicBezTo>
                  <a:pt x="286807" y="678250"/>
                  <a:pt x="508819" y="762862"/>
                  <a:pt x="647803" y="651314"/>
                </a:cubicBezTo>
                <a:cubicBezTo>
                  <a:pt x="766744" y="514888"/>
                  <a:pt x="662406" y="290586"/>
                  <a:pt x="691508" y="128109"/>
                </a:cubicBezTo>
                <a:lnTo>
                  <a:pt x="633634" y="128109"/>
                </a:lnTo>
                <a:lnTo>
                  <a:pt x="737289" y="0"/>
                </a:lnTo>
                <a:lnTo>
                  <a:pt x="840944" y="128109"/>
                </a:lnTo>
                <a:lnTo>
                  <a:pt x="783070" y="128109"/>
                </a:lnTo>
                <a:cubicBezTo>
                  <a:pt x="759566" y="323207"/>
                  <a:pt x="816691" y="634068"/>
                  <a:pt x="717741" y="718989"/>
                </a:cubicBezTo>
                <a:cubicBezTo>
                  <a:pt x="630758" y="821979"/>
                  <a:pt x="322925" y="771913"/>
                  <a:pt x="128109" y="801167"/>
                </a:cubicBezTo>
                <a:lnTo>
                  <a:pt x="128109" y="859041"/>
                </a:lnTo>
                <a:lnTo>
                  <a:pt x="0" y="75538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4CD26-31AB-B8E4-0878-C35E85CAD626}"/>
              </a:ext>
            </a:extLst>
          </p:cNvPr>
          <p:cNvSpPr txBox="1"/>
          <p:nvPr/>
        </p:nvSpPr>
        <p:spPr>
          <a:xfrm>
            <a:off x="4147820" y="5610860"/>
            <a:ext cx="117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Loopback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D83AA5-E30E-A764-7ED6-06980455CBE8}"/>
              </a:ext>
            </a:extLst>
          </p:cNvPr>
          <p:cNvCxnSpPr>
            <a:endCxn id="7" idx="3"/>
          </p:cNvCxnSpPr>
          <p:nvPr/>
        </p:nvCxnSpPr>
        <p:spPr>
          <a:xfrm flipH="1">
            <a:off x="6130730" y="4916903"/>
            <a:ext cx="6470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980200-CC55-7BC7-44F2-BDDD0094FD1D}"/>
              </a:ext>
            </a:extLst>
          </p:cNvPr>
          <p:cNvSpPr txBox="1"/>
          <p:nvPr/>
        </p:nvSpPr>
        <p:spPr>
          <a:xfrm>
            <a:off x="6454259" y="5573521"/>
            <a:ext cx="239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User-defined settings (Fs, </a:t>
            </a:r>
            <a:r>
              <a:rPr lang="en-US" dirty="0" err="1"/>
              <a:t>samp</a:t>
            </a:r>
            <a:r>
              <a:rPr lang="en-US" dirty="0"/>
              <a:t>/clock,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62ECAA-47A5-E2EC-8100-A6B8265DE5BE}"/>
              </a:ext>
            </a:extLst>
          </p:cNvPr>
          <p:cNvSpPr/>
          <p:nvPr/>
        </p:nvSpPr>
        <p:spPr>
          <a:xfrm>
            <a:off x="853440" y="2933700"/>
            <a:ext cx="2299724" cy="2392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Channelizer (FFT) Algorithm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-Designed in Simulink and code generated using HDL Workflow Advisor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5BBBD8-9061-D700-3333-34CA37D1051F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3336602" y="3954223"/>
            <a:ext cx="370171" cy="73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7BC9B6-B390-F5F7-E7A7-3164E64BFE72}"/>
              </a:ext>
            </a:extLst>
          </p:cNvPr>
          <p:cNvSpPr/>
          <p:nvPr/>
        </p:nvSpPr>
        <p:spPr>
          <a:xfrm>
            <a:off x="914400" y="685800"/>
            <a:ext cx="8107680" cy="13258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Processing System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93987FD-2EAA-96E2-21A3-EE30E532D411}"/>
              </a:ext>
            </a:extLst>
          </p:cNvPr>
          <p:cNvSpPr/>
          <p:nvPr/>
        </p:nvSpPr>
        <p:spPr>
          <a:xfrm rot="16200000">
            <a:off x="992140" y="2337790"/>
            <a:ext cx="922030" cy="269789"/>
          </a:xfrm>
          <a:prstGeom prst="rightArrow">
            <a:avLst>
              <a:gd name="adj1" fmla="val 35560"/>
              <a:gd name="adj2" fmla="val 9421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82EE9-89B2-7307-4F07-BD6D1808581D}"/>
              </a:ext>
            </a:extLst>
          </p:cNvPr>
          <p:cNvSpPr txBox="1"/>
          <p:nvPr/>
        </p:nvSpPr>
        <p:spPr>
          <a:xfrm>
            <a:off x="1453155" y="2370449"/>
            <a:ext cx="11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AXI4-Stream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09813A-E7DF-374E-EFF2-78280E05A0CF}"/>
              </a:ext>
            </a:extLst>
          </p:cNvPr>
          <p:cNvCxnSpPr>
            <a:cxnSpLocks/>
          </p:cNvCxnSpPr>
          <p:nvPr/>
        </p:nvCxnSpPr>
        <p:spPr>
          <a:xfrm flipV="1">
            <a:off x="1453155" y="411480"/>
            <a:ext cx="0" cy="12877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A977CF-B55E-6CB9-CE1C-54844C555481}"/>
              </a:ext>
            </a:extLst>
          </p:cNvPr>
          <p:cNvSpPr txBox="1"/>
          <p:nvPr/>
        </p:nvSpPr>
        <p:spPr>
          <a:xfrm>
            <a:off x="446184" y="174526"/>
            <a:ext cx="201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Spectrum Analyzer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61B7CF-4B53-8F70-E0E2-34C3A10F035D}"/>
              </a:ext>
            </a:extLst>
          </p:cNvPr>
          <p:cNvSpPr txBox="1"/>
          <p:nvPr/>
        </p:nvSpPr>
        <p:spPr>
          <a:xfrm>
            <a:off x="1276152" y="5558938"/>
            <a:ext cx="222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User-defined settings (Fs, </a:t>
            </a:r>
            <a:r>
              <a:rPr lang="en-US" dirty="0" err="1"/>
              <a:t>samp</a:t>
            </a:r>
            <a:r>
              <a:rPr lang="en-US" dirty="0"/>
              <a:t>/clock,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70C7808-682F-8052-ABA1-17A07BC174B5}"/>
              </a:ext>
            </a:extLst>
          </p:cNvPr>
          <p:cNvCxnSpPr>
            <a:cxnSpLocks/>
          </p:cNvCxnSpPr>
          <p:nvPr/>
        </p:nvCxnSpPr>
        <p:spPr>
          <a:xfrm rot="10800000">
            <a:off x="5537173" y="5325977"/>
            <a:ext cx="917087" cy="570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9D426EE-8AA6-E354-7444-B9A3435DB0C9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3502268" y="5325978"/>
            <a:ext cx="387942" cy="556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1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ADE0-2D24-3356-02E9-8017EC82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5" y="2103437"/>
            <a:ext cx="10515600" cy="1325563"/>
          </a:xfrm>
        </p:spPr>
        <p:txBody>
          <a:bodyPr/>
          <a:lstStyle/>
          <a:p>
            <a:r>
              <a:rPr lang="en-US" dirty="0"/>
              <a:t>Hardware-Software Co-design for </a:t>
            </a:r>
            <a:r>
              <a:rPr lang="en-US" dirty="0" err="1"/>
              <a:t>RFSoC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01D69-B917-016B-8EAE-C0B2D1E8E66F}"/>
              </a:ext>
            </a:extLst>
          </p:cNvPr>
          <p:cNvSpPr txBox="1"/>
          <p:nvPr/>
        </p:nvSpPr>
        <p:spPr>
          <a:xfrm>
            <a:off x="897622" y="3330429"/>
            <a:ext cx="3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Mimeo: p. 118</a:t>
            </a:r>
          </a:p>
        </p:txBody>
      </p:sp>
    </p:spTree>
    <p:extLst>
      <p:ext uri="{BB962C8B-B14F-4D97-AF65-F5344CB8AC3E}">
        <p14:creationId xmlns:p14="http://schemas.microsoft.com/office/powerpoint/2010/main" val="111417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60C7-F4EA-3DAE-037C-21CC2AA3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2C33-9FDA-8E3A-4A0E-002AFE9E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model, separate algorithm for </a:t>
            </a:r>
            <a:r>
              <a:rPr lang="en-US" dirty="0" err="1"/>
              <a:t>fpga</a:t>
            </a:r>
            <a:r>
              <a:rPr lang="en-US" dirty="0"/>
              <a:t> into its own subsystem, ensure entire model is functioning, then select the </a:t>
            </a:r>
            <a:r>
              <a:rPr lang="en-US" dirty="0" err="1"/>
              <a:t>fpga</a:t>
            </a:r>
            <a:r>
              <a:rPr lang="en-US" dirty="0"/>
              <a:t> subsystem – right click – HDL Code – HDL Workflow Advisor</a:t>
            </a:r>
          </a:p>
          <a:p>
            <a:r>
              <a:rPr lang="en-US" dirty="0"/>
              <a:t>Run all tasks individually and ensure all options are adjusted as needed, details in following slides</a:t>
            </a:r>
          </a:p>
          <a:p>
            <a:r>
              <a:rPr lang="en-US" dirty="0"/>
              <a:t>Any changes made to previous steps– or even looking at other options without changing anything – will require all tasks from the changed on forward to be rerun</a:t>
            </a:r>
          </a:p>
        </p:txBody>
      </p:sp>
    </p:spTree>
    <p:extLst>
      <p:ext uri="{BB962C8B-B14F-4D97-AF65-F5344CB8AC3E}">
        <p14:creationId xmlns:p14="http://schemas.microsoft.com/office/powerpoint/2010/main" val="420759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EAAEE-EE0C-3C90-85D7-DB8CC405D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37" y="211428"/>
            <a:ext cx="9083738" cy="510960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964C7B-F0C7-7D58-CC24-3CBAB5018029}"/>
              </a:ext>
            </a:extLst>
          </p:cNvPr>
          <p:cNvSpPr txBox="1"/>
          <p:nvPr/>
        </p:nvSpPr>
        <p:spPr>
          <a:xfrm>
            <a:off x="3317132" y="5466945"/>
            <a:ext cx="629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IP Core Generation for ZCU111 board is selected (can do other boards if needed)</a:t>
            </a:r>
          </a:p>
        </p:txBody>
      </p:sp>
    </p:spTree>
    <p:extLst>
      <p:ext uri="{BB962C8B-B14F-4D97-AF65-F5344CB8AC3E}">
        <p14:creationId xmlns:p14="http://schemas.microsoft.com/office/powerpoint/2010/main" val="353745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9D1473-59BF-6C52-1359-8E699787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132" y="298641"/>
            <a:ext cx="4052945" cy="4027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D169E3-92A8-E159-448B-9A9826773200}"/>
              </a:ext>
            </a:extLst>
          </p:cNvPr>
          <p:cNvSpPr txBox="1"/>
          <p:nvPr/>
        </p:nvSpPr>
        <p:spPr>
          <a:xfrm>
            <a:off x="7976680" y="4542818"/>
            <a:ext cx="4052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Confirmation popup will show what you set for effective clock rate, sampling rates, decimation/interpolation factor, and samples/clock</a:t>
            </a:r>
          </a:p>
          <a:p>
            <a:r>
              <a:rPr lang="en-US" dirty="0"/>
              <a:t>- Verify they match what you intended to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BC42CB-42AD-CD64-4723-8E6C1271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4" y="213919"/>
            <a:ext cx="7594414" cy="4328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2A7E03-1BC3-6C02-FCD3-BAA42FC9276C}"/>
              </a:ext>
            </a:extLst>
          </p:cNvPr>
          <p:cNvSpPr txBox="1"/>
          <p:nvPr/>
        </p:nvSpPr>
        <p:spPr>
          <a:xfrm>
            <a:off x="233887" y="4669276"/>
            <a:ext cx="745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parameters for the clock, ADC and DAC sampling rates, and other frequency plan factors based on the ADC/DAC </a:t>
            </a:r>
          </a:p>
        </p:txBody>
      </p:sp>
    </p:spTree>
    <p:extLst>
      <p:ext uri="{BB962C8B-B14F-4D97-AF65-F5344CB8AC3E}">
        <p14:creationId xmlns:p14="http://schemas.microsoft.com/office/powerpoint/2010/main" val="418820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9E952-022A-E88D-3268-5FAD0050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30" y="114056"/>
            <a:ext cx="7463314" cy="62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7786A-1A30-D7F9-9D1F-525779E7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2" y="225366"/>
            <a:ext cx="8447732" cy="6345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99C2F-8C73-3E32-C85E-60F92B621858}"/>
              </a:ext>
            </a:extLst>
          </p:cNvPr>
          <p:cNvSpPr txBox="1"/>
          <p:nvPr/>
        </p:nvSpPr>
        <p:spPr>
          <a:xfrm>
            <a:off x="9182911" y="437745"/>
            <a:ext cx="2149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things do not change here, but need to ensure ADC and DAC data and valid target platform interfaces match the port names (Tile and Channel numbers)</a:t>
            </a:r>
          </a:p>
        </p:txBody>
      </p:sp>
    </p:spTree>
    <p:extLst>
      <p:ext uri="{BB962C8B-B14F-4D97-AF65-F5344CB8AC3E}">
        <p14:creationId xmlns:p14="http://schemas.microsoft.com/office/powerpoint/2010/main" val="418418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2F66-7D97-0865-FCDF-82BC3212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68" y="446004"/>
            <a:ext cx="10515600" cy="2144796"/>
          </a:xfrm>
        </p:spPr>
        <p:txBody>
          <a:bodyPr/>
          <a:lstStyle/>
          <a:p>
            <a:r>
              <a:rPr lang="en-US" dirty="0"/>
              <a:t>Section 2 only requires one task to run, and you can generally hit “modify” or “fix all” for any warnings or errors that appear. </a:t>
            </a:r>
          </a:p>
          <a:p>
            <a:r>
              <a:rPr lang="en-US" dirty="0"/>
              <a:t>To ensure code compatibility open the HDL Code Advisor and run all checks – warnings will pop up and be explained for you to ignore or fix as needed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B932A-DC87-9155-8100-C5980BE0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898" y="2172510"/>
            <a:ext cx="7740071" cy="43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2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409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Radar Signal Processing with RFSoC</vt:lpstr>
      <vt:lpstr>PowerPoint Presentation</vt:lpstr>
      <vt:lpstr>Hardware-Software Co-design for RFSoC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RF Channelizer </vt:lpstr>
      <vt:lpstr>PowerPoint Presentation</vt:lpstr>
      <vt:lpstr>PowerPoint Presentation</vt:lpstr>
      <vt:lpstr>Loopback on FPGA</vt:lpstr>
      <vt:lpstr>FPGA DAC/ADC Photo</vt:lpstr>
      <vt:lpstr>SD Card Setup</vt:lpstr>
      <vt:lpstr>Switch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Signal Processing with RFSoC</dc:title>
  <dc:creator>Danielle Rivera (Student)</dc:creator>
  <cp:lastModifiedBy>Danielle Rivera (Student)</cp:lastModifiedBy>
  <cp:revision>3</cp:revision>
  <dcterms:created xsi:type="dcterms:W3CDTF">2023-04-13T18:04:00Z</dcterms:created>
  <dcterms:modified xsi:type="dcterms:W3CDTF">2023-05-24T14:58:57Z</dcterms:modified>
</cp:coreProperties>
</file>