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Timeline_of_Apple_Inc._products" TargetMode="External"/><Relationship Id="rId3" Type="http://schemas.openxmlformats.org/officeDocument/2006/relationships/hyperlink" Target="https://public.tableau.com/app/profile/chris.obonaga/viz/Final_Project_16257499612660/iPhoneReleases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82035a8e9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82035a8e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Wiki link: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https://en.wikipedia.org/wiki/Timeline_of_Apple_Inc._products</a:t>
            </a:r>
            <a:br>
              <a:rPr lang="en"/>
            </a:br>
            <a:r>
              <a:rPr lang="en"/>
              <a:t>Tableau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https://public.tableau.com/app/profile/chris.obonaga/viz/Final_Project_16257499612660/iPhoneReleases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81b6ae6f6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81b6ae6f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81b6ae6f6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81b6ae6f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2f2e0ba12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2f2e0ba1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theautomatic.net/yahoo_fin-documentation/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20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Price Predictions | Machine Learning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Chris, Billy, Saibal, &amp; Danielle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34125" y="36767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2" type="body"/>
          </p:nvPr>
        </p:nvSpPr>
        <p:spPr>
          <a:xfrm>
            <a:off x="4544475" y="367675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Yahoo Finance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http://theautomatic.net/yahoo_fin-documentation/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325" y="1670925"/>
            <a:ext cx="2511373" cy="275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8675" y="1670925"/>
            <a:ext cx="2592776" cy="275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8375" y="1670925"/>
            <a:ext cx="2658073" cy="275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38473" y="889701"/>
            <a:ext cx="1064025" cy="6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&amp; </a:t>
            </a:r>
            <a:r>
              <a:rPr lang="en"/>
              <a:t>Tableau </a:t>
            </a:r>
            <a:endParaRPr/>
          </a:p>
        </p:txBody>
      </p:sp>
      <p:grpSp>
        <p:nvGrpSpPr>
          <p:cNvPr id="151" name="Google Shape;151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52" name="Google Shape;152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5"/>
          <p:cNvSpPr txBox="1"/>
          <p:nvPr>
            <p:ph idx="4294967295" type="body"/>
          </p:nvPr>
        </p:nvSpPr>
        <p:spPr>
          <a:xfrm>
            <a:off x="1336825" y="1025250"/>
            <a:ext cx="77724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AutoNum type="alphaUcPeriod"/>
            </a:pPr>
            <a:r>
              <a:rPr lang="en" sz="1110"/>
              <a:t>Data from Daniel + Saibal’s data for Apple product release (linked by dates). 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AutoNum type="alphaUcPeriod"/>
            </a:pPr>
            <a:r>
              <a:rPr lang="en" sz="1110"/>
              <a:t>If the average high price of AAPL goes up one month prior to a major phone product release, then future phone releases would indicate a stock increase a month leading up to a major phone release. </a:t>
            </a:r>
            <a:endParaRPr sz="1110"/>
          </a:p>
        </p:txBody>
      </p:sp>
      <p:pic>
        <p:nvPicPr>
          <p:cNvPr id="155" name="Google Shape;15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24" y="2615428"/>
            <a:ext cx="2628924" cy="2460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125" y="1927150"/>
            <a:ext cx="3694476" cy="6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9150" y="1909600"/>
            <a:ext cx="4862601" cy="31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&amp; Tableau </a:t>
            </a:r>
            <a:endParaRPr/>
          </a:p>
        </p:txBody>
      </p:sp>
      <p:grpSp>
        <p:nvGrpSpPr>
          <p:cNvPr id="163" name="Google Shape;163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64" name="Google Shape;164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16"/>
          <p:cNvSpPr txBox="1"/>
          <p:nvPr>
            <p:ph idx="4294967295" type="body"/>
          </p:nvPr>
        </p:nvSpPr>
        <p:spPr>
          <a:xfrm>
            <a:off x="506425" y="1304875"/>
            <a:ext cx="7772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110"/>
              <a:t>9 of 11 major iPhone releases yielded higher stock prices a month leading to the  release date</a:t>
            </a:r>
            <a:endParaRPr sz="1110">
              <a:solidFill>
                <a:schemeClr val="lt1"/>
              </a:solidFill>
            </a:endParaRPr>
          </a:p>
        </p:txBody>
      </p:sp>
      <p:pic>
        <p:nvPicPr>
          <p:cNvPr id="167" name="Google Shape;16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0" y="1918675"/>
            <a:ext cx="2682518" cy="20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2825" y="1951413"/>
            <a:ext cx="2979600" cy="19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525" y="2012797"/>
            <a:ext cx="2979600" cy="1933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&amp; Tableau </a:t>
            </a:r>
            <a:endParaRPr/>
          </a:p>
        </p:txBody>
      </p:sp>
      <p:grpSp>
        <p:nvGrpSpPr>
          <p:cNvPr id="175" name="Google Shape;175;p1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76" name="Google Shape;176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17"/>
          <p:cNvSpPr txBox="1"/>
          <p:nvPr>
            <p:ph idx="4294967295" type="body"/>
          </p:nvPr>
        </p:nvSpPr>
        <p:spPr>
          <a:xfrm>
            <a:off x="506425" y="1304875"/>
            <a:ext cx="7772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110"/>
              <a:t>2</a:t>
            </a:r>
            <a:r>
              <a:rPr lang="en" sz="1110"/>
              <a:t> of 11 major iPhone releases yielded lower stock prices a month leading to the  release date. One of those can be </a:t>
            </a:r>
            <a:r>
              <a:rPr lang="en" sz="1110"/>
              <a:t>attributed</a:t>
            </a:r>
            <a:r>
              <a:rPr lang="en" sz="1110"/>
              <a:t> to the recession when all stocks were down. </a:t>
            </a:r>
            <a:endParaRPr sz="1110">
              <a:solidFill>
                <a:schemeClr val="lt1"/>
              </a:solidFill>
            </a:endParaRPr>
          </a:p>
        </p:txBody>
      </p:sp>
      <p:pic>
        <p:nvPicPr>
          <p:cNvPr id="179" name="Google Shape;1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800" y="1910200"/>
            <a:ext cx="5667099" cy="307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View</a:t>
            </a:r>
            <a:endParaRPr/>
          </a:p>
        </p:txBody>
      </p: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1297500" y="1307850"/>
            <a:ext cx="34032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520"/>
              <a:t>Danielle</a:t>
            </a:r>
            <a:endParaRPr sz="152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1520"/>
              <a:t>	</a:t>
            </a:r>
            <a:endParaRPr sz="1520"/>
          </a:p>
        </p:txBody>
      </p:sp>
      <p:pic>
        <p:nvPicPr>
          <p:cNvPr id="186" name="Google Shape;1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724" y="1712674"/>
            <a:ext cx="1110050" cy="3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8"/>
          <p:cNvSpPr txBox="1"/>
          <p:nvPr>
            <p:ph idx="1" type="body"/>
          </p:nvPr>
        </p:nvSpPr>
        <p:spPr>
          <a:xfrm>
            <a:off x="297500" y="2850900"/>
            <a:ext cx="23463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220"/>
              <a:t>https://stock-predictions-gt-bootcamp.herokuapp.com/</a:t>
            </a:r>
            <a:endParaRPr sz="122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1520"/>
              <a:t>	</a:t>
            </a:r>
            <a:endParaRPr sz="1520"/>
          </a:p>
        </p:txBody>
      </p:sp>
      <p:pic>
        <p:nvPicPr>
          <p:cNvPr id="188" name="Google Shape;1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25" y="3483800"/>
            <a:ext cx="2728499" cy="16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8"/>
          <p:cNvSpPr txBox="1"/>
          <p:nvPr>
            <p:ph idx="1" type="body"/>
          </p:nvPr>
        </p:nvSpPr>
        <p:spPr>
          <a:xfrm>
            <a:off x="3297050" y="2850900"/>
            <a:ext cx="23463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220"/>
              <a:t>https://stock-predictions-gt-bootcamp.herokuapp.com/api/db</a:t>
            </a:r>
            <a:endParaRPr sz="122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1520"/>
              <a:t>	</a:t>
            </a:r>
            <a:endParaRPr sz="1520"/>
          </a:p>
        </p:txBody>
      </p:sp>
      <p:pic>
        <p:nvPicPr>
          <p:cNvPr id="190" name="Google Shape;1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3900" y="3483800"/>
            <a:ext cx="2588176" cy="172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8"/>
          <p:cNvSpPr txBox="1"/>
          <p:nvPr>
            <p:ph idx="1" type="body"/>
          </p:nvPr>
        </p:nvSpPr>
        <p:spPr>
          <a:xfrm>
            <a:off x="6544625" y="2902150"/>
            <a:ext cx="23463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220"/>
              <a:t>https://stock-predictions-gt-bootcamp.herokuapp.com/api/db</a:t>
            </a:r>
            <a:endParaRPr sz="122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1520"/>
              <a:t>	</a:t>
            </a:r>
            <a:endParaRPr sz="1520"/>
          </a:p>
        </p:txBody>
      </p:sp>
      <p:pic>
        <p:nvPicPr>
          <p:cNvPr id="192" name="Google Shape;19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4750" y="3485350"/>
            <a:ext cx="2977300" cy="17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3200" y="74850"/>
            <a:ext cx="4118851" cy="2701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7450" y="1381576"/>
            <a:ext cx="1110050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type="title"/>
          </p:nvPr>
        </p:nvSpPr>
        <p:spPr>
          <a:xfrm>
            <a:off x="1697550" y="1564375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 will take us through an Infrastructure walkthrough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966000" y="851350"/>
            <a:ext cx="7101000" cy="23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11"/>
              <a:t>We </a:t>
            </a:r>
            <a:r>
              <a:rPr b="1" lang="en" sz="4711"/>
              <a:t>bearly</a:t>
            </a:r>
            <a:r>
              <a:rPr b="1" lang="en" sz="4711"/>
              <a:t> </a:t>
            </a:r>
            <a:r>
              <a:rPr lang="en" sz="4711"/>
              <a:t>made it, and that’s no </a:t>
            </a:r>
            <a:r>
              <a:rPr b="1" lang="en" sz="4711"/>
              <a:t>bull. </a:t>
            </a:r>
            <a:r>
              <a:rPr lang="en"/>
              <a:t> </a:t>
            </a:r>
            <a:endParaRPr/>
          </a:p>
        </p:txBody>
      </p:sp>
      <p:pic>
        <p:nvPicPr>
          <p:cNvPr id="205" name="Google Shape;2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950" y="2728325"/>
            <a:ext cx="2265633" cy="16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