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75" r:id="rId5"/>
    <p:sldId id="276" r:id="rId6"/>
    <p:sldId id="277" r:id="rId7"/>
    <p:sldId id="261" r:id="rId8"/>
    <p:sldId id="279" r:id="rId9"/>
    <p:sldId id="265" r:id="rId10"/>
    <p:sldId id="266" r:id="rId11"/>
    <p:sldId id="281" r:id="rId12"/>
    <p:sldId id="282" r:id="rId13"/>
    <p:sldId id="283" r:id="rId14"/>
    <p:sldId id="280" r:id="rId15"/>
    <p:sldId id="27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66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17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5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9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26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7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9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9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9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3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4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4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EA2E-402B-4987-84B9-0ED2C7B1D2DB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1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odymyrgavrysh/bank-marketing-campaigns-dataset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portugal.pt/estatisticasweb" TargetMode="External"/><Relationship Id="rId2" Type="http://schemas.openxmlformats.org/officeDocument/2006/relationships/hyperlink" Target="http://archive.ics.uci.edu/ml/datasets/Bank+Market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web/packages/rminer/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olodymyrgavrysh/bank-marketing-campaign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5420-468D-454C-9454-AA94DDC98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Mini Presentation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4456-4F0F-4C69-BD04-68C7395A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27 August 2020</a:t>
            </a:r>
          </a:p>
        </p:txBody>
      </p:sp>
    </p:spTree>
    <p:extLst>
      <p:ext uri="{BB962C8B-B14F-4D97-AF65-F5344CB8AC3E}">
        <p14:creationId xmlns:p14="http://schemas.microsoft.com/office/powerpoint/2010/main" val="66285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4932"/>
            <a:ext cx="10796899" cy="1320800"/>
          </a:xfrm>
        </p:spPr>
        <p:txBody>
          <a:bodyPr/>
          <a:lstStyle/>
          <a:p>
            <a:r>
              <a:rPr lang="en-SG" b="1" dirty="0"/>
              <a:t>Model &amp; Validate – Build with original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21"/>
            <a:ext cx="10515600" cy="397017"/>
          </a:xfrm>
        </p:spPr>
        <p:txBody>
          <a:bodyPr>
            <a:noAutofit/>
          </a:bodyPr>
          <a:lstStyle/>
          <a:p>
            <a:r>
              <a:rPr lang="en-US" dirty="0"/>
              <a:t>Built Logistic Regression models fitted with predictors X1/X2 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93638-27A7-4057-873B-7E99795E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51" y="2105884"/>
            <a:ext cx="2989827" cy="730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Heptagon 11">
            <a:extLst>
              <a:ext uri="{FF2B5EF4-FFF2-40B4-BE49-F238E27FC236}">
                <a16:creationId xmlns:a16="http://schemas.microsoft.com/office/drawing/2014/main" id="{63FD2A1E-2C87-4B0F-9902-D5F0A2599A12}"/>
              </a:ext>
            </a:extLst>
          </p:cNvPr>
          <p:cNvSpPr/>
          <p:nvPr/>
        </p:nvSpPr>
        <p:spPr>
          <a:xfrm>
            <a:off x="3067872" y="1645179"/>
            <a:ext cx="429208" cy="345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16F0FB94-65AE-43AB-A873-D9A2EBEE0383}"/>
              </a:ext>
            </a:extLst>
          </p:cNvPr>
          <p:cNvSpPr/>
          <p:nvPr/>
        </p:nvSpPr>
        <p:spPr>
          <a:xfrm>
            <a:off x="8570512" y="1645179"/>
            <a:ext cx="429208" cy="345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8B015-0C3D-480D-B1D2-BEBEAF9437CD}"/>
              </a:ext>
            </a:extLst>
          </p:cNvPr>
          <p:cNvSpPr/>
          <p:nvPr/>
        </p:nvSpPr>
        <p:spPr>
          <a:xfrm>
            <a:off x="593360" y="2054807"/>
            <a:ext cx="5378232" cy="46539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9F030-1D1B-46D0-ACA3-F20990B89762}"/>
              </a:ext>
            </a:extLst>
          </p:cNvPr>
          <p:cNvSpPr/>
          <p:nvPr/>
        </p:nvSpPr>
        <p:spPr>
          <a:xfrm>
            <a:off x="6096000" y="2054806"/>
            <a:ext cx="5378232" cy="46539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582F3B-9079-426E-A368-FFA705282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47" y="3224165"/>
            <a:ext cx="3573123" cy="34394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27FE41-3232-419E-A27E-AA36C060A447}"/>
              </a:ext>
            </a:extLst>
          </p:cNvPr>
          <p:cNvSpPr txBox="1"/>
          <p:nvPr/>
        </p:nvSpPr>
        <p:spPr>
          <a:xfrm>
            <a:off x="677334" y="2091943"/>
            <a:ext cx="2190091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0.89991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0.89767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0.10233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0.18326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0.99012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0.00987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0.70612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BC0DC9-E97F-4FE0-8EF9-41B8F8B3E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512" y="2095914"/>
            <a:ext cx="2812496" cy="786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27FC53-8390-4572-82FE-0353634C5F05}"/>
              </a:ext>
            </a:extLst>
          </p:cNvPr>
          <p:cNvSpPr txBox="1"/>
          <p:nvPr/>
        </p:nvSpPr>
        <p:spPr>
          <a:xfrm>
            <a:off x="6204325" y="2091943"/>
            <a:ext cx="2303983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0.89979</a:t>
            </a:r>
            <a:endParaRPr lang="en-SG" sz="900" dirty="0"/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0.89840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0.10160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0.19174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0.98985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0.01015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0.70980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2DDB9B-C79C-4EC5-B588-65B50123B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087" y="3214451"/>
            <a:ext cx="3656431" cy="34491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2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96898" cy="1320800"/>
          </a:xfrm>
        </p:spPr>
        <p:txBody>
          <a:bodyPr/>
          <a:lstStyle/>
          <a:p>
            <a:r>
              <a:rPr lang="en-SG" b="1" dirty="0"/>
              <a:t>Model &amp; Validate – Trained with balanced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4814"/>
            <a:ext cx="10515600" cy="397017"/>
          </a:xfrm>
        </p:spPr>
        <p:txBody>
          <a:bodyPr>
            <a:noAutofit/>
          </a:bodyPr>
          <a:lstStyle/>
          <a:p>
            <a:r>
              <a:rPr lang="en-US" dirty="0"/>
              <a:t>Built Logistic Regression models with predictors X1/X2 and trained with balanced data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63FD2A1E-2C87-4B0F-9902-D5F0A2599A12}"/>
              </a:ext>
            </a:extLst>
          </p:cNvPr>
          <p:cNvSpPr/>
          <p:nvPr/>
        </p:nvSpPr>
        <p:spPr>
          <a:xfrm>
            <a:off x="3067872" y="1622144"/>
            <a:ext cx="429208" cy="345090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16F0FB94-65AE-43AB-A873-D9A2EBEE0383}"/>
              </a:ext>
            </a:extLst>
          </p:cNvPr>
          <p:cNvSpPr/>
          <p:nvPr/>
        </p:nvSpPr>
        <p:spPr>
          <a:xfrm>
            <a:off x="8570512" y="1622144"/>
            <a:ext cx="429208" cy="345090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8B015-0C3D-480D-B1D2-BEBEAF9437CD}"/>
              </a:ext>
            </a:extLst>
          </p:cNvPr>
          <p:cNvSpPr/>
          <p:nvPr/>
        </p:nvSpPr>
        <p:spPr>
          <a:xfrm>
            <a:off x="593360" y="2054807"/>
            <a:ext cx="5378232" cy="46539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9F030-1D1B-46D0-ACA3-F20990B89762}"/>
              </a:ext>
            </a:extLst>
          </p:cNvPr>
          <p:cNvSpPr/>
          <p:nvPr/>
        </p:nvSpPr>
        <p:spPr>
          <a:xfrm>
            <a:off x="6096000" y="2054806"/>
            <a:ext cx="5378232" cy="46539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6D88E-BDCA-49C7-AC57-7C83CAD2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16" y="2105733"/>
            <a:ext cx="2894218" cy="8226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9E8E7-89E8-4AAC-A17F-A3040EEF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53" y="3186066"/>
            <a:ext cx="3578848" cy="34559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967EE2-7ECD-477D-9A74-475F8C6DA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512" y="2105733"/>
            <a:ext cx="2853620" cy="8385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20BBE4-4740-478B-AE4E-B17463F6C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192" y="3174434"/>
            <a:ext cx="3533055" cy="35056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E3A61-BB6E-476D-9939-007E219CDADE}"/>
              </a:ext>
            </a:extLst>
          </p:cNvPr>
          <p:cNvSpPr txBox="1"/>
          <p:nvPr/>
        </p:nvSpPr>
        <p:spPr>
          <a:xfrm>
            <a:off x="677334" y="2089522"/>
            <a:ext cx="2190091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0.71609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0.72518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0.27482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0.72458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0.72525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0.27475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0.25446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7B66D-181E-4D34-B02D-FA8188FF2855}"/>
              </a:ext>
            </a:extLst>
          </p:cNvPr>
          <p:cNvSpPr txBox="1"/>
          <p:nvPr/>
        </p:nvSpPr>
        <p:spPr>
          <a:xfrm>
            <a:off x="6145083" y="2083998"/>
            <a:ext cx="2190091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0.73041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0.77179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0.22821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0.67691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0.78407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0.21593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0.28862</a:t>
            </a:r>
          </a:p>
        </p:txBody>
      </p:sp>
    </p:spTree>
    <p:extLst>
      <p:ext uri="{BB962C8B-B14F-4D97-AF65-F5344CB8AC3E}">
        <p14:creationId xmlns:p14="http://schemas.microsoft.com/office/powerpoint/2010/main" val="19353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96898" cy="1320800"/>
          </a:xfrm>
        </p:spPr>
        <p:txBody>
          <a:bodyPr/>
          <a:lstStyle/>
          <a:p>
            <a:r>
              <a:rPr lang="en-SG" b="1" dirty="0"/>
              <a:t>Model &amp; Validate – GNB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4814"/>
            <a:ext cx="10746798" cy="397017"/>
          </a:xfrm>
        </p:spPr>
        <p:txBody>
          <a:bodyPr>
            <a:noAutofit/>
          </a:bodyPr>
          <a:lstStyle/>
          <a:p>
            <a:r>
              <a:rPr lang="en-US" dirty="0"/>
              <a:t>Built Naïve Bayes Regression models with predictors X1, trained with original and re-balanced data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63FD2A1E-2C87-4B0F-9902-D5F0A2599A12}"/>
              </a:ext>
            </a:extLst>
          </p:cNvPr>
          <p:cNvSpPr/>
          <p:nvPr/>
        </p:nvSpPr>
        <p:spPr>
          <a:xfrm>
            <a:off x="3067872" y="1622144"/>
            <a:ext cx="429208" cy="345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16F0FB94-65AE-43AB-A873-D9A2EBEE0383}"/>
              </a:ext>
            </a:extLst>
          </p:cNvPr>
          <p:cNvSpPr/>
          <p:nvPr/>
        </p:nvSpPr>
        <p:spPr>
          <a:xfrm>
            <a:off x="8570512" y="1622144"/>
            <a:ext cx="429208" cy="345090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8B015-0C3D-480D-B1D2-BEBEAF9437CD}"/>
              </a:ext>
            </a:extLst>
          </p:cNvPr>
          <p:cNvSpPr/>
          <p:nvPr/>
        </p:nvSpPr>
        <p:spPr>
          <a:xfrm>
            <a:off x="593360" y="2054807"/>
            <a:ext cx="5378232" cy="46539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9F030-1D1B-46D0-ACA3-F20990B89762}"/>
              </a:ext>
            </a:extLst>
          </p:cNvPr>
          <p:cNvSpPr/>
          <p:nvPr/>
        </p:nvSpPr>
        <p:spPr>
          <a:xfrm>
            <a:off x="6096000" y="2054806"/>
            <a:ext cx="5378232" cy="46539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9CA92-A0E3-43AB-AAC2-E062390BB806}"/>
              </a:ext>
            </a:extLst>
          </p:cNvPr>
          <p:cNvSpPr txBox="1"/>
          <p:nvPr/>
        </p:nvSpPr>
        <p:spPr>
          <a:xfrm>
            <a:off x="717768" y="2130197"/>
            <a:ext cx="2190091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0.82683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0.83078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0.16922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0.50530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0.87291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0.12709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0.33974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97E4E-B7AC-4D63-804D-C94D4EA8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72" y="2130197"/>
            <a:ext cx="2879893" cy="6916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095347-35C8-4832-9673-62669E7B9C8A}"/>
              </a:ext>
            </a:extLst>
          </p:cNvPr>
          <p:cNvSpPr txBox="1"/>
          <p:nvPr/>
        </p:nvSpPr>
        <p:spPr>
          <a:xfrm>
            <a:off x="6263262" y="2130196"/>
            <a:ext cx="2190091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0.71609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0.72518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0.27482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0.72458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0.72525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0.2747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0.25446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320121-EA84-4CAA-ABFC-76701D09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512" y="2130196"/>
            <a:ext cx="2839634" cy="8105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CE74EE4-1B36-43BC-BA4D-D3A879030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20" y="3267416"/>
            <a:ext cx="3566002" cy="34161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3CC8A7-99EF-4592-ADEE-9724EE279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910" y="3250511"/>
            <a:ext cx="3580688" cy="33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008C4C5-1105-4479-A576-43B94664E02C}"/>
              </a:ext>
            </a:extLst>
          </p:cNvPr>
          <p:cNvSpPr/>
          <p:nvPr/>
        </p:nvSpPr>
        <p:spPr>
          <a:xfrm>
            <a:off x="8307355" y="4986850"/>
            <a:ext cx="3166877" cy="1665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96898" cy="1320800"/>
          </a:xfrm>
        </p:spPr>
        <p:txBody>
          <a:bodyPr/>
          <a:lstStyle/>
          <a:p>
            <a:r>
              <a:rPr lang="en-SG" b="1" dirty="0"/>
              <a:t>Model &amp; Validate – LR vs GNB (balanced data)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4814"/>
            <a:ext cx="10746798" cy="397017"/>
          </a:xfrm>
        </p:spPr>
        <p:txBody>
          <a:bodyPr>
            <a:noAutofit/>
          </a:bodyPr>
          <a:lstStyle/>
          <a:p>
            <a:r>
              <a:rPr lang="en-US" dirty="0"/>
              <a:t>Conclusion – LR model trained with balanced data set and predictor X1</a:t>
            </a: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63FD2A1E-2C87-4B0F-9902-D5F0A2599A12}"/>
              </a:ext>
            </a:extLst>
          </p:cNvPr>
          <p:cNvSpPr/>
          <p:nvPr/>
        </p:nvSpPr>
        <p:spPr>
          <a:xfrm>
            <a:off x="1104317" y="1693660"/>
            <a:ext cx="429208" cy="345090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16F0FB94-65AE-43AB-A873-D9A2EBEE0383}"/>
              </a:ext>
            </a:extLst>
          </p:cNvPr>
          <p:cNvSpPr/>
          <p:nvPr/>
        </p:nvSpPr>
        <p:spPr>
          <a:xfrm>
            <a:off x="9743083" y="4520118"/>
            <a:ext cx="429208" cy="345090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8B015-0C3D-480D-B1D2-BEBEAF9437CD}"/>
              </a:ext>
            </a:extLst>
          </p:cNvPr>
          <p:cNvSpPr/>
          <p:nvPr/>
        </p:nvSpPr>
        <p:spPr>
          <a:xfrm>
            <a:off x="593359" y="2234319"/>
            <a:ext cx="3166877" cy="2752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6E3C0-8338-4BF4-821A-BCABA3E63726}"/>
              </a:ext>
            </a:extLst>
          </p:cNvPr>
          <p:cNvSpPr txBox="1"/>
          <p:nvPr/>
        </p:nvSpPr>
        <p:spPr>
          <a:xfrm>
            <a:off x="1503396" y="1705408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Preferred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B8F2F-9937-4331-BDBA-EA1728F24B0E}"/>
              </a:ext>
            </a:extLst>
          </p:cNvPr>
          <p:cNvSpPr txBox="1"/>
          <p:nvPr/>
        </p:nvSpPr>
        <p:spPr>
          <a:xfrm>
            <a:off x="826011" y="2452562"/>
            <a:ext cx="2190091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0.71609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0.72518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0.27482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>
                <a:highlight>
                  <a:srgbClr val="FFFF00"/>
                </a:highlight>
              </a:rPr>
              <a:t>Sensitivity : 0.72458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0.72525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0.27475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0.25446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EC2310-EBC2-4ED4-9752-AFF4272A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81" y="1752689"/>
            <a:ext cx="5203377" cy="35234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A5F640-9DCB-4CD6-A255-AF3C6FE41F83}"/>
              </a:ext>
            </a:extLst>
          </p:cNvPr>
          <p:cNvSpPr txBox="1"/>
          <p:nvPr/>
        </p:nvSpPr>
        <p:spPr>
          <a:xfrm>
            <a:off x="8767755" y="5356951"/>
            <a:ext cx="2317012" cy="1071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Score : 0.71609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Accuracy : 0.72518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Classification Error : 0.27482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Sensitivity : 0.72458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Specificity : 0.72525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FPR : 0.2747</a:t>
            </a:r>
          </a:p>
          <a:p>
            <a:pPr marL="228600" indent="-228600">
              <a:buFont typeface="+mj-lt"/>
              <a:buAutoNum type="arabicPeriod"/>
            </a:pPr>
            <a:r>
              <a:rPr lang="en-SG" sz="900" dirty="0"/>
              <a:t>Precision : 0.25446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57E319-D092-4300-B29D-9435367A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4" y="3732634"/>
            <a:ext cx="2971713" cy="1029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033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Implement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673" y="1452456"/>
            <a:ext cx="4810796" cy="704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Submit an excel file containing list of 38 customers with the identified features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B7C030-4B95-454D-B7C8-4757593E2527}"/>
              </a:ext>
            </a:extLst>
          </p:cNvPr>
          <p:cNvSpPr/>
          <p:nvPr/>
        </p:nvSpPr>
        <p:spPr>
          <a:xfrm flipH="1">
            <a:off x="5556088" y="1613677"/>
            <a:ext cx="450980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463418-D233-4335-9565-06C85A87F8B4}"/>
              </a:ext>
            </a:extLst>
          </p:cNvPr>
          <p:cNvSpPr/>
          <p:nvPr/>
        </p:nvSpPr>
        <p:spPr>
          <a:xfrm>
            <a:off x="5645020" y="3822994"/>
            <a:ext cx="450980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238BA-4152-493C-ABE5-E952B61A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43" y="4947559"/>
            <a:ext cx="3635826" cy="14229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10A040-419F-4CAB-98CB-69F99D165B4F}"/>
              </a:ext>
            </a:extLst>
          </p:cNvPr>
          <p:cNvSpPr txBox="1"/>
          <p:nvPr/>
        </p:nvSpPr>
        <p:spPr>
          <a:xfrm>
            <a:off x="6345485" y="3223222"/>
            <a:ext cx="503853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Smaller list of customers (26) in an excel file to call with 30% (8/26) success rate</a:t>
            </a:r>
          </a:p>
          <a:p>
            <a:pPr algn="ctr"/>
            <a:r>
              <a:rPr lang="en-SG" dirty="0"/>
              <a:t>VS</a:t>
            </a:r>
          </a:p>
          <a:p>
            <a:r>
              <a:rPr lang="en-SG" dirty="0"/>
              <a:t>Original list of customers to call with 28% (11/38) success 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DE29D-8DB0-4E2E-9D68-36C9F352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4" y="1179355"/>
            <a:ext cx="4679085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40A2-AE9A-4000-91A7-5A1AAE77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0FE7-F8C7-4FBD-8F0F-3BF209A3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8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2A45-81B6-49D4-88F0-6B06AA91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Details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2C77-5E57-4225-BB85-72806093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7" y="1488613"/>
            <a:ext cx="10892625" cy="5070807"/>
          </a:xfrm>
        </p:spPr>
        <p:txBody>
          <a:bodyPr>
            <a:noAutofit/>
          </a:bodyPr>
          <a:lstStyle/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Bank marketing campaigns dataset analysis # Opening a Term Deposit</a:t>
            </a:r>
          </a:p>
          <a:p>
            <a:pPr algn="l" fontAlgn="base"/>
            <a:r>
              <a:rPr lang="en-US" sz="1200" b="0" i="0" dirty="0">
                <a:effectLst/>
                <a:latin typeface="Inter"/>
              </a:rPr>
              <a:t>It is a dataset that describing Portugal bank marketing campaigns results.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dirty="0">
                <a:effectLst/>
                <a:latin typeface="Inter"/>
              </a:rPr>
              <a:t>Conducted campaigns were based mostly on direct phone calls, offering bank client to place a term deposit.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dirty="0">
                <a:effectLst/>
                <a:latin typeface="Inter"/>
              </a:rPr>
              <a:t>If after all marking </a:t>
            </a:r>
            <a:r>
              <a:rPr lang="en-US" sz="1200" b="0" i="0" dirty="0" err="1">
                <a:effectLst/>
                <a:latin typeface="Inter"/>
              </a:rPr>
              <a:t>afforts</a:t>
            </a:r>
            <a:r>
              <a:rPr lang="en-US" sz="1200" b="0" i="0" dirty="0">
                <a:effectLst/>
                <a:latin typeface="Inter"/>
              </a:rPr>
              <a:t> client had agreed to place deposit - target variable marked 'yes', otherwise 'no'</a:t>
            </a:r>
          </a:p>
          <a:p>
            <a:pPr algn="l" fontAlgn="base"/>
            <a:r>
              <a:rPr lang="en-US" sz="1200" b="0" i="0" dirty="0" err="1">
                <a:effectLst/>
                <a:latin typeface="Inter"/>
              </a:rPr>
              <a:t>Sourse</a:t>
            </a:r>
            <a:r>
              <a:rPr lang="en-US" sz="1200" b="0" i="0" dirty="0">
                <a:effectLst/>
                <a:latin typeface="Inter"/>
              </a:rPr>
              <a:t> of the data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https://archive.ics.uci.edu/ml/datasets/bank+marketing</a:t>
            </a:r>
            <a:endParaRPr lang="en-US" sz="1200" b="0" i="0" dirty="0">
              <a:effectLst/>
              <a:latin typeface="Inter"/>
            </a:endParaRPr>
          </a:p>
          <a:p>
            <a:pPr algn="l" fontAlgn="base"/>
            <a:r>
              <a:rPr lang="en-US" sz="1200" b="0" i="0" dirty="0">
                <a:effectLst/>
                <a:latin typeface="inherit"/>
              </a:rPr>
              <a:t>Citation Request:</a:t>
            </a:r>
            <a:endParaRPr lang="en-US" sz="1200" b="0" i="0" dirty="0">
              <a:effectLst/>
              <a:latin typeface="Inter"/>
            </a:endParaRPr>
          </a:p>
          <a:p>
            <a:pPr algn="l" fontAlgn="base"/>
            <a:r>
              <a:rPr lang="en-US" sz="1200" b="0" i="0" dirty="0">
                <a:effectLst/>
                <a:latin typeface="Inter"/>
              </a:rPr>
              <a:t>This dataset is public available for research. The details are described in S. Moro, P. Cortez and P. Rita. A Data-Driven Approach to Predict the Success of Bank Telemarketing. Decision Support Systems, Elsevier, 62:22-31, June 2014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Title: Bank Marketing (with social/economic context)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Sources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dirty="0">
                <a:effectLst/>
                <a:latin typeface="Inter"/>
              </a:rPr>
              <a:t>Created by: </a:t>
            </a:r>
            <a:r>
              <a:rPr lang="en-US" sz="1200" b="0" i="0" dirty="0" err="1">
                <a:effectLst/>
                <a:latin typeface="Inter"/>
              </a:rPr>
              <a:t>Sérgio</a:t>
            </a:r>
            <a:r>
              <a:rPr lang="en-US" sz="1200" b="0" i="0" dirty="0">
                <a:effectLst/>
                <a:latin typeface="Inter"/>
              </a:rPr>
              <a:t> Moro (ISCTE-IUL), Paulo Cortez (Univ. Minho) and Paulo Rita (ISCTE-IUL) @ 2014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Past Usage: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The full dataset (bank-additional-full.csv) was described and analyzed in: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S. Moro, P. Cortez and P. Rita. A Data-Driven Approach to Predict the Success of Bank Telemarketing. Decision Support Systems (2014), doi:10.1016/j.dss.2014.03.001.</a:t>
            </a:r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>
                <a:hlinkClick r:id="rId3"/>
              </a:rPr>
              <a:t>https://www.kaggle.com/volodymyrgavrysh/bank-marketing-campaigns-dataset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85507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2A45-81B6-49D4-88F0-6B06AA91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Details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2C77-5E57-4225-BB85-72806093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7" y="1488613"/>
            <a:ext cx="10892625" cy="388077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Relevant Information: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This dataset is based on "Bank Marketing" UCI dataset (please check the description at: </a:t>
            </a:r>
            <a:r>
              <a:rPr lang="en-US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http://archive.ics.uci.edu/ml/datasets/Bank+Marketing)</a:t>
            </a:r>
            <a:r>
              <a:rPr lang="en-US" sz="1200" b="0" i="0" dirty="0">
                <a:effectLst/>
                <a:latin typeface="Inter"/>
              </a:rPr>
              <a:t>.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dirty="0">
                <a:effectLst/>
                <a:latin typeface="Inter"/>
              </a:rPr>
              <a:t>The data is enriched by the addition of five new social and economic features/attributes (national wide indicators from a ~10M population country), published by the Banco de Portugal and publicly available at: </a:t>
            </a:r>
            <a:r>
              <a:rPr lang="en-US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https://www.bportugal.pt/estatisticasweb</a:t>
            </a:r>
            <a:r>
              <a:rPr lang="en-US" sz="1200" b="0" i="0" dirty="0">
                <a:effectLst/>
                <a:latin typeface="Inter"/>
              </a:rPr>
              <a:t>.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dirty="0">
                <a:effectLst/>
                <a:latin typeface="Inter"/>
              </a:rPr>
              <a:t>This dataset is almost identical to the one used in [Moro et al., 2014] (it does not include all attributes due to privacy concerns).</a:t>
            </a:r>
            <a:br>
              <a:rPr lang="en-US" sz="1200" b="0" i="0" dirty="0">
                <a:effectLst/>
                <a:latin typeface="Inter"/>
              </a:rPr>
            </a:br>
            <a:r>
              <a:rPr lang="en-US" sz="1200" b="0" i="0" dirty="0">
                <a:effectLst/>
                <a:latin typeface="Inter"/>
              </a:rPr>
              <a:t>Using the </a:t>
            </a:r>
            <a:r>
              <a:rPr lang="en-US" sz="1200" b="0" i="0" dirty="0" err="1">
                <a:effectLst/>
                <a:latin typeface="Inter"/>
              </a:rPr>
              <a:t>rminer</a:t>
            </a:r>
            <a:r>
              <a:rPr lang="en-US" sz="1200" b="0" i="0" dirty="0">
                <a:effectLst/>
                <a:latin typeface="Inter"/>
              </a:rPr>
              <a:t> package and R tool (</a:t>
            </a:r>
            <a:r>
              <a:rPr lang="en-US" sz="1200" b="0" i="0" u="none" strike="noStrike" dirty="0">
                <a:solidFill>
                  <a:srgbClr val="008ABC"/>
                </a:solidFill>
                <a:effectLst/>
                <a:latin typeface="Inter"/>
                <a:hlinkClick r:id="rId4"/>
              </a:rPr>
              <a:t>http://cran.r-project.org/web/packages/rminer/)</a:t>
            </a:r>
            <a:r>
              <a:rPr lang="en-US" sz="1200" b="0" i="0" dirty="0">
                <a:effectLst/>
                <a:latin typeface="Inter"/>
              </a:rPr>
              <a:t>, we found that the addition of the five new social and economic attributes (made available here) lead to substantial improvement in the prediction of a success, even when the duration of the call is not included. Note: the file can be read in R using: d=</a:t>
            </a:r>
            <a:r>
              <a:rPr lang="en-US" sz="1200" b="0" i="0" dirty="0" err="1">
                <a:effectLst/>
                <a:latin typeface="Inter"/>
              </a:rPr>
              <a:t>read.table</a:t>
            </a:r>
            <a:r>
              <a:rPr lang="en-US" sz="1200" b="0" i="0" dirty="0">
                <a:effectLst/>
                <a:latin typeface="Inter"/>
              </a:rPr>
              <a:t>("bank-additional-</a:t>
            </a:r>
            <a:r>
              <a:rPr lang="en-US" sz="1200" b="0" i="0" dirty="0" err="1">
                <a:effectLst/>
                <a:latin typeface="Inter"/>
              </a:rPr>
              <a:t>full.csv",header</a:t>
            </a:r>
            <a:r>
              <a:rPr lang="en-US" sz="1200" b="0" i="0" dirty="0">
                <a:effectLst/>
                <a:latin typeface="Inter"/>
              </a:rPr>
              <a:t>=</a:t>
            </a:r>
            <a:r>
              <a:rPr lang="en-US" sz="1200" b="0" i="0" dirty="0" err="1">
                <a:effectLst/>
                <a:latin typeface="Inter"/>
              </a:rPr>
              <a:t>TRUE,sep</a:t>
            </a:r>
            <a:r>
              <a:rPr lang="en-US" sz="1200" b="0" i="0" dirty="0">
                <a:effectLst/>
                <a:latin typeface="Inter"/>
              </a:rPr>
              <a:t>=";")</a:t>
            </a:r>
          </a:p>
          <a:p>
            <a:pPr algn="l" fontAlgn="base"/>
            <a:r>
              <a:rPr lang="en-US" sz="1200" b="0" i="0" dirty="0">
                <a:effectLst/>
                <a:latin typeface="Inter"/>
              </a:rPr>
              <a:t>The binary classification goal is to predict if the client will subscribe a bank term deposit (variable y).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Number of Instances: 41188 for bank-additional-full.csv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Number of Attributes: 20 + output attribute.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Attribute information: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For more information, read [Moro et al., 2014].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Input variables: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bank client data: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*1 - age (numeric)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*2 - job : type of job (categorical: "admin.","blue-collar","entrepreneur","housemaid","management","retired","self-employed","services","student","technician","unemployed","unknown")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*3 - marital : marital status (categorical: "</a:t>
            </a:r>
            <a:r>
              <a:rPr lang="en-US" sz="1200" b="0" i="0" dirty="0" err="1">
                <a:effectLst/>
                <a:latin typeface="Inter"/>
              </a:rPr>
              <a:t>divorced","married","single","unknown</a:t>
            </a:r>
            <a:r>
              <a:rPr lang="en-US" sz="1200" b="0" i="0" dirty="0">
                <a:effectLst/>
                <a:latin typeface="Inter"/>
              </a:rPr>
              <a:t>"; note: "divorced" means divorced or widowed)</a:t>
            </a:r>
          </a:p>
        </p:txBody>
      </p:sp>
    </p:spTree>
    <p:extLst>
      <p:ext uri="{BB962C8B-B14F-4D97-AF65-F5344CB8AC3E}">
        <p14:creationId xmlns:p14="http://schemas.microsoft.com/office/powerpoint/2010/main" val="10178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2A45-81B6-49D4-88F0-6B06AA91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Details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2C77-5E57-4225-BB85-72806093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7" y="1488613"/>
            <a:ext cx="10892625" cy="388077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*4 - education (categorical: "basic.4y","basic.6y","basic.9y","high.school","illiterate","professional.course","university.degree","unknown")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5 - default: has credit in default? (categorical: "</a:t>
            </a:r>
            <a:r>
              <a:rPr lang="en-US" sz="1200" b="0" i="0" dirty="0" err="1">
                <a:effectLst/>
                <a:latin typeface="Inter"/>
              </a:rPr>
              <a:t>no","yes","unknown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6 - housing: has housing loan? (categorical: "</a:t>
            </a:r>
            <a:r>
              <a:rPr lang="en-US" sz="1200" b="0" i="0" dirty="0" err="1">
                <a:effectLst/>
                <a:latin typeface="Inter"/>
              </a:rPr>
              <a:t>no","yes","unknown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7 - loan: has personal loan? (categorical: "</a:t>
            </a:r>
            <a:r>
              <a:rPr lang="en-US" sz="1200" b="0" i="0" dirty="0" err="1">
                <a:effectLst/>
                <a:latin typeface="Inter"/>
              </a:rPr>
              <a:t>no","yes","unknown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related with the last contact of the current campaign: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8 - contact: contact communication type (categorical: "</a:t>
            </a:r>
            <a:r>
              <a:rPr lang="en-US" sz="1200" b="0" i="0" dirty="0" err="1">
                <a:effectLst/>
                <a:latin typeface="Inter"/>
              </a:rPr>
              <a:t>cellular","telephone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*9 - month: last contact month of year (categorical: "</a:t>
            </a:r>
            <a:r>
              <a:rPr lang="en-US" sz="1200" b="0" i="0" dirty="0" err="1">
                <a:effectLst/>
                <a:latin typeface="Inter"/>
              </a:rPr>
              <a:t>jan</a:t>
            </a:r>
            <a:r>
              <a:rPr lang="en-US" sz="1200" b="0" i="0" dirty="0">
                <a:effectLst/>
                <a:latin typeface="Inter"/>
              </a:rPr>
              <a:t>", "</a:t>
            </a:r>
            <a:r>
              <a:rPr lang="en-US" sz="1200" b="0" i="0" dirty="0" err="1">
                <a:effectLst/>
                <a:latin typeface="Inter"/>
              </a:rPr>
              <a:t>feb</a:t>
            </a:r>
            <a:r>
              <a:rPr lang="en-US" sz="1200" b="0" i="0" dirty="0">
                <a:effectLst/>
                <a:latin typeface="Inter"/>
              </a:rPr>
              <a:t>", "mar", …, "</a:t>
            </a:r>
            <a:r>
              <a:rPr lang="en-US" sz="1200" b="0" i="0" dirty="0" err="1">
                <a:effectLst/>
                <a:latin typeface="Inter"/>
              </a:rPr>
              <a:t>nov</a:t>
            </a:r>
            <a:r>
              <a:rPr lang="en-US" sz="1200" b="0" i="0" dirty="0">
                <a:effectLst/>
                <a:latin typeface="Inter"/>
              </a:rPr>
              <a:t>", "</a:t>
            </a:r>
            <a:r>
              <a:rPr lang="en-US" sz="1200" b="0" i="0" dirty="0" err="1">
                <a:effectLst/>
                <a:latin typeface="Inter"/>
              </a:rPr>
              <a:t>dec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*10 - </a:t>
            </a:r>
            <a:r>
              <a:rPr lang="en-US" sz="1200" b="0" i="0" dirty="0" err="1">
                <a:effectLst/>
                <a:latin typeface="Inter"/>
              </a:rPr>
              <a:t>day</a:t>
            </a:r>
            <a:r>
              <a:rPr lang="en-US" sz="1200" b="0" i="1" dirty="0" err="1">
                <a:effectLst/>
                <a:latin typeface="inherit"/>
              </a:rPr>
              <a:t>of</a:t>
            </a:r>
            <a:r>
              <a:rPr lang="en-US" sz="1200" b="0" i="0" dirty="0" err="1">
                <a:effectLst/>
                <a:latin typeface="Inter"/>
              </a:rPr>
              <a:t>week</a:t>
            </a:r>
            <a:r>
              <a:rPr lang="en-US" sz="1200" b="0" i="0" dirty="0">
                <a:effectLst/>
                <a:latin typeface="Inter"/>
              </a:rPr>
              <a:t>: last contact day of the week (categorical: "mon","</a:t>
            </a:r>
            <a:r>
              <a:rPr lang="en-US" sz="1200" b="0" i="0" dirty="0" err="1">
                <a:effectLst/>
                <a:latin typeface="Inter"/>
              </a:rPr>
              <a:t>tue</a:t>
            </a:r>
            <a:r>
              <a:rPr lang="en-US" sz="1200" b="0" i="0" dirty="0">
                <a:effectLst/>
                <a:latin typeface="Inter"/>
              </a:rPr>
              <a:t>","wed","</a:t>
            </a:r>
            <a:r>
              <a:rPr lang="en-US" sz="1200" b="0" i="0" dirty="0" err="1">
                <a:effectLst/>
                <a:latin typeface="Inter"/>
              </a:rPr>
              <a:t>thu</a:t>
            </a:r>
            <a:r>
              <a:rPr lang="en-US" sz="1200" b="0" i="0" dirty="0">
                <a:effectLst/>
                <a:latin typeface="Inter"/>
              </a:rPr>
              <a:t>","</a:t>
            </a:r>
            <a:r>
              <a:rPr lang="en-US" sz="1200" b="0" i="0" dirty="0" err="1">
                <a:effectLst/>
                <a:latin typeface="Inter"/>
              </a:rPr>
              <a:t>fri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*11 - duration: last contact duration, in seconds (numeric). Important note: this attribute highly affects the output target (e.g., if duration=0 then y="no").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other attributes: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*12 - campaign: number of contacts performed during this campaign and for this client (numeric, includes last contact)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*13 - </a:t>
            </a:r>
            <a:r>
              <a:rPr lang="en-US" sz="1200" b="0" i="0" dirty="0" err="1">
                <a:effectLst/>
                <a:latin typeface="Inter"/>
              </a:rPr>
              <a:t>pdays</a:t>
            </a:r>
            <a:r>
              <a:rPr lang="en-US" sz="1200" b="0" i="0" dirty="0">
                <a:effectLst/>
                <a:latin typeface="Inter"/>
              </a:rPr>
              <a:t>: number of days that passed by after the client was last contacted from a previous campaign (numeric; 999 means client was not previously contacted)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*14 - previous: number of contacts performed before this campaign and for this client (numeric)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1515 - </a:t>
            </a:r>
            <a:r>
              <a:rPr lang="en-US" sz="1200" b="0" i="0" dirty="0" err="1">
                <a:effectLst/>
                <a:latin typeface="Inter"/>
              </a:rPr>
              <a:t>poutcome</a:t>
            </a:r>
            <a:r>
              <a:rPr lang="en-US" sz="1200" b="0" i="0" dirty="0">
                <a:effectLst/>
                <a:latin typeface="Inter"/>
              </a:rPr>
              <a:t>: outcome of the previous marketing campaign (categorical: "</a:t>
            </a:r>
            <a:r>
              <a:rPr lang="en-US" sz="1200" b="0" i="0" dirty="0" err="1">
                <a:effectLst/>
                <a:latin typeface="Inter"/>
              </a:rPr>
              <a:t>failure","nonexistent","success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0191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2A45-81B6-49D4-88F0-6B06AA91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Details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2C77-5E57-4225-BB85-72806093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7" y="1488613"/>
            <a:ext cx="10892625" cy="388077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social and economic context attributes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*16 - </a:t>
            </a:r>
            <a:r>
              <a:rPr lang="en-US" sz="1200" b="0" i="0" dirty="0" err="1">
                <a:effectLst/>
                <a:latin typeface="Inter"/>
              </a:rPr>
              <a:t>emp.var.rate</a:t>
            </a:r>
            <a:r>
              <a:rPr lang="en-US" sz="1200" b="0" i="0" dirty="0">
                <a:effectLst/>
                <a:latin typeface="Inter"/>
              </a:rPr>
              <a:t>: employment variation rate - quarterly indicator (numeric)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*17 - </a:t>
            </a:r>
            <a:r>
              <a:rPr lang="en-US" sz="1200" b="0" i="0" dirty="0" err="1">
                <a:effectLst/>
                <a:latin typeface="Inter"/>
              </a:rPr>
              <a:t>cons.price.idx</a:t>
            </a:r>
            <a:r>
              <a:rPr lang="en-US" sz="1200" b="0" i="0" dirty="0">
                <a:effectLst/>
                <a:latin typeface="Inter"/>
              </a:rPr>
              <a:t>: consumer price index - monthly indicator (numeric)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*18 - </a:t>
            </a:r>
            <a:r>
              <a:rPr lang="en-US" sz="1200" b="0" i="0" dirty="0" err="1">
                <a:effectLst/>
                <a:latin typeface="Inter"/>
              </a:rPr>
              <a:t>cons.conf.idx</a:t>
            </a:r>
            <a:r>
              <a:rPr lang="en-US" sz="1200" b="0" i="0" dirty="0">
                <a:effectLst/>
                <a:latin typeface="Inter"/>
              </a:rPr>
              <a:t>: consumer confidence index - monthly indicator (numeric)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*19 - euribor3m: </a:t>
            </a:r>
            <a:r>
              <a:rPr lang="en-US" sz="1200" b="0" i="0" dirty="0" err="1">
                <a:effectLst/>
                <a:latin typeface="Inter"/>
              </a:rPr>
              <a:t>euribor</a:t>
            </a:r>
            <a:r>
              <a:rPr lang="en-US" sz="1200" b="0" i="0" dirty="0">
                <a:effectLst/>
                <a:latin typeface="Inter"/>
              </a:rPr>
              <a:t> 3 month rate - daily indicator (numeric)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20 - </a:t>
            </a:r>
            <a:r>
              <a:rPr lang="en-US" sz="1200" b="0" i="0" dirty="0" err="1">
                <a:effectLst/>
                <a:latin typeface="Inter"/>
              </a:rPr>
              <a:t>nr.employed</a:t>
            </a:r>
            <a:r>
              <a:rPr lang="en-US" sz="1200" b="0" i="0" dirty="0">
                <a:effectLst/>
                <a:latin typeface="Inter"/>
              </a:rPr>
              <a:t>: number of employees - quarterly indicator (numeric)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Output variable (desired target):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21 - y - has the client subscribed a term deposit? (binary: "</a:t>
            </a:r>
            <a:r>
              <a:rPr lang="en-US" sz="1200" b="0" i="0" dirty="0" err="1">
                <a:effectLst/>
                <a:latin typeface="Inter"/>
              </a:rPr>
              <a:t>yes","no</a:t>
            </a:r>
            <a:r>
              <a:rPr lang="en-US" sz="1200" b="0" i="0" dirty="0">
                <a:effectLst/>
                <a:latin typeface="Inter"/>
              </a:rPr>
              <a:t>")</a:t>
            </a:r>
          </a:p>
          <a:p>
            <a:pPr algn="l" fontAlgn="base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Missing Attribute Values: There are several missing values in some categorical attributes, all coded with the "unknown" label. These missing values can be treated as a possible class label or using deletion or imputation techniques.</a:t>
            </a:r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5730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438"/>
            <a:ext cx="11032584" cy="5238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Background</a:t>
            </a:r>
          </a:p>
          <a:p>
            <a:pPr marL="0" indent="0">
              <a:buNone/>
            </a:pPr>
            <a:r>
              <a:rPr lang="en-US" b="1" dirty="0"/>
              <a:t>Marketing campaigns are costly to conduct, thus, it is imperative to </a:t>
            </a:r>
            <a:r>
              <a:rPr lang="en-US" b="1" dirty="0" err="1"/>
              <a:t>maximise</a:t>
            </a:r>
            <a:r>
              <a:rPr lang="en-US" b="1" dirty="0"/>
              <a:t> the return of the marketing campaigns . Hence, there is a need to ascertain how likely the marketing campaign is able to meet its objective, i.e. to get the desired number of customers to open a term deposit account, before launching the campaign.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Problem Statement</a:t>
            </a:r>
          </a:p>
          <a:p>
            <a:pPr marL="0" indent="0">
              <a:buNone/>
            </a:pPr>
            <a:r>
              <a:rPr lang="en-US" b="1" dirty="0"/>
              <a:t>What is the chance that the customers will open a term deposit account with the new marketing campaign ?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Approach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The binary classification goal is to predict if the client will subscribe a bank term deposit (variable y). </a:t>
            </a:r>
            <a:r>
              <a:rPr lang="en-US" b="1" dirty="0"/>
              <a:t>To build a logistic regression with the most appropriate factors to predict the customer outcome.</a:t>
            </a:r>
          </a:p>
        </p:txBody>
      </p:sp>
    </p:spTree>
    <p:extLst>
      <p:ext uri="{BB962C8B-B14F-4D97-AF65-F5344CB8AC3E}">
        <p14:creationId xmlns:p14="http://schemas.microsoft.com/office/powerpoint/2010/main" val="37076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09058" cy="1550989"/>
          </a:xfrm>
        </p:spPr>
        <p:txBody>
          <a:bodyPr/>
          <a:lstStyle/>
          <a:p>
            <a:r>
              <a:rPr lang="en-SG" dirty="0"/>
              <a:t>Dataset - </a:t>
            </a:r>
            <a:r>
              <a:rPr lang="en-US" sz="3600" dirty="0"/>
              <a:t>Bank Marketing Campaigns Results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21025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bank-additional-full.csv.csv</a:t>
            </a:r>
            <a:endParaRPr lang="en-US" sz="2400" b="1" dirty="0"/>
          </a:p>
          <a:p>
            <a:pPr marL="0" indent="0">
              <a:buNone/>
            </a:pPr>
            <a:r>
              <a:rPr lang="en-US" sz="1800" b="1" dirty="0"/>
              <a:t>It is a dataset that describes a Portugal bank’s marketing campaigns results. The campaigns were conducted based mostly on direct phone calls, offering bank client to place a term deposit. The target variable – “y” is marked ‘yes’ if the client agreed to place a term deposit, otherwise </a:t>
            </a:r>
            <a:r>
              <a:rPr lang="en-US" b="1" dirty="0"/>
              <a:t>marked ‘no’.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Number of Instances: 41,188</a:t>
            </a:r>
          </a:p>
          <a:p>
            <a:r>
              <a:rPr lang="en-US" sz="1800" b="1" dirty="0"/>
              <a:t>Number of Attributes: 20 + output attribute. Details of attributes </a:t>
            </a:r>
            <a:r>
              <a:rPr lang="en-US" b="1" dirty="0"/>
              <a:t>available in the appendix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Source of the data</a:t>
            </a:r>
            <a:br>
              <a:rPr lang="en-US" sz="1800" b="1" dirty="0"/>
            </a:br>
            <a:r>
              <a:rPr lang="en-SG" sz="1800" dirty="0">
                <a:hlinkClick r:id="rId2"/>
              </a:rPr>
              <a:t>https://www.kaggle.com/volodymyrgavrysh/bank-marketing-campaigns-dataset</a:t>
            </a:r>
            <a:endParaRPr lang="en-SG" sz="18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sz="900" b="1" dirty="0"/>
              <a:t>Original source : https://archive.ics.uci.edu/ml/datasets/bank+marketing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21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- Attributes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5B8160-A54D-4760-98AF-7E18607E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59418"/>
              </p:ext>
            </p:extLst>
          </p:nvPr>
        </p:nvGraphicFramePr>
        <p:xfrm>
          <a:off x="782387" y="1639332"/>
          <a:ext cx="10368385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52">
                  <a:extLst>
                    <a:ext uri="{9D8B030D-6E8A-4147-A177-3AD203B41FA5}">
                      <a16:colId xmlns:a16="http://schemas.microsoft.com/office/drawing/2014/main" val="2402897103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4046277810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69982274"/>
                    </a:ext>
                  </a:extLst>
                </a:gridCol>
                <a:gridCol w="7502503">
                  <a:extLst>
                    <a:ext uri="{9D8B030D-6E8A-4147-A177-3AD203B41FA5}">
                      <a16:colId xmlns:a16="http://schemas.microsoft.com/office/drawing/2014/main" val="157030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+mn-lt"/>
                        </a:rPr>
                        <a:t>age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Numeric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+mn-lt"/>
                        </a:rPr>
                        <a:t>Age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0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job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Object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Type of job (categorical: "admin.","blue-collar","entrepreneur","housemaid","management","retired","self-employed","services","student","technician","unemployed","unknown“)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marital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Object</a:t>
                      </a:r>
                      <a:endParaRPr lang="en-SG" sz="1400" dirty="0">
                        <a:latin typeface="+mn-lt"/>
                      </a:endParaRPr>
                    </a:p>
                    <a:p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marital status (categorical: "</a:t>
                      </a:r>
                      <a:r>
                        <a:rPr lang="en-US" sz="1400" dirty="0" err="1">
                          <a:latin typeface="+mn-lt"/>
                        </a:rPr>
                        <a:t>divorced","married","single","unknown</a:t>
                      </a:r>
                      <a:r>
                        <a:rPr lang="en-US" sz="1400" dirty="0">
                          <a:latin typeface="+mn-lt"/>
                        </a:rPr>
                        <a:t>"; note: "divorced" means divorced or widowed)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8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education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Object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(categorical: "basic.4y","basic.6y","basic.9y","high.school","illiterate","professional.course","university.degree","unknown")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9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default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Object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has credit in default? (categorical: "</a:t>
                      </a:r>
                      <a:r>
                        <a:rPr lang="en-US" sz="1400" dirty="0" err="1">
                          <a:latin typeface="+mn-lt"/>
                        </a:rPr>
                        <a:t>no","yes","unknown</a:t>
                      </a:r>
                      <a:r>
                        <a:rPr lang="en-US" sz="1400" dirty="0">
                          <a:latin typeface="+mn-lt"/>
                        </a:rPr>
                        <a:t>")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Object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has housing loan? (categorical: "</a:t>
                      </a:r>
                      <a:r>
                        <a:rPr lang="en-US" sz="1400" dirty="0" err="1">
                          <a:latin typeface="+mn-lt"/>
                        </a:rPr>
                        <a:t>no","yes","unknown</a:t>
                      </a:r>
                      <a:r>
                        <a:rPr lang="en-US" sz="1400" dirty="0">
                          <a:latin typeface="+mn-lt"/>
                        </a:rPr>
                        <a:t>")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0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Object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has personal loan? (categorical: "</a:t>
                      </a:r>
                      <a:r>
                        <a:rPr lang="en-US" sz="1400" dirty="0" err="1">
                          <a:latin typeface="+mn-lt"/>
                        </a:rPr>
                        <a:t>no","yes","unknown</a:t>
                      </a:r>
                      <a:r>
                        <a:rPr lang="en-US" sz="1400" dirty="0">
                          <a:latin typeface="+mn-lt"/>
                        </a:rPr>
                        <a:t>")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312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7431A6-A046-4E5C-826D-7C353FF1883A}"/>
              </a:ext>
            </a:extLst>
          </p:cNvPr>
          <p:cNvSpPr txBox="1"/>
          <p:nvPr/>
        </p:nvSpPr>
        <p:spPr>
          <a:xfrm>
            <a:off x="677334" y="1270000"/>
            <a:ext cx="294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Bank client data</a:t>
            </a:r>
          </a:p>
        </p:txBody>
      </p:sp>
    </p:spTree>
    <p:extLst>
      <p:ext uri="{BB962C8B-B14F-4D97-AF65-F5344CB8AC3E}">
        <p14:creationId xmlns:p14="http://schemas.microsoft.com/office/powerpoint/2010/main" val="30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- Attributes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5B8160-A54D-4760-98AF-7E18607E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72518"/>
              </p:ext>
            </p:extLst>
          </p:nvPr>
        </p:nvGraphicFramePr>
        <p:xfrm>
          <a:off x="782387" y="1639332"/>
          <a:ext cx="10368386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52">
                  <a:extLst>
                    <a:ext uri="{9D8B030D-6E8A-4147-A177-3AD203B41FA5}">
                      <a16:colId xmlns:a16="http://schemas.microsoft.com/office/drawing/2014/main" val="2402897103"/>
                    </a:ext>
                  </a:extLst>
                </a:gridCol>
                <a:gridCol w="1050039">
                  <a:extLst>
                    <a:ext uri="{9D8B030D-6E8A-4147-A177-3AD203B41FA5}">
                      <a16:colId xmlns:a16="http://schemas.microsoft.com/office/drawing/2014/main" val="4046277810"/>
                    </a:ext>
                  </a:extLst>
                </a:gridCol>
                <a:gridCol w="1189308">
                  <a:extLst>
                    <a:ext uri="{9D8B030D-6E8A-4147-A177-3AD203B41FA5}">
                      <a16:colId xmlns:a16="http://schemas.microsoft.com/office/drawing/2014/main" val="2881156204"/>
                    </a:ext>
                  </a:extLst>
                </a:gridCol>
                <a:gridCol w="7558487">
                  <a:extLst>
                    <a:ext uri="{9D8B030D-6E8A-4147-A177-3AD203B41FA5}">
                      <a16:colId xmlns:a16="http://schemas.microsoft.com/office/drawing/2014/main" val="26998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contact communication type (categorical: "</a:t>
                      </a:r>
                      <a:r>
                        <a:rPr lang="en-SG" sz="1400" dirty="0" err="1">
                          <a:latin typeface="+mn-lt"/>
                        </a:rPr>
                        <a:t>cellular","telephone</a:t>
                      </a:r>
                      <a:r>
                        <a:rPr lang="en-SG" sz="1400" dirty="0">
                          <a:latin typeface="+mn-lt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last contact month of year (categorical: "</a:t>
                      </a:r>
                      <a:r>
                        <a:rPr lang="en-US" sz="1400" dirty="0" err="1">
                          <a:latin typeface="+mn-lt"/>
                        </a:rPr>
                        <a:t>jan</a:t>
                      </a:r>
                      <a:r>
                        <a:rPr lang="en-US" sz="1400" dirty="0">
                          <a:latin typeface="+mn-lt"/>
                        </a:rPr>
                        <a:t>", "</a:t>
                      </a:r>
                      <a:r>
                        <a:rPr lang="en-US" sz="1400" dirty="0" err="1">
                          <a:latin typeface="+mn-lt"/>
                        </a:rPr>
                        <a:t>feb</a:t>
                      </a:r>
                      <a:r>
                        <a:rPr lang="en-US" sz="1400" dirty="0">
                          <a:latin typeface="+mn-lt"/>
                        </a:rPr>
                        <a:t>", "mar", …, "</a:t>
                      </a:r>
                      <a:r>
                        <a:rPr lang="en-US" sz="1400" dirty="0" err="1">
                          <a:latin typeface="+mn-lt"/>
                        </a:rPr>
                        <a:t>nov</a:t>
                      </a:r>
                      <a:r>
                        <a:rPr lang="en-US" sz="1400" dirty="0">
                          <a:latin typeface="+mn-lt"/>
                        </a:rPr>
                        <a:t>", "</a:t>
                      </a:r>
                      <a:r>
                        <a:rPr lang="en-US" sz="1400" dirty="0" err="1">
                          <a:latin typeface="+mn-lt"/>
                        </a:rPr>
                        <a:t>dec</a:t>
                      </a:r>
                      <a:r>
                        <a:rPr lang="en-US" sz="1400" dirty="0">
                          <a:latin typeface="+mn-lt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0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dayofweek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last contact day of the week (categorical: "mon","</a:t>
                      </a:r>
                      <a:r>
                        <a:rPr lang="en-US" sz="1400" dirty="0" err="1">
                          <a:latin typeface="+mn-lt"/>
                        </a:rPr>
                        <a:t>tue</a:t>
                      </a:r>
                      <a:r>
                        <a:rPr lang="en-US" sz="1400" dirty="0">
                          <a:latin typeface="+mn-lt"/>
                        </a:rPr>
                        <a:t>","wed","</a:t>
                      </a:r>
                      <a:r>
                        <a:rPr lang="en-US" sz="1400" dirty="0" err="1">
                          <a:latin typeface="+mn-lt"/>
                        </a:rPr>
                        <a:t>thu</a:t>
                      </a:r>
                      <a:r>
                        <a:rPr lang="en-US" sz="1400" dirty="0">
                          <a:latin typeface="+mn-lt"/>
                        </a:rPr>
                        <a:t>","</a:t>
                      </a:r>
                      <a:r>
                        <a:rPr lang="en-US" sz="1400" dirty="0" err="1">
                          <a:latin typeface="+mn-lt"/>
                        </a:rPr>
                        <a:t>fri</a:t>
                      </a:r>
                      <a:r>
                        <a:rPr lang="en-US" sz="1400" dirty="0">
                          <a:latin typeface="+mn-lt"/>
                        </a:rPr>
                        <a:t>")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duration</a:t>
                      </a:r>
                      <a:endParaRPr lang="en-SG" sz="1400" dirty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Integer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last contact duration, in seconds (numeric). Important note: this attribute highly affects the output target (e.g., if duration=0 then y="no").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82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7431A6-A046-4E5C-826D-7C353FF1883A}"/>
              </a:ext>
            </a:extLst>
          </p:cNvPr>
          <p:cNvSpPr txBox="1"/>
          <p:nvPr/>
        </p:nvSpPr>
        <p:spPr>
          <a:xfrm>
            <a:off x="677334" y="1270000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with the last contact of the current campaign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DED5A-B5E6-4167-8749-4B5669E83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15615"/>
              </p:ext>
            </p:extLst>
          </p:nvPr>
        </p:nvGraphicFramePr>
        <p:xfrm>
          <a:off x="782386" y="4863624"/>
          <a:ext cx="1036838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52">
                  <a:extLst>
                    <a:ext uri="{9D8B030D-6E8A-4147-A177-3AD203B41FA5}">
                      <a16:colId xmlns:a16="http://schemas.microsoft.com/office/drawing/2014/main" val="3352731834"/>
                    </a:ext>
                  </a:extLst>
                </a:gridCol>
                <a:gridCol w="1050039">
                  <a:extLst>
                    <a:ext uri="{9D8B030D-6E8A-4147-A177-3AD203B41FA5}">
                      <a16:colId xmlns:a16="http://schemas.microsoft.com/office/drawing/2014/main" val="550272121"/>
                    </a:ext>
                  </a:extLst>
                </a:gridCol>
                <a:gridCol w="1179978">
                  <a:extLst>
                    <a:ext uri="{9D8B030D-6E8A-4147-A177-3AD203B41FA5}">
                      <a16:colId xmlns:a16="http://schemas.microsoft.com/office/drawing/2014/main" val="2873257896"/>
                    </a:ext>
                  </a:extLst>
                </a:gridCol>
                <a:gridCol w="7567817">
                  <a:extLst>
                    <a:ext uri="{9D8B030D-6E8A-4147-A177-3AD203B41FA5}">
                      <a16:colId xmlns:a16="http://schemas.microsoft.com/office/drawing/2014/main" val="383883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Data Types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campaign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number of contacts performed during this campaign and for this client (numeric, includes last contact)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3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pdays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number of days that passed by after the client was last contacted from a previous campaign (numeric; 999 means client was not previously contacted)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previous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+mn-lt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number of contacts performed before this campaign and for this client (numeric)</a:t>
                      </a:r>
                      <a:endParaRPr lang="en-SG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88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6F2E21-D29D-433F-BB1C-D41836CA83F0}"/>
              </a:ext>
            </a:extLst>
          </p:cNvPr>
          <p:cNvSpPr txBox="1"/>
          <p:nvPr/>
        </p:nvSpPr>
        <p:spPr>
          <a:xfrm>
            <a:off x="677334" y="4494292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ther attributes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02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997B-8084-4D4D-8A33-97B1F8D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- Attributes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5B8160-A54D-4760-98AF-7E18607E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43871"/>
              </p:ext>
            </p:extLst>
          </p:nvPr>
        </p:nvGraphicFramePr>
        <p:xfrm>
          <a:off x="782387" y="1639332"/>
          <a:ext cx="1036838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52">
                  <a:extLst>
                    <a:ext uri="{9D8B030D-6E8A-4147-A177-3AD203B41FA5}">
                      <a16:colId xmlns:a16="http://schemas.microsoft.com/office/drawing/2014/main" val="2402897103"/>
                    </a:ext>
                  </a:extLst>
                </a:gridCol>
                <a:gridCol w="1050039">
                  <a:extLst>
                    <a:ext uri="{9D8B030D-6E8A-4147-A177-3AD203B41FA5}">
                      <a16:colId xmlns:a16="http://schemas.microsoft.com/office/drawing/2014/main" val="4046277810"/>
                    </a:ext>
                  </a:extLst>
                </a:gridCol>
                <a:gridCol w="1310606">
                  <a:extLst>
                    <a:ext uri="{9D8B030D-6E8A-4147-A177-3AD203B41FA5}">
                      <a16:colId xmlns:a16="http://schemas.microsoft.com/office/drawing/2014/main" val="2526720562"/>
                    </a:ext>
                  </a:extLst>
                </a:gridCol>
                <a:gridCol w="7437189">
                  <a:extLst>
                    <a:ext uri="{9D8B030D-6E8A-4147-A177-3AD203B41FA5}">
                      <a16:colId xmlns:a16="http://schemas.microsoft.com/office/drawing/2014/main" val="26998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poutcome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 of the previous marketing campaign (categorical: "</a:t>
                      </a:r>
                      <a:r>
                        <a:rPr lang="en-US" sz="1400" dirty="0" err="1"/>
                        <a:t>failure","nonexistent","success</a:t>
                      </a:r>
                      <a:r>
                        <a:rPr lang="en-US" sz="1400" dirty="0"/>
                        <a:t>")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7431A6-A046-4E5C-826D-7C353FF1883A}"/>
              </a:ext>
            </a:extLst>
          </p:cNvPr>
          <p:cNvSpPr txBox="1"/>
          <p:nvPr/>
        </p:nvSpPr>
        <p:spPr>
          <a:xfrm>
            <a:off x="677334" y="1270000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ther attributes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"/>
              </a:rPr>
              <a:t>cont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)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DED5A-B5E6-4167-8749-4B5669E83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5712"/>
              </p:ext>
            </p:extLst>
          </p:nvPr>
        </p:nvGraphicFramePr>
        <p:xfrm>
          <a:off x="782386" y="2993628"/>
          <a:ext cx="103683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52">
                  <a:extLst>
                    <a:ext uri="{9D8B030D-6E8A-4147-A177-3AD203B41FA5}">
                      <a16:colId xmlns:a16="http://schemas.microsoft.com/office/drawing/2014/main" val="3352731834"/>
                    </a:ext>
                  </a:extLst>
                </a:gridCol>
                <a:gridCol w="1539552">
                  <a:extLst>
                    <a:ext uri="{9D8B030D-6E8A-4147-A177-3AD203B41FA5}">
                      <a16:colId xmlns:a16="http://schemas.microsoft.com/office/drawing/2014/main" val="550272121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242627526"/>
                    </a:ext>
                  </a:extLst>
                </a:gridCol>
                <a:gridCol w="6877352">
                  <a:extLst>
                    <a:ext uri="{9D8B030D-6E8A-4147-A177-3AD203B41FA5}">
                      <a16:colId xmlns:a16="http://schemas.microsoft.com/office/drawing/2014/main" val="383883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emp.var.rate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employment variation rate - quarterly indicator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3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cons.price.idx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consumer price index - monthly indicator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cons.conf.idx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consumer confidence index - monthly indicator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8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euribor3m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euribor</a:t>
                      </a:r>
                      <a:r>
                        <a:rPr lang="en-US" sz="1400" dirty="0"/>
                        <a:t> 3 month rate - daily indicator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nr.employed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employees - quarterly indicator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771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6F2E21-D29D-433F-BB1C-D41836CA83F0}"/>
              </a:ext>
            </a:extLst>
          </p:cNvPr>
          <p:cNvSpPr txBox="1"/>
          <p:nvPr/>
        </p:nvSpPr>
        <p:spPr>
          <a:xfrm>
            <a:off x="677334" y="2624296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Social and economic context attributes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7740E5C-348B-443C-B956-9F3C3DB14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41565"/>
              </p:ext>
            </p:extLst>
          </p:nvPr>
        </p:nvGraphicFramePr>
        <p:xfrm>
          <a:off x="782387" y="5772666"/>
          <a:ext cx="103683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52">
                  <a:extLst>
                    <a:ext uri="{9D8B030D-6E8A-4147-A177-3AD203B41FA5}">
                      <a16:colId xmlns:a16="http://schemas.microsoft.com/office/drawing/2014/main" val="2402897103"/>
                    </a:ext>
                  </a:extLst>
                </a:gridCol>
                <a:gridCol w="1595534">
                  <a:extLst>
                    <a:ext uri="{9D8B030D-6E8A-4147-A177-3AD203B41FA5}">
                      <a16:colId xmlns:a16="http://schemas.microsoft.com/office/drawing/2014/main" val="4046277810"/>
                    </a:ext>
                  </a:extLst>
                </a:gridCol>
                <a:gridCol w="1390262">
                  <a:extLst>
                    <a:ext uri="{9D8B030D-6E8A-4147-A177-3AD203B41FA5}">
                      <a16:colId xmlns:a16="http://schemas.microsoft.com/office/drawing/2014/main" val="3311128438"/>
                    </a:ext>
                  </a:extLst>
                </a:gridCol>
                <a:gridCol w="6812038">
                  <a:extLst>
                    <a:ext uri="{9D8B030D-6E8A-4147-A177-3AD203B41FA5}">
                      <a16:colId xmlns:a16="http://schemas.microsoft.com/office/drawing/2014/main" val="26998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has the client subscribed a term deposit? (binary: "</a:t>
                      </a:r>
                      <a:r>
                        <a:rPr lang="en-US" sz="1400" dirty="0" err="1"/>
                        <a:t>yes","no</a:t>
                      </a:r>
                      <a:r>
                        <a:rPr lang="en-US" sz="1400" dirty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3AE5AF-E5C4-4E6E-BF3C-0CC97804BE0D}"/>
              </a:ext>
            </a:extLst>
          </p:cNvPr>
          <p:cNvSpPr txBox="1"/>
          <p:nvPr/>
        </p:nvSpPr>
        <p:spPr>
          <a:xfrm>
            <a:off x="677334" y="5403334"/>
            <a:ext cx="7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Output variable (desired target)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22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45"/>
            <a:ext cx="10515600" cy="415752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Cleaning data </a:t>
            </a:r>
          </a:p>
          <a:p>
            <a:pPr lvl="1"/>
            <a:r>
              <a:rPr lang="en-US" sz="1800" dirty="0"/>
              <a:t>Renamed column names </a:t>
            </a:r>
          </a:p>
          <a:p>
            <a:pPr lvl="1"/>
            <a:r>
              <a:rPr lang="en-US" sz="1800" dirty="0"/>
              <a:t>Checked for null values and missing values. The missing values are left as “unknown” as there is insufficient information to replace with appropriate values.</a:t>
            </a:r>
          </a:p>
          <a:p>
            <a:endParaRPr lang="en-US" sz="2000" dirty="0"/>
          </a:p>
          <a:p>
            <a:r>
              <a:rPr lang="en-US" sz="2000" dirty="0"/>
              <a:t>Target variable, y</a:t>
            </a:r>
          </a:p>
          <a:p>
            <a:pPr lvl="1"/>
            <a:r>
              <a:rPr lang="en-US" sz="1800" dirty="0"/>
              <a:t>Converted to binary with ‘yes’ = 1 and ‘no’ = 0</a:t>
            </a:r>
          </a:p>
          <a:p>
            <a:endParaRPr lang="en-US" sz="2000" dirty="0"/>
          </a:p>
          <a:p>
            <a:r>
              <a:rPr lang="en-US" sz="2000" dirty="0"/>
              <a:t>Imbalanced dataset</a:t>
            </a:r>
          </a:p>
          <a:p>
            <a:pPr lvl="1"/>
            <a:r>
              <a:rPr lang="en-US" sz="1800" dirty="0"/>
              <a:t>No. of observations with y attribute = ‘yes’  = 4,640</a:t>
            </a:r>
          </a:p>
          <a:p>
            <a:pPr lvl="1"/>
            <a:r>
              <a:rPr lang="en-US" sz="1800" dirty="0"/>
              <a:t>No. of observations with y attribute = ‘no’  = 36,548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Imblearn</a:t>
            </a:r>
            <a:r>
              <a:rPr lang="en-US" sz="1800" dirty="0"/>
              <a:t>, SMOTE to rebalance the dataset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C2659-0C37-4420-A89F-34514DEC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45" y="3179196"/>
            <a:ext cx="3980894" cy="26441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5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26095" cy="1320800"/>
          </a:xfrm>
        </p:spPr>
        <p:txBody>
          <a:bodyPr/>
          <a:lstStyle/>
          <a:p>
            <a:r>
              <a:rPr lang="en-SG" b="1" dirty="0"/>
              <a:t>Exploratory Data Analysis (cont.)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530"/>
            <a:ext cx="10515600" cy="153561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Explore data</a:t>
            </a:r>
          </a:p>
          <a:p>
            <a:pPr lvl="1"/>
            <a:r>
              <a:rPr lang="en-US" sz="1800" dirty="0"/>
              <a:t>Checked the correlation of objects to target y using Excel and found no material correlation </a:t>
            </a:r>
            <a:r>
              <a:rPr lang="en-US" sz="1800" dirty="0" err="1"/>
              <a:t>ie</a:t>
            </a:r>
            <a:r>
              <a:rPr lang="en-US" sz="1800" dirty="0"/>
              <a:t> no distinct category of clients such as job, marital status, education level, </a:t>
            </a:r>
            <a:r>
              <a:rPr lang="en-US" sz="1800" dirty="0" err="1"/>
              <a:t>etc</a:t>
            </a:r>
            <a:r>
              <a:rPr lang="en-US" sz="1800" dirty="0"/>
              <a:t> that correlated to target y</a:t>
            </a:r>
          </a:p>
          <a:p>
            <a:pPr lvl="1"/>
            <a:r>
              <a:rPr lang="en-US" sz="1800" dirty="0"/>
              <a:t>Correlation matrix of the variables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FD8AD9-2CEB-4A1C-81F6-C40A97513ED0}"/>
              </a:ext>
            </a:extLst>
          </p:cNvPr>
          <p:cNvGrpSpPr/>
          <p:nvPr/>
        </p:nvGrpSpPr>
        <p:grpSpPr>
          <a:xfrm>
            <a:off x="308018" y="3048220"/>
            <a:ext cx="11575963" cy="2411659"/>
            <a:chOff x="308018" y="3721771"/>
            <a:chExt cx="11575963" cy="24116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B12C90-AF54-4128-9ACE-6172AFB6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018" y="3721771"/>
              <a:ext cx="11575963" cy="241165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FAF608-D338-4FB3-BFA8-50851B810281}"/>
                </a:ext>
              </a:extLst>
            </p:cNvPr>
            <p:cNvSpPr/>
            <p:nvPr/>
          </p:nvSpPr>
          <p:spPr>
            <a:xfrm>
              <a:off x="7144348" y="5942355"/>
              <a:ext cx="699796" cy="1586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AE2072-8F7C-4C0F-9AB2-DC17EFD4389E}"/>
                </a:ext>
              </a:extLst>
            </p:cNvPr>
            <p:cNvSpPr/>
            <p:nvPr/>
          </p:nvSpPr>
          <p:spPr>
            <a:xfrm>
              <a:off x="6095999" y="5942355"/>
              <a:ext cx="699796" cy="1586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DC8F3A-9621-4D2A-820D-E2B36C2A6E21}"/>
                </a:ext>
              </a:extLst>
            </p:cNvPr>
            <p:cNvSpPr/>
            <p:nvPr/>
          </p:nvSpPr>
          <p:spPr>
            <a:xfrm>
              <a:off x="4305988" y="5962443"/>
              <a:ext cx="699796" cy="1586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7BE8E2-9A9B-47D2-AA2F-E38390C8569C}"/>
                </a:ext>
              </a:extLst>
            </p:cNvPr>
            <p:cNvSpPr/>
            <p:nvPr/>
          </p:nvSpPr>
          <p:spPr>
            <a:xfrm>
              <a:off x="5235338" y="5959407"/>
              <a:ext cx="699796" cy="1586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AE3941-8969-45D9-B017-AFD22D9B9EBB}"/>
                </a:ext>
              </a:extLst>
            </p:cNvPr>
            <p:cNvSpPr/>
            <p:nvPr/>
          </p:nvSpPr>
          <p:spPr>
            <a:xfrm>
              <a:off x="10093969" y="5952808"/>
              <a:ext cx="699796" cy="1586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44E157-C57C-49C7-BDC2-59EB1C218D89}"/>
                </a:ext>
              </a:extLst>
            </p:cNvPr>
            <p:cNvSpPr/>
            <p:nvPr/>
          </p:nvSpPr>
          <p:spPr>
            <a:xfrm>
              <a:off x="9164266" y="5942070"/>
              <a:ext cx="699796" cy="1586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461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1776" cy="1320800"/>
          </a:xfrm>
        </p:spPr>
        <p:txBody>
          <a:bodyPr/>
          <a:lstStyle/>
          <a:p>
            <a:r>
              <a:rPr lang="en-SG" b="1" dirty="0"/>
              <a:t>Model &amp; Validate – Determine predictors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0515600" cy="885371"/>
          </a:xfrm>
        </p:spPr>
        <p:txBody>
          <a:bodyPr>
            <a:noAutofit/>
          </a:bodyPr>
          <a:lstStyle/>
          <a:p>
            <a:r>
              <a:rPr lang="en-US" sz="1400" dirty="0"/>
              <a:t>Determine Predictors / Feature Variables -Applied </a:t>
            </a:r>
            <a:r>
              <a:rPr lang="en-US" sz="1400" dirty="0" err="1"/>
              <a:t>sm.logit</a:t>
            </a:r>
            <a:r>
              <a:rPr lang="en-US" sz="1400" dirty="0"/>
              <a:t> to determine the predictors 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SG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15979-C9A5-405B-A02A-185D6C14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02" y="1594338"/>
            <a:ext cx="4282811" cy="2149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12AC53-CB70-4F12-BBA3-062D987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81" y="1585310"/>
            <a:ext cx="4282811" cy="24005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389AB3-30C1-4699-8AE1-71F847D3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78" y="3968335"/>
            <a:ext cx="4328535" cy="2720576"/>
          </a:xfrm>
          <a:prstGeom prst="rect">
            <a:avLst/>
          </a:prstGeom>
        </p:spPr>
      </p:pic>
      <p:sp>
        <p:nvSpPr>
          <p:cNvPr id="34" name="Heptagon 33">
            <a:extLst>
              <a:ext uri="{FF2B5EF4-FFF2-40B4-BE49-F238E27FC236}">
                <a16:creationId xmlns:a16="http://schemas.microsoft.com/office/drawing/2014/main" id="{C277CEE5-D77D-447B-9186-14837BA1D764}"/>
              </a:ext>
            </a:extLst>
          </p:cNvPr>
          <p:cNvSpPr/>
          <p:nvPr/>
        </p:nvSpPr>
        <p:spPr>
          <a:xfrm>
            <a:off x="1442046" y="1540140"/>
            <a:ext cx="429208" cy="345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6" name="Heptagon 35">
            <a:extLst>
              <a:ext uri="{FF2B5EF4-FFF2-40B4-BE49-F238E27FC236}">
                <a16:creationId xmlns:a16="http://schemas.microsoft.com/office/drawing/2014/main" id="{23D9775B-3CFD-498E-80BC-C3BC710D4E3F}"/>
              </a:ext>
            </a:extLst>
          </p:cNvPr>
          <p:cNvSpPr/>
          <p:nvPr/>
        </p:nvSpPr>
        <p:spPr>
          <a:xfrm>
            <a:off x="5933675" y="1540140"/>
            <a:ext cx="429208" cy="345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8" name="Heptagon 37">
            <a:extLst>
              <a:ext uri="{FF2B5EF4-FFF2-40B4-BE49-F238E27FC236}">
                <a16:creationId xmlns:a16="http://schemas.microsoft.com/office/drawing/2014/main" id="{7B9D12AF-DBC9-45C0-85F4-1CFBB78A170C}"/>
              </a:ext>
            </a:extLst>
          </p:cNvPr>
          <p:cNvSpPr/>
          <p:nvPr/>
        </p:nvSpPr>
        <p:spPr>
          <a:xfrm>
            <a:off x="1294903" y="3895157"/>
            <a:ext cx="429208" cy="345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E85F2097-08F1-445B-A2B2-3DF60482747F}"/>
              </a:ext>
            </a:extLst>
          </p:cNvPr>
          <p:cNvSpPr/>
          <p:nvPr/>
        </p:nvSpPr>
        <p:spPr>
          <a:xfrm>
            <a:off x="6278907" y="4684861"/>
            <a:ext cx="2360645" cy="1175658"/>
          </a:xfrm>
          <a:prstGeom prst="borderCallout1">
            <a:avLst>
              <a:gd name="adj1" fmla="val 9226"/>
              <a:gd name="adj2" fmla="val 363"/>
              <a:gd name="adj3" fmla="val 52183"/>
              <a:gd name="adj4" fmla="val -4307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Discarded as P for Euribor3m is not significant which is unlikely to be true</a:t>
            </a:r>
          </a:p>
        </p:txBody>
      </p:sp>
    </p:spTree>
    <p:extLst>
      <p:ext uri="{BB962C8B-B14F-4D97-AF65-F5344CB8AC3E}">
        <p14:creationId xmlns:p14="http://schemas.microsoft.com/office/powerpoint/2010/main" val="2222318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2457</TotalTime>
  <Words>2427</Words>
  <Application>Microsoft Office PowerPoint</Application>
  <PresentationFormat>Widescreen</PresentationFormat>
  <Paragraphs>294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inherit</vt:lpstr>
      <vt:lpstr>Inter</vt:lpstr>
      <vt:lpstr>Arial</vt:lpstr>
      <vt:lpstr>Trebuchet MS</vt:lpstr>
      <vt:lpstr>Wingdings 3</vt:lpstr>
      <vt:lpstr>Facet</vt:lpstr>
      <vt:lpstr>Mini Presentation 5</vt:lpstr>
      <vt:lpstr>Logistic Regression</vt:lpstr>
      <vt:lpstr>Dataset - Bank Marketing Campaigns Results </vt:lpstr>
      <vt:lpstr>Dataset - Attributes</vt:lpstr>
      <vt:lpstr>Dataset - Attributes</vt:lpstr>
      <vt:lpstr>Dataset - Attributes</vt:lpstr>
      <vt:lpstr>Exploratory Data Analysis</vt:lpstr>
      <vt:lpstr>Exploratory Data Analysis (cont.)</vt:lpstr>
      <vt:lpstr>Model &amp; Validate – Determine predictors</vt:lpstr>
      <vt:lpstr>Model &amp; Validate – Build with original data</vt:lpstr>
      <vt:lpstr>Model &amp; Validate – Trained with balanced data</vt:lpstr>
      <vt:lpstr>Model &amp; Validate – GNB models</vt:lpstr>
      <vt:lpstr>Model &amp; Validate – LR vs GNB (balanced data)</vt:lpstr>
      <vt:lpstr>Implement</vt:lpstr>
      <vt:lpstr>Appendix</vt:lpstr>
      <vt:lpstr>Details in Kaggle</vt:lpstr>
      <vt:lpstr>Details in Kaggle</vt:lpstr>
      <vt:lpstr>Details in Kaggle</vt:lpstr>
      <vt:lpstr>Details in Kaggle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Presentation 2</dc:title>
  <dc:creator>Danielle Chua</dc:creator>
  <cp:lastModifiedBy>Danielle Chua</cp:lastModifiedBy>
  <cp:revision>84</cp:revision>
  <dcterms:created xsi:type="dcterms:W3CDTF">2020-08-03T15:27:09Z</dcterms:created>
  <dcterms:modified xsi:type="dcterms:W3CDTF">2020-08-27T13:53:22Z</dcterms:modified>
</cp:coreProperties>
</file>