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3" r:id="rId4"/>
    <p:sldId id="261" r:id="rId5"/>
    <p:sldId id="285" r:id="rId6"/>
    <p:sldId id="286" r:id="rId7"/>
    <p:sldId id="287" r:id="rId8"/>
    <p:sldId id="278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80435-E2E3-4EAF-97A7-9FF3CB9E7280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7F00-7BB0-4FFA-90F4-8F0963D37C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6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47F00-7BB0-4FFA-90F4-8F0963D37C8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74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88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66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17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9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5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32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9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26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79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91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98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9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3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40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43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EA2E-402B-4987-84B9-0ED2C7B1D2DB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11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lumbine/imdb-dataset-sentiment-analysis-in-csv-forma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lumbine/imdb-dataset-sentiment-analysis-in-csv-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5420-468D-454C-9454-AA94DDC98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Mini Presentation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84456-4F0F-4C69-BD04-68C7395A8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2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66285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NLP -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A53-0C1A-4EAB-A025-1763AC90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11032584" cy="5238586"/>
          </a:xfrm>
        </p:spPr>
        <p:txBody>
          <a:bodyPr>
            <a:noAutofit/>
          </a:bodyPr>
          <a:lstStyle/>
          <a:p>
            <a:r>
              <a:rPr lang="en-US" b="1" dirty="0"/>
              <a:t>IMDB movie review dataset in </a:t>
            </a:r>
            <a:r>
              <a:rPr lang="en-US" b="1" dirty="0" err="1"/>
              <a:t>kaggle</a:t>
            </a:r>
            <a:r>
              <a:rPr lang="en-US" b="1" dirty="0"/>
              <a:t> (</a:t>
            </a:r>
            <a:r>
              <a:rPr lang="en-SG" sz="1400" dirty="0">
                <a:effectLst/>
                <a:latin typeface="Slack-Lato"/>
                <a:hlinkClick r:id="rId2"/>
              </a:rPr>
              <a:t>IMDB dataset (Sentiment analysis) in CSV format</a:t>
            </a:r>
            <a:r>
              <a:rPr lang="en-SG" sz="1800" b="1" dirty="0">
                <a:effectLst/>
                <a:latin typeface="Slack-Lato"/>
              </a:rPr>
              <a:t>)</a:t>
            </a:r>
            <a:endParaRPr lang="en-US" b="1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SG" sz="180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1" dirty="0"/>
              <a:t>Approach taken as per Lab 9.6</a:t>
            </a:r>
          </a:p>
          <a:p>
            <a:pPr lvl="1">
              <a:buFont typeface="+mj-lt"/>
              <a:buAutoNum type="arabicPeriod"/>
            </a:pP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Import libraries</a:t>
            </a:r>
          </a:p>
          <a:p>
            <a:pPr lvl="1">
              <a:buFont typeface="+mj-lt"/>
              <a:buAutoNum type="arabicPeriod"/>
            </a:pP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Load data</a:t>
            </a:r>
          </a:p>
          <a:p>
            <a:pPr lvl="1">
              <a:buFont typeface="+mj-lt"/>
              <a:buAutoNum type="arabicPeriod"/>
            </a:pPr>
            <a:r>
              <a:rPr lang="en-SG" dirty="0">
                <a:solidFill>
                  <a:srgbClr val="000000"/>
                </a:solidFill>
                <a:latin typeface="Helvetica Neue"/>
              </a:rPr>
              <a:t>Inspect data (EDA)</a:t>
            </a:r>
          </a:p>
          <a:p>
            <a:pPr lvl="1">
              <a:buFont typeface="+mj-lt"/>
              <a:buAutoNum type="arabicPeriod"/>
            </a:pP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Prepare the stage </a:t>
            </a:r>
          </a:p>
          <a:p>
            <a:pPr lvl="2"/>
            <a:r>
              <a:rPr lang="en-SG" i="0" dirty="0" err="1">
                <a:solidFill>
                  <a:srgbClr val="000000"/>
                </a:solidFill>
                <a:effectLst/>
                <a:latin typeface="Helvetica Neue"/>
              </a:rPr>
              <a:t>ie</a:t>
            </a: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 load </a:t>
            </a:r>
            <a:r>
              <a:rPr lang="en-SG" i="0" dirty="0" err="1">
                <a:solidFill>
                  <a:srgbClr val="000000"/>
                </a:solidFill>
                <a:effectLst/>
                <a:latin typeface="Helvetica Neue"/>
              </a:rPr>
              <a:t>spaCy</a:t>
            </a:r>
            <a:endParaRPr lang="en-SG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>
              <a:buFont typeface="+mj-lt"/>
              <a:buAutoNum type="arabicPeriod"/>
            </a:pP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Prepare the text </a:t>
            </a:r>
          </a:p>
          <a:p>
            <a:pPr lvl="2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All the text handling and preparation concerned with the changes and modifications from the raw source text to a format that will be used for the actual processing</a:t>
            </a:r>
            <a:endParaRPr lang="en-SG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>
              <a:buFont typeface="+mj-lt"/>
              <a:buAutoNum type="arabicPeriod"/>
            </a:pP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Work the text</a:t>
            </a:r>
          </a:p>
          <a:p>
            <a:pPr lvl="2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Concern with the meaning and the substance of the content to extract actual information.</a:t>
            </a:r>
          </a:p>
          <a:p>
            <a:pPr lvl="1">
              <a:buFont typeface="+mj-lt"/>
              <a:buAutoNum type="arabicPeriod"/>
            </a:pP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Modelling</a:t>
            </a:r>
          </a:p>
          <a:p>
            <a:pPr lvl="1">
              <a:buFont typeface="+mj-lt"/>
              <a:buAutoNum type="arabicPeriod"/>
            </a:pPr>
            <a:r>
              <a:rPr lang="en-SG" dirty="0">
                <a:solidFill>
                  <a:srgbClr val="000000"/>
                </a:solidFill>
                <a:latin typeface="Helvetica Neue"/>
              </a:rPr>
              <a:t>Validation</a:t>
            </a:r>
            <a:endParaRPr lang="en-SG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66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9409058" cy="1550989"/>
          </a:xfrm>
        </p:spPr>
        <p:txBody>
          <a:bodyPr/>
          <a:lstStyle/>
          <a:p>
            <a:r>
              <a:rPr lang="en-SG" dirty="0"/>
              <a:t>Approach -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A53-0C1A-4EAB-A025-1763AC90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3161"/>
            <a:ext cx="9521025" cy="446820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Load data – use train.csv for training the model</a:t>
            </a:r>
          </a:p>
          <a:p>
            <a:pPr>
              <a:buFont typeface="+mj-lt"/>
              <a:buAutoNum type="arabicPeriod"/>
            </a:pP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Prepare the text 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reduce multiple spaces and newlines to only one</a:t>
            </a:r>
          </a:p>
          <a:p>
            <a:pPr lvl="1"/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remove double quotes</a:t>
            </a:r>
          </a:p>
          <a:p>
            <a:pPr lvl="1"/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remove &lt; </a:t>
            </a:r>
            <a:r>
              <a:rPr lang="en-SG" i="0" dirty="0" err="1">
                <a:solidFill>
                  <a:srgbClr val="000000"/>
                </a:solidFill>
                <a:effectLst/>
                <a:latin typeface="Helvetica Neue"/>
              </a:rPr>
              <a:t>br</a:t>
            </a: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 /&gt;</a:t>
            </a:r>
          </a:p>
          <a:p>
            <a:pPr>
              <a:buFont typeface="+mj-lt"/>
              <a:buAutoNum type="arabicPeriod"/>
            </a:pP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Work the text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Remove </a:t>
            </a:r>
            <a:r>
              <a:rPr lang="en-US" i="0" dirty="0" err="1">
                <a:solidFill>
                  <a:srgbClr val="000000"/>
                </a:solidFill>
                <a:effectLst/>
                <a:latin typeface="Helvetica Neue"/>
              </a:rPr>
              <a:t>StopWords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, Punctuation, Lemmatize </a:t>
            </a:r>
          </a:p>
          <a:p>
            <a:pPr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Classifier algorithm used – SV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M</a:t>
            </a:r>
          </a:p>
          <a:p>
            <a:pPr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Feature Extraction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used – Bag of Words and TF-IDF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21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Model Summary Report – Bag of Words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845"/>
            <a:ext cx="10515600" cy="41575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ED28C-42C8-405F-BA0C-F48A9BD4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65" y="1618636"/>
            <a:ext cx="10239938" cy="42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Model Summary Report – TF-IDF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845"/>
            <a:ext cx="10515600" cy="41575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A3111-8BC7-4C50-A151-F56EABE5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5" y="1440845"/>
            <a:ext cx="10095668" cy="4157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71EE4-5826-4AFA-8DB5-F8DBFCF62F8C}"/>
              </a:ext>
            </a:extLst>
          </p:cNvPr>
          <p:cNvSpPr txBox="1"/>
          <p:nvPr/>
        </p:nvSpPr>
        <p:spPr>
          <a:xfrm>
            <a:off x="3034067" y="5848290"/>
            <a:ext cx="5352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accent2">
                    <a:lumMod val="75000"/>
                  </a:schemeClr>
                </a:solidFill>
              </a:rPr>
              <a:t>TF-IDF has better scores than Bag of Words</a:t>
            </a:r>
          </a:p>
        </p:txBody>
      </p:sp>
    </p:spTree>
    <p:extLst>
      <p:ext uri="{BB962C8B-B14F-4D97-AF65-F5344CB8AC3E}">
        <p14:creationId xmlns:p14="http://schemas.microsoft.com/office/powerpoint/2010/main" val="222977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556134" cy="1320800"/>
          </a:xfrm>
        </p:spPr>
        <p:txBody>
          <a:bodyPr/>
          <a:lstStyle/>
          <a:p>
            <a:r>
              <a:rPr lang="en-SG" b="1" dirty="0"/>
              <a:t>Validation Summary Report – Bag of Words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845"/>
            <a:ext cx="10515600" cy="41575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9844-5735-44D5-8209-D1EA45BF0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28" y="1779200"/>
            <a:ext cx="10619710" cy="4469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28D8ED-6E10-440E-94FA-5E8788B2651C}"/>
              </a:ext>
            </a:extLst>
          </p:cNvPr>
          <p:cNvSpPr txBox="1"/>
          <p:nvPr/>
        </p:nvSpPr>
        <p:spPr>
          <a:xfrm>
            <a:off x="738622" y="1268065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Used dataset ‘test.csv’</a:t>
            </a:r>
          </a:p>
        </p:txBody>
      </p:sp>
    </p:spTree>
    <p:extLst>
      <p:ext uri="{BB962C8B-B14F-4D97-AF65-F5344CB8AC3E}">
        <p14:creationId xmlns:p14="http://schemas.microsoft.com/office/powerpoint/2010/main" val="206443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Validation Summary Report – TF-IDF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845"/>
            <a:ext cx="10515600" cy="41575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92422-2816-488C-A0B3-79480EEB9962}"/>
              </a:ext>
            </a:extLst>
          </p:cNvPr>
          <p:cNvSpPr txBox="1"/>
          <p:nvPr/>
        </p:nvSpPr>
        <p:spPr>
          <a:xfrm>
            <a:off x="738622" y="1268065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Used dataset ‘test.csv’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1028B-ADBA-4742-88F3-2EE22E23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90" y="1810177"/>
            <a:ext cx="10104884" cy="4293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A9F9A-BE26-4F9B-8796-FC0E6C490EE3}"/>
              </a:ext>
            </a:extLst>
          </p:cNvPr>
          <p:cNvSpPr txBox="1"/>
          <p:nvPr/>
        </p:nvSpPr>
        <p:spPr>
          <a:xfrm>
            <a:off x="708589" y="6072750"/>
            <a:ext cx="10484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accent2">
                    <a:lumMod val="75000"/>
                  </a:schemeClr>
                </a:solidFill>
              </a:rPr>
              <a:t>Bag of Words has higher Recall score than TF-IDF and comparable scores for the rest !</a:t>
            </a:r>
          </a:p>
        </p:txBody>
      </p:sp>
    </p:spTree>
    <p:extLst>
      <p:ext uri="{BB962C8B-B14F-4D97-AF65-F5344CB8AC3E}">
        <p14:creationId xmlns:p14="http://schemas.microsoft.com/office/powerpoint/2010/main" val="90016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40A2-AE9A-4000-91A7-5A1AAE77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0FE7-F8C7-4FBD-8F0F-3BF209A38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28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NLP -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A53-0C1A-4EAB-A025-1763AC90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438"/>
            <a:ext cx="11032584" cy="5238586"/>
          </a:xfrm>
        </p:spPr>
        <p:txBody>
          <a:bodyPr>
            <a:noAutofit/>
          </a:bodyPr>
          <a:lstStyle/>
          <a:p>
            <a:r>
              <a:rPr lang="en-US" b="1" dirty="0"/>
              <a:t>IMDB movie review dataset in </a:t>
            </a:r>
            <a:r>
              <a:rPr lang="en-US" b="1" dirty="0" err="1"/>
              <a:t>kaggle</a:t>
            </a:r>
            <a:r>
              <a:rPr lang="en-US" b="1" dirty="0"/>
              <a:t> (</a:t>
            </a:r>
            <a:r>
              <a:rPr lang="en-SG" sz="1400" dirty="0">
                <a:effectLst/>
                <a:latin typeface="Slack-Lato"/>
                <a:hlinkClick r:id="rId2"/>
              </a:rPr>
              <a:t>IMDB dataset (Sentiment analysis) in CSV format</a:t>
            </a:r>
            <a:r>
              <a:rPr lang="en-SG" sz="1800" b="1" dirty="0">
                <a:effectLst/>
                <a:latin typeface="Slack-Lato"/>
              </a:rPr>
              <a:t>)</a:t>
            </a:r>
            <a:endParaRPr lang="en-US" b="1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SG" sz="1800" dirty="0">
              <a:solidFill>
                <a:srgbClr val="1D1C1D"/>
              </a:solidFill>
              <a:effectLst/>
              <a:latin typeface="Slack-Lato"/>
            </a:endParaRPr>
          </a:p>
          <a:p>
            <a:pPr marL="354013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solidFill>
                  <a:srgbClr val="1D1C1D"/>
                </a:solidFill>
                <a:effectLst/>
                <a:latin typeface="Slack-Lato"/>
              </a:rPr>
              <a:t>in your report, highlight the accuracy, f1 scores etc. comment  on the type of word features you use.. </a:t>
            </a:r>
            <a:r>
              <a:rPr lang="en-SG" sz="1800" dirty="0" err="1">
                <a:solidFill>
                  <a:srgbClr val="1D1C1D"/>
                </a:solidFill>
                <a:effectLst/>
                <a:latin typeface="Slack-Lato"/>
              </a:rPr>
              <a:t>tf-idf</a:t>
            </a:r>
            <a:r>
              <a:rPr lang="en-SG" sz="1800" dirty="0">
                <a:solidFill>
                  <a:srgbClr val="1D1C1D"/>
                </a:solidFill>
                <a:effectLst/>
                <a:latin typeface="Slack-Lato"/>
              </a:rPr>
              <a:t> etc.. are they effective etc.?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28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2542</TotalTime>
  <Words>269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Helvetica Neue</vt:lpstr>
      <vt:lpstr>Slack-Lato</vt:lpstr>
      <vt:lpstr>Arial</vt:lpstr>
      <vt:lpstr>Calibri</vt:lpstr>
      <vt:lpstr>Trebuchet MS</vt:lpstr>
      <vt:lpstr>Wingdings 3</vt:lpstr>
      <vt:lpstr>Facet</vt:lpstr>
      <vt:lpstr>Mini Presentation 6</vt:lpstr>
      <vt:lpstr>NLP - Sentiment Analysis</vt:lpstr>
      <vt:lpstr>Approach - Details</vt:lpstr>
      <vt:lpstr>Model Summary Report – Bag of Words</vt:lpstr>
      <vt:lpstr>Model Summary Report – TF-IDF</vt:lpstr>
      <vt:lpstr>Validation Summary Report – Bag of Words</vt:lpstr>
      <vt:lpstr>Validation Summary Report – TF-IDF</vt:lpstr>
      <vt:lpstr>Appendix</vt:lpstr>
      <vt:lpstr>NLP - 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Presentation 2</dc:title>
  <dc:creator>Danielle Chua</dc:creator>
  <cp:lastModifiedBy>Danielle Chua</cp:lastModifiedBy>
  <cp:revision>92</cp:revision>
  <dcterms:created xsi:type="dcterms:W3CDTF">2020-08-03T15:27:09Z</dcterms:created>
  <dcterms:modified xsi:type="dcterms:W3CDTF">2020-09-01T15:58:17Z</dcterms:modified>
</cp:coreProperties>
</file>