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0"/>
  </p:notesMasterIdLst>
  <p:sldIdLst>
    <p:sldId id="256" r:id="rId2"/>
    <p:sldId id="330" r:id="rId3"/>
    <p:sldId id="331" r:id="rId4"/>
    <p:sldId id="332" r:id="rId5"/>
    <p:sldId id="313" r:id="rId6"/>
    <p:sldId id="261" r:id="rId7"/>
    <p:sldId id="282" r:id="rId8"/>
    <p:sldId id="263" r:id="rId9"/>
    <p:sldId id="265" r:id="rId10"/>
    <p:sldId id="314" r:id="rId11"/>
    <p:sldId id="335" r:id="rId12"/>
    <p:sldId id="315" r:id="rId13"/>
    <p:sldId id="321" r:id="rId14"/>
    <p:sldId id="322" r:id="rId15"/>
    <p:sldId id="337" r:id="rId16"/>
    <p:sldId id="324" r:id="rId17"/>
    <p:sldId id="336" r:id="rId18"/>
    <p:sldId id="323" r:id="rId19"/>
    <p:sldId id="292" r:id="rId20"/>
    <p:sldId id="329" r:id="rId21"/>
    <p:sldId id="325" r:id="rId22"/>
    <p:sldId id="291" r:id="rId23"/>
    <p:sldId id="317" r:id="rId24"/>
    <p:sldId id="283" r:id="rId25"/>
    <p:sldId id="280" r:id="rId26"/>
    <p:sldId id="307" r:id="rId27"/>
    <p:sldId id="259" r:id="rId28"/>
    <p:sldId id="33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5256" autoAdjust="0"/>
  </p:normalViewPr>
  <p:slideViewPr>
    <p:cSldViewPr snapToGrid="0">
      <p:cViewPr varScale="1">
        <p:scale>
          <a:sx n="83" d="100"/>
          <a:sy n="83" d="100"/>
        </p:scale>
        <p:origin x="8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C2FC-5B77-4E96-9B24-80742A0F092C}" type="doc">
      <dgm:prSet loTypeId="urn:microsoft.com/office/officeart/2005/8/layout/chevronAccent+Icon" loCatId="process" qsTypeId="urn:microsoft.com/office/officeart/2005/8/quickstyle/simple1" qsCatId="simple" csTypeId="urn:microsoft.com/office/officeart/2005/8/colors/colorful4" csCatId="colorful" phldr="1"/>
      <dgm:spPr/>
    </dgm:pt>
    <dgm:pt modelId="{E47717A5-A9F0-4E82-9809-8A7832B88121}">
      <dgm:prSet phldrT="[Text]"/>
      <dgm:spPr/>
      <dgm:t>
        <a:bodyPr/>
        <a:lstStyle/>
        <a:p>
          <a:r>
            <a:rPr lang="en-SG" dirty="0"/>
            <a:t>Ask a question</a:t>
          </a:r>
        </a:p>
      </dgm:t>
    </dgm:pt>
    <dgm:pt modelId="{3C05B5D7-4828-4576-9DCD-3F2D09BF4065}" type="parTrans" cxnId="{F7FDA3ED-4766-4979-BFCE-D391BD85E6AA}">
      <dgm:prSet/>
      <dgm:spPr/>
      <dgm:t>
        <a:bodyPr/>
        <a:lstStyle/>
        <a:p>
          <a:endParaRPr lang="en-SG"/>
        </a:p>
      </dgm:t>
    </dgm:pt>
    <dgm:pt modelId="{3C571437-2EFF-4527-91BB-5188546F0F69}" type="sibTrans" cxnId="{F7FDA3ED-4766-4979-BFCE-D391BD85E6AA}">
      <dgm:prSet/>
      <dgm:spPr/>
      <dgm:t>
        <a:bodyPr/>
        <a:lstStyle/>
        <a:p>
          <a:endParaRPr lang="en-SG"/>
        </a:p>
      </dgm:t>
    </dgm:pt>
    <dgm:pt modelId="{54E53E12-5173-4639-8BC8-DA8FC6A6C44F}">
      <dgm:prSet phldrT="[Text]"/>
      <dgm:spPr/>
      <dgm:t>
        <a:bodyPr/>
        <a:lstStyle/>
        <a:p>
          <a:r>
            <a:rPr lang="en-SG" dirty="0"/>
            <a:t>Explore Data</a:t>
          </a:r>
        </a:p>
      </dgm:t>
    </dgm:pt>
    <dgm:pt modelId="{6E397A0D-296B-4A87-BC94-696D878A47B0}" type="parTrans" cxnId="{1348B076-BA80-4855-96A4-A7BE40A3F48B}">
      <dgm:prSet/>
      <dgm:spPr/>
      <dgm:t>
        <a:bodyPr/>
        <a:lstStyle/>
        <a:p>
          <a:endParaRPr lang="en-SG"/>
        </a:p>
      </dgm:t>
    </dgm:pt>
    <dgm:pt modelId="{44AB9687-69C6-4078-940B-DDB35853FA87}" type="sibTrans" cxnId="{1348B076-BA80-4855-96A4-A7BE40A3F48B}">
      <dgm:prSet/>
      <dgm:spPr/>
      <dgm:t>
        <a:bodyPr/>
        <a:lstStyle/>
        <a:p>
          <a:endParaRPr lang="en-SG"/>
        </a:p>
      </dgm:t>
    </dgm:pt>
    <dgm:pt modelId="{9DE769CE-00F5-4433-A85A-D8E8B591AAFA}">
      <dgm:prSet phldrT="[Text]"/>
      <dgm:spPr/>
      <dgm:t>
        <a:bodyPr/>
        <a:lstStyle/>
        <a:p>
          <a:r>
            <a:rPr lang="en-SG" dirty="0"/>
            <a:t>Model and validate</a:t>
          </a:r>
        </a:p>
      </dgm:t>
    </dgm:pt>
    <dgm:pt modelId="{6F2EAEBE-E474-41B8-B7EF-EE3A877A3514}" type="parTrans" cxnId="{52924EFA-C6A1-4E95-A8F9-961E8D47DC80}">
      <dgm:prSet/>
      <dgm:spPr/>
      <dgm:t>
        <a:bodyPr/>
        <a:lstStyle/>
        <a:p>
          <a:endParaRPr lang="en-SG"/>
        </a:p>
      </dgm:t>
    </dgm:pt>
    <dgm:pt modelId="{EE1B0D24-9AAA-4A2A-89D0-86FDDA055006}" type="sibTrans" cxnId="{52924EFA-C6A1-4E95-A8F9-961E8D47DC80}">
      <dgm:prSet/>
      <dgm:spPr/>
      <dgm:t>
        <a:bodyPr/>
        <a:lstStyle/>
        <a:p>
          <a:endParaRPr lang="en-SG"/>
        </a:p>
      </dgm:t>
    </dgm:pt>
    <dgm:pt modelId="{ECA26D8E-777E-48D4-A66E-A9F5A29C3C95}">
      <dgm:prSet phldrT="[Text]"/>
      <dgm:spPr/>
      <dgm:t>
        <a:bodyPr/>
        <a:lstStyle/>
        <a:p>
          <a:r>
            <a:rPr lang="en-SG" dirty="0"/>
            <a:t>Communicate</a:t>
          </a:r>
        </a:p>
      </dgm:t>
    </dgm:pt>
    <dgm:pt modelId="{90E87929-9601-43DD-8159-7F8DBCB805BD}" type="parTrans" cxnId="{D00C0308-1BFB-4DF5-B5B6-4ED7F8A8B4BF}">
      <dgm:prSet/>
      <dgm:spPr/>
      <dgm:t>
        <a:bodyPr/>
        <a:lstStyle/>
        <a:p>
          <a:endParaRPr lang="en-SG"/>
        </a:p>
      </dgm:t>
    </dgm:pt>
    <dgm:pt modelId="{E81C1310-8A7F-4CA9-A66C-BB5C9E6D8F69}" type="sibTrans" cxnId="{D00C0308-1BFB-4DF5-B5B6-4ED7F8A8B4BF}">
      <dgm:prSet/>
      <dgm:spPr/>
      <dgm:t>
        <a:bodyPr/>
        <a:lstStyle/>
        <a:p>
          <a:endParaRPr lang="en-SG"/>
        </a:p>
      </dgm:t>
    </dgm:pt>
    <dgm:pt modelId="{822BF91D-7CC5-495C-A920-5133FCFCDCA2}">
      <dgm:prSet phldrT="[Text]"/>
      <dgm:spPr/>
      <dgm:t>
        <a:bodyPr/>
        <a:lstStyle/>
        <a:p>
          <a:r>
            <a:rPr lang="en-SG" dirty="0"/>
            <a:t>Implement</a:t>
          </a:r>
        </a:p>
      </dgm:t>
    </dgm:pt>
    <dgm:pt modelId="{38195E18-CDB4-41F6-8EC0-AD2F59873523}" type="parTrans" cxnId="{5C1F4E48-C7B8-4E49-AC2D-3FE747907C94}">
      <dgm:prSet/>
      <dgm:spPr/>
      <dgm:t>
        <a:bodyPr/>
        <a:lstStyle/>
        <a:p>
          <a:endParaRPr lang="en-SG"/>
        </a:p>
      </dgm:t>
    </dgm:pt>
    <dgm:pt modelId="{2A73E15D-91DA-4771-8939-14CEE54A11E7}" type="sibTrans" cxnId="{5C1F4E48-C7B8-4E49-AC2D-3FE747907C94}">
      <dgm:prSet/>
      <dgm:spPr/>
      <dgm:t>
        <a:bodyPr/>
        <a:lstStyle/>
        <a:p>
          <a:endParaRPr lang="en-SG"/>
        </a:p>
      </dgm:t>
    </dgm:pt>
    <dgm:pt modelId="{3DC0F0F2-7C9E-410A-B095-A855451CBBA3}" type="pres">
      <dgm:prSet presAssocID="{E91CC2FC-5B77-4E96-9B24-80742A0F092C}" presName="Name0" presStyleCnt="0">
        <dgm:presLayoutVars>
          <dgm:dir/>
          <dgm:resizeHandles val="exact"/>
        </dgm:presLayoutVars>
      </dgm:prSet>
      <dgm:spPr/>
    </dgm:pt>
    <dgm:pt modelId="{368C3301-5541-4F1F-9C19-D89552EBED95}" type="pres">
      <dgm:prSet presAssocID="{E47717A5-A9F0-4E82-9809-8A7832B88121}" presName="composite" presStyleCnt="0"/>
      <dgm:spPr/>
    </dgm:pt>
    <dgm:pt modelId="{95134BB6-A58D-4E20-AC1D-1B7296D00D56}" type="pres">
      <dgm:prSet presAssocID="{E47717A5-A9F0-4E82-9809-8A7832B88121}" presName="bgChev" presStyleLbl="node1" presStyleIdx="0" presStyleCnt="5"/>
      <dgm:spPr/>
    </dgm:pt>
    <dgm:pt modelId="{1585F63E-C327-425C-AB86-02A2D63A435A}" type="pres">
      <dgm:prSet presAssocID="{E47717A5-A9F0-4E82-9809-8A7832B88121}" presName="txNode" presStyleLbl="fgAcc1" presStyleIdx="0" presStyleCnt="5">
        <dgm:presLayoutVars>
          <dgm:bulletEnabled val="1"/>
        </dgm:presLayoutVars>
      </dgm:prSet>
      <dgm:spPr/>
    </dgm:pt>
    <dgm:pt modelId="{6005BF6B-2FCF-4B4E-8F09-3EF1EF8717B4}" type="pres">
      <dgm:prSet presAssocID="{3C571437-2EFF-4527-91BB-5188546F0F69}" presName="compositeSpace" presStyleCnt="0"/>
      <dgm:spPr/>
    </dgm:pt>
    <dgm:pt modelId="{F6C963EE-DF48-4F7B-A6B6-C9145ABC3424}" type="pres">
      <dgm:prSet presAssocID="{54E53E12-5173-4639-8BC8-DA8FC6A6C44F}" presName="composite" presStyleCnt="0"/>
      <dgm:spPr/>
    </dgm:pt>
    <dgm:pt modelId="{17D8689B-C1D4-4D62-9D82-4D459CC82E5B}" type="pres">
      <dgm:prSet presAssocID="{54E53E12-5173-4639-8BC8-DA8FC6A6C44F}" presName="bgChev" presStyleLbl="node1" presStyleIdx="1" presStyleCnt="5"/>
      <dgm:spPr/>
    </dgm:pt>
    <dgm:pt modelId="{6BC4C677-CE1C-49DD-BE45-E6C6526D9AAB}" type="pres">
      <dgm:prSet presAssocID="{54E53E12-5173-4639-8BC8-DA8FC6A6C44F}" presName="txNode" presStyleLbl="fgAcc1" presStyleIdx="1" presStyleCnt="5">
        <dgm:presLayoutVars>
          <dgm:bulletEnabled val="1"/>
        </dgm:presLayoutVars>
      </dgm:prSet>
      <dgm:spPr/>
    </dgm:pt>
    <dgm:pt modelId="{A9836F18-A490-4E1A-B728-2E444E492029}" type="pres">
      <dgm:prSet presAssocID="{44AB9687-69C6-4078-940B-DDB35853FA87}" presName="compositeSpace" presStyleCnt="0"/>
      <dgm:spPr/>
    </dgm:pt>
    <dgm:pt modelId="{F6F9EABF-824B-4F5B-9223-F3DF7BECA0CF}" type="pres">
      <dgm:prSet presAssocID="{9DE769CE-00F5-4433-A85A-D8E8B591AAFA}" presName="composite" presStyleCnt="0"/>
      <dgm:spPr/>
    </dgm:pt>
    <dgm:pt modelId="{F8FED38C-F489-4ABE-BC51-4C4FE4CFC992}" type="pres">
      <dgm:prSet presAssocID="{9DE769CE-00F5-4433-A85A-D8E8B591AAFA}" presName="bgChev" presStyleLbl="node1" presStyleIdx="2" presStyleCnt="5"/>
      <dgm:spPr/>
    </dgm:pt>
    <dgm:pt modelId="{A83FAE0F-5C11-4859-8863-732C93284ED5}" type="pres">
      <dgm:prSet presAssocID="{9DE769CE-00F5-4433-A85A-D8E8B591AAFA}" presName="txNode" presStyleLbl="fgAcc1" presStyleIdx="2" presStyleCnt="5">
        <dgm:presLayoutVars>
          <dgm:bulletEnabled val="1"/>
        </dgm:presLayoutVars>
      </dgm:prSet>
      <dgm:spPr/>
    </dgm:pt>
    <dgm:pt modelId="{0E420177-F013-4A67-A63D-BCEA403AC8BD}" type="pres">
      <dgm:prSet presAssocID="{EE1B0D24-9AAA-4A2A-89D0-86FDDA055006}" presName="compositeSpace" presStyleCnt="0"/>
      <dgm:spPr/>
    </dgm:pt>
    <dgm:pt modelId="{7DAC83DA-79D7-474A-9453-5678DE130A77}" type="pres">
      <dgm:prSet presAssocID="{ECA26D8E-777E-48D4-A66E-A9F5A29C3C95}" presName="composite" presStyleCnt="0"/>
      <dgm:spPr/>
    </dgm:pt>
    <dgm:pt modelId="{D2B81ECF-096A-49E9-BA21-0F01519C6CA5}" type="pres">
      <dgm:prSet presAssocID="{ECA26D8E-777E-48D4-A66E-A9F5A29C3C95}" presName="bgChev" presStyleLbl="node1" presStyleIdx="3" presStyleCnt="5"/>
      <dgm:spPr/>
    </dgm:pt>
    <dgm:pt modelId="{937FA6AC-A292-4465-AB3B-8D232348A5E2}" type="pres">
      <dgm:prSet presAssocID="{ECA26D8E-777E-48D4-A66E-A9F5A29C3C95}" presName="txNode" presStyleLbl="fgAcc1" presStyleIdx="3" presStyleCnt="5">
        <dgm:presLayoutVars>
          <dgm:bulletEnabled val="1"/>
        </dgm:presLayoutVars>
      </dgm:prSet>
      <dgm:spPr/>
    </dgm:pt>
    <dgm:pt modelId="{10BA1F25-A9F3-4496-BA73-619F00F6576F}" type="pres">
      <dgm:prSet presAssocID="{E81C1310-8A7F-4CA9-A66C-BB5C9E6D8F69}" presName="compositeSpace" presStyleCnt="0"/>
      <dgm:spPr/>
    </dgm:pt>
    <dgm:pt modelId="{B3795A83-0975-4BCD-943D-ADD06297DD41}" type="pres">
      <dgm:prSet presAssocID="{822BF91D-7CC5-495C-A920-5133FCFCDCA2}" presName="composite" presStyleCnt="0"/>
      <dgm:spPr/>
    </dgm:pt>
    <dgm:pt modelId="{FA659698-82AE-49A0-9B5C-F187BF775ED4}" type="pres">
      <dgm:prSet presAssocID="{822BF91D-7CC5-495C-A920-5133FCFCDCA2}" presName="bgChev" presStyleLbl="node1" presStyleIdx="4" presStyleCnt="5"/>
      <dgm:spPr/>
    </dgm:pt>
    <dgm:pt modelId="{7B70A91F-F3B9-4F15-8BA5-A8C7E6E89557}" type="pres">
      <dgm:prSet presAssocID="{822BF91D-7CC5-495C-A920-5133FCFCDCA2}" presName="txNode" presStyleLbl="fgAcc1" presStyleIdx="4" presStyleCnt="5">
        <dgm:presLayoutVars>
          <dgm:bulletEnabled val="1"/>
        </dgm:presLayoutVars>
      </dgm:prSet>
      <dgm:spPr/>
    </dgm:pt>
  </dgm:ptLst>
  <dgm:cxnLst>
    <dgm:cxn modelId="{D00C0308-1BFB-4DF5-B5B6-4ED7F8A8B4BF}" srcId="{E91CC2FC-5B77-4E96-9B24-80742A0F092C}" destId="{ECA26D8E-777E-48D4-A66E-A9F5A29C3C95}" srcOrd="3" destOrd="0" parTransId="{90E87929-9601-43DD-8159-7F8DBCB805BD}" sibTransId="{E81C1310-8A7F-4CA9-A66C-BB5C9E6D8F69}"/>
    <dgm:cxn modelId="{3D2B2A10-19E4-4A66-AD14-5D0E8D50666C}" type="presOf" srcId="{54E53E12-5173-4639-8BC8-DA8FC6A6C44F}" destId="{6BC4C677-CE1C-49DD-BE45-E6C6526D9AAB}" srcOrd="0" destOrd="0" presId="urn:microsoft.com/office/officeart/2005/8/layout/chevronAccent+Icon"/>
    <dgm:cxn modelId="{77AF8036-D53A-4686-AFA2-44F44D34745C}" type="presOf" srcId="{E91CC2FC-5B77-4E96-9B24-80742A0F092C}" destId="{3DC0F0F2-7C9E-410A-B095-A855451CBBA3}" srcOrd="0" destOrd="0" presId="urn:microsoft.com/office/officeart/2005/8/layout/chevronAccent+Icon"/>
    <dgm:cxn modelId="{9FE5C85D-93E6-4CCA-89BD-FE0401733C3F}" type="presOf" srcId="{ECA26D8E-777E-48D4-A66E-A9F5A29C3C95}" destId="{937FA6AC-A292-4465-AB3B-8D232348A5E2}" srcOrd="0" destOrd="0" presId="urn:microsoft.com/office/officeart/2005/8/layout/chevronAccent+Icon"/>
    <dgm:cxn modelId="{5C1F4E48-C7B8-4E49-AC2D-3FE747907C94}" srcId="{E91CC2FC-5B77-4E96-9B24-80742A0F092C}" destId="{822BF91D-7CC5-495C-A920-5133FCFCDCA2}" srcOrd="4" destOrd="0" parTransId="{38195E18-CDB4-41F6-8EC0-AD2F59873523}" sibTransId="{2A73E15D-91DA-4771-8939-14CEE54A11E7}"/>
    <dgm:cxn modelId="{1348B076-BA80-4855-96A4-A7BE40A3F48B}" srcId="{E91CC2FC-5B77-4E96-9B24-80742A0F092C}" destId="{54E53E12-5173-4639-8BC8-DA8FC6A6C44F}" srcOrd="1" destOrd="0" parTransId="{6E397A0D-296B-4A87-BC94-696D878A47B0}" sibTransId="{44AB9687-69C6-4078-940B-DDB35853FA87}"/>
    <dgm:cxn modelId="{5C8C4DC0-C026-4CBF-ABD4-D60925D2B760}" type="presOf" srcId="{822BF91D-7CC5-495C-A920-5133FCFCDCA2}" destId="{7B70A91F-F3B9-4F15-8BA5-A8C7E6E89557}" srcOrd="0" destOrd="0" presId="urn:microsoft.com/office/officeart/2005/8/layout/chevronAccent+Icon"/>
    <dgm:cxn modelId="{1068CDC0-7FE2-4441-85E7-38069031CC19}" type="presOf" srcId="{9DE769CE-00F5-4433-A85A-D8E8B591AAFA}" destId="{A83FAE0F-5C11-4859-8863-732C93284ED5}" srcOrd="0" destOrd="0" presId="urn:microsoft.com/office/officeart/2005/8/layout/chevronAccent+Icon"/>
    <dgm:cxn modelId="{7C96CBEA-548E-4C0A-A0BE-688C6D4A728F}" type="presOf" srcId="{E47717A5-A9F0-4E82-9809-8A7832B88121}" destId="{1585F63E-C327-425C-AB86-02A2D63A435A}" srcOrd="0" destOrd="0" presId="urn:microsoft.com/office/officeart/2005/8/layout/chevronAccent+Icon"/>
    <dgm:cxn modelId="{F7FDA3ED-4766-4979-BFCE-D391BD85E6AA}" srcId="{E91CC2FC-5B77-4E96-9B24-80742A0F092C}" destId="{E47717A5-A9F0-4E82-9809-8A7832B88121}" srcOrd="0" destOrd="0" parTransId="{3C05B5D7-4828-4576-9DCD-3F2D09BF4065}" sibTransId="{3C571437-2EFF-4527-91BB-5188546F0F69}"/>
    <dgm:cxn modelId="{52924EFA-C6A1-4E95-A8F9-961E8D47DC80}" srcId="{E91CC2FC-5B77-4E96-9B24-80742A0F092C}" destId="{9DE769CE-00F5-4433-A85A-D8E8B591AAFA}" srcOrd="2" destOrd="0" parTransId="{6F2EAEBE-E474-41B8-B7EF-EE3A877A3514}" sibTransId="{EE1B0D24-9AAA-4A2A-89D0-86FDDA055006}"/>
    <dgm:cxn modelId="{3DB694F5-1084-464B-9BDB-B9D939617242}" type="presParOf" srcId="{3DC0F0F2-7C9E-410A-B095-A855451CBBA3}" destId="{368C3301-5541-4F1F-9C19-D89552EBED95}" srcOrd="0" destOrd="0" presId="urn:microsoft.com/office/officeart/2005/8/layout/chevronAccent+Icon"/>
    <dgm:cxn modelId="{09A01258-D6F5-4881-A337-AE1132A122D4}" type="presParOf" srcId="{368C3301-5541-4F1F-9C19-D89552EBED95}" destId="{95134BB6-A58D-4E20-AC1D-1B7296D00D56}" srcOrd="0" destOrd="0" presId="urn:microsoft.com/office/officeart/2005/8/layout/chevronAccent+Icon"/>
    <dgm:cxn modelId="{06637795-D86E-4EEB-B7D7-9565557DE3E1}" type="presParOf" srcId="{368C3301-5541-4F1F-9C19-D89552EBED95}" destId="{1585F63E-C327-425C-AB86-02A2D63A435A}" srcOrd="1" destOrd="0" presId="urn:microsoft.com/office/officeart/2005/8/layout/chevronAccent+Icon"/>
    <dgm:cxn modelId="{8A7485F1-D474-4026-9CE6-ABDE17490C71}" type="presParOf" srcId="{3DC0F0F2-7C9E-410A-B095-A855451CBBA3}" destId="{6005BF6B-2FCF-4B4E-8F09-3EF1EF8717B4}" srcOrd="1" destOrd="0" presId="urn:microsoft.com/office/officeart/2005/8/layout/chevronAccent+Icon"/>
    <dgm:cxn modelId="{56551F99-6332-4746-A8C0-B54503956798}" type="presParOf" srcId="{3DC0F0F2-7C9E-410A-B095-A855451CBBA3}" destId="{F6C963EE-DF48-4F7B-A6B6-C9145ABC3424}" srcOrd="2" destOrd="0" presId="urn:microsoft.com/office/officeart/2005/8/layout/chevronAccent+Icon"/>
    <dgm:cxn modelId="{1CF88554-B02D-4DB0-ACC7-CB1979480286}" type="presParOf" srcId="{F6C963EE-DF48-4F7B-A6B6-C9145ABC3424}" destId="{17D8689B-C1D4-4D62-9D82-4D459CC82E5B}" srcOrd="0" destOrd="0" presId="urn:microsoft.com/office/officeart/2005/8/layout/chevronAccent+Icon"/>
    <dgm:cxn modelId="{7EF6EB84-A252-4AD8-B0AB-F057B91D514A}" type="presParOf" srcId="{F6C963EE-DF48-4F7B-A6B6-C9145ABC3424}" destId="{6BC4C677-CE1C-49DD-BE45-E6C6526D9AAB}" srcOrd="1" destOrd="0" presId="urn:microsoft.com/office/officeart/2005/8/layout/chevronAccent+Icon"/>
    <dgm:cxn modelId="{3D8B804A-5895-46F8-A1E1-42BAF241BAC9}" type="presParOf" srcId="{3DC0F0F2-7C9E-410A-B095-A855451CBBA3}" destId="{A9836F18-A490-4E1A-B728-2E444E492029}" srcOrd="3" destOrd="0" presId="urn:microsoft.com/office/officeart/2005/8/layout/chevronAccent+Icon"/>
    <dgm:cxn modelId="{D6ABA8C6-14A4-4795-882C-18DE2FBAEAEF}" type="presParOf" srcId="{3DC0F0F2-7C9E-410A-B095-A855451CBBA3}" destId="{F6F9EABF-824B-4F5B-9223-F3DF7BECA0CF}" srcOrd="4" destOrd="0" presId="urn:microsoft.com/office/officeart/2005/8/layout/chevronAccent+Icon"/>
    <dgm:cxn modelId="{30323554-3B2F-467D-837A-70F5381C1589}" type="presParOf" srcId="{F6F9EABF-824B-4F5B-9223-F3DF7BECA0CF}" destId="{F8FED38C-F489-4ABE-BC51-4C4FE4CFC992}" srcOrd="0" destOrd="0" presId="urn:microsoft.com/office/officeart/2005/8/layout/chevronAccent+Icon"/>
    <dgm:cxn modelId="{CCA8C457-07C4-454A-91DF-09F5AD055051}" type="presParOf" srcId="{F6F9EABF-824B-4F5B-9223-F3DF7BECA0CF}" destId="{A83FAE0F-5C11-4859-8863-732C93284ED5}" srcOrd="1" destOrd="0" presId="urn:microsoft.com/office/officeart/2005/8/layout/chevronAccent+Icon"/>
    <dgm:cxn modelId="{13D760F8-3FEF-430F-843D-ADCEA72E1597}" type="presParOf" srcId="{3DC0F0F2-7C9E-410A-B095-A855451CBBA3}" destId="{0E420177-F013-4A67-A63D-BCEA403AC8BD}" srcOrd="5" destOrd="0" presId="urn:microsoft.com/office/officeart/2005/8/layout/chevronAccent+Icon"/>
    <dgm:cxn modelId="{C137D880-05D1-44C0-B555-D30A890B9D4E}" type="presParOf" srcId="{3DC0F0F2-7C9E-410A-B095-A855451CBBA3}" destId="{7DAC83DA-79D7-474A-9453-5678DE130A77}" srcOrd="6" destOrd="0" presId="urn:microsoft.com/office/officeart/2005/8/layout/chevronAccent+Icon"/>
    <dgm:cxn modelId="{E6783812-62E3-4774-9ABB-761FF3989DDF}" type="presParOf" srcId="{7DAC83DA-79D7-474A-9453-5678DE130A77}" destId="{D2B81ECF-096A-49E9-BA21-0F01519C6CA5}" srcOrd="0" destOrd="0" presId="urn:microsoft.com/office/officeart/2005/8/layout/chevronAccent+Icon"/>
    <dgm:cxn modelId="{A8E3928D-D296-4877-8826-86CCE77A04F1}" type="presParOf" srcId="{7DAC83DA-79D7-474A-9453-5678DE130A77}" destId="{937FA6AC-A292-4465-AB3B-8D232348A5E2}" srcOrd="1" destOrd="0" presId="urn:microsoft.com/office/officeart/2005/8/layout/chevronAccent+Icon"/>
    <dgm:cxn modelId="{8F61FEF9-9347-4CF1-8995-4420F3BBF376}" type="presParOf" srcId="{3DC0F0F2-7C9E-410A-B095-A855451CBBA3}" destId="{10BA1F25-A9F3-4496-BA73-619F00F6576F}" srcOrd="7" destOrd="0" presId="urn:microsoft.com/office/officeart/2005/8/layout/chevronAccent+Icon"/>
    <dgm:cxn modelId="{8C574910-5AF5-4149-8533-4A9BB3930572}" type="presParOf" srcId="{3DC0F0F2-7C9E-410A-B095-A855451CBBA3}" destId="{B3795A83-0975-4BCD-943D-ADD06297DD41}" srcOrd="8" destOrd="0" presId="urn:microsoft.com/office/officeart/2005/8/layout/chevronAccent+Icon"/>
    <dgm:cxn modelId="{0504DDFE-27BD-4395-8836-33909BC0EA8B}" type="presParOf" srcId="{B3795A83-0975-4BCD-943D-ADD06297DD41}" destId="{FA659698-82AE-49A0-9B5C-F187BF775ED4}" srcOrd="0" destOrd="0" presId="urn:microsoft.com/office/officeart/2005/8/layout/chevronAccent+Icon"/>
    <dgm:cxn modelId="{E35A6A58-7C4E-4CB4-8D3F-BBBB6A3059E2}" type="presParOf" srcId="{B3795A83-0975-4BCD-943D-ADD06297DD41}" destId="{7B70A91F-F3B9-4F15-8BA5-A8C7E6E89557}"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34BB6-A58D-4E20-AC1D-1B7296D00D56}">
      <dsp:nvSpPr>
        <dsp:cNvPr id="0" name=""/>
        <dsp:cNvSpPr/>
      </dsp:nvSpPr>
      <dsp:spPr>
        <a:xfrm>
          <a:off x="1766" y="1433379"/>
          <a:ext cx="1977467" cy="763302"/>
        </a:xfrm>
        <a:prstGeom prst="chevron">
          <a:avLst>
            <a:gd name="adj" fmla="val 4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85F63E-C327-425C-AB86-02A2D63A435A}">
      <dsp:nvSpPr>
        <dsp:cNvPr id="0" name=""/>
        <dsp:cNvSpPr/>
      </dsp:nvSpPr>
      <dsp:spPr>
        <a:xfrm>
          <a:off x="529091" y="1624204"/>
          <a:ext cx="1669861" cy="76330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SG" sz="1700" kern="1200" dirty="0"/>
            <a:t>Ask a question</a:t>
          </a:r>
        </a:p>
      </dsp:txBody>
      <dsp:txXfrm>
        <a:off x="551447" y="1646560"/>
        <a:ext cx="1625149" cy="718590"/>
      </dsp:txXfrm>
    </dsp:sp>
    <dsp:sp modelId="{17D8689B-C1D4-4D62-9D82-4D459CC82E5B}">
      <dsp:nvSpPr>
        <dsp:cNvPr id="0" name=""/>
        <dsp:cNvSpPr/>
      </dsp:nvSpPr>
      <dsp:spPr>
        <a:xfrm>
          <a:off x="2260473" y="1433379"/>
          <a:ext cx="1977467" cy="763302"/>
        </a:xfrm>
        <a:prstGeom prst="chevron">
          <a:avLst>
            <a:gd name="adj" fmla="val 40000"/>
          </a:avLst>
        </a:prstGeom>
        <a:solidFill>
          <a:schemeClr val="accent4">
            <a:hueOff val="-3356733"/>
            <a:satOff val="7226"/>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C4C677-CE1C-49DD-BE45-E6C6526D9AAB}">
      <dsp:nvSpPr>
        <dsp:cNvPr id="0" name=""/>
        <dsp:cNvSpPr/>
      </dsp:nvSpPr>
      <dsp:spPr>
        <a:xfrm>
          <a:off x="2787797" y="1624204"/>
          <a:ext cx="1669861" cy="76330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3356733"/>
              <a:satOff val="7226"/>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SG" sz="1700" kern="1200" dirty="0"/>
            <a:t>Explore Data</a:t>
          </a:r>
        </a:p>
      </dsp:txBody>
      <dsp:txXfrm>
        <a:off x="2810153" y="1646560"/>
        <a:ext cx="1625149" cy="718590"/>
      </dsp:txXfrm>
    </dsp:sp>
    <dsp:sp modelId="{F8FED38C-F489-4ABE-BC51-4C4FE4CFC992}">
      <dsp:nvSpPr>
        <dsp:cNvPr id="0" name=""/>
        <dsp:cNvSpPr/>
      </dsp:nvSpPr>
      <dsp:spPr>
        <a:xfrm>
          <a:off x="4519180" y="1433379"/>
          <a:ext cx="1977467" cy="763302"/>
        </a:xfrm>
        <a:prstGeom prst="chevron">
          <a:avLst>
            <a:gd name="adj" fmla="val 40000"/>
          </a:avLst>
        </a:prstGeom>
        <a:solidFill>
          <a:schemeClr val="accent4">
            <a:hueOff val="-6713465"/>
            <a:satOff val="14452"/>
            <a:lumOff val="-156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FAE0F-5C11-4859-8863-732C93284ED5}">
      <dsp:nvSpPr>
        <dsp:cNvPr id="0" name=""/>
        <dsp:cNvSpPr/>
      </dsp:nvSpPr>
      <dsp:spPr>
        <a:xfrm>
          <a:off x="5046504" y="1624204"/>
          <a:ext cx="1669861" cy="76330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6713465"/>
              <a:satOff val="14452"/>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SG" sz="1700" kern="1200" dirty="0"/>
            <a:t>Model and validate</a:t>
          </a:r>
        </a:p>
      </dsp:txBody>
      <dsp:txXfrm>
        <a:off x="5068860" y="1646560"/>
        <a:ext cx="1625149" cy="718590"/>
      </dsp:txXfrm>
    </dsp:sp>
    <dsp:sp modelId="{D2B81ECF-096A-49E9-BA21-0F01519C6CA5}">
      <dsp:nvSpPr>
        <dsp:cNvPr id="0" name=""/>
        <dsp:cNvSpPr/>
      </dsp:nvSpPr>
      <dsp:spPr>
        <a:xfrm>
          <a:off x="6777887" y="1433379"/>
          <a:ext cx="1977467" cy="763302"/>
        </a:xfrm>
        <a:prstGeom prst="chevron">
          <a:avLst>
            <a:gd name="adj" fmla="val 40000"/>
          </a:avLst>
        </a:prstGeom>
        <a:solidFill>
          <a:schemeClr val="accent4">
            <a:hueOff val="-10070198"/>
            <a:satOff val="21678"/>
            <a:lumOff val="-235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7FA6AC-A292-4465-AB3B-8D232348A5E2}">
      <dsp:nvSpPr>
        <dsp:cNvPr id="0" name=""/>
        <dsp:cNvSpPr/>
      </dsp:nvSpPr>
      <dsp:spPr>
        <a:xfrm>
          <a:off x="7305211" y="1624204"/>
          <a:ext cx="1669861" cy="76330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0070198"/>
              <a:satOff val="21678"/>
              <a:lumOff val="-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SG" sz="1700" kern="1200" dirty="0"/>
            <a:t>Communicate</a:t>
          </a:r>
        </a:p>
      </dsp:txBody>
      <dsp:txXfrm>
        <a:off x="7327567" y="1646560"/>
        <a:ext cx="1625149" cy="718590"/>
      </dsp:txXfrm>
    </dsp:sp>
    <dsp:sp modelId="{FA659698-82AE-49A0-9B5C-F187BF775ED4}">
      <dsp:nvSpPr>
        <dsp:cNvPr id="0" name=""/>
        <dsp:cNvSpPr/>
      </dsp:nvSpPr>
      <dsp:spPr>
        <a:xfrm>
          <a:off x="9036593" y="1433379"/>
          <a:ext cx="1977467" cy="763302"/>
        </a:xfrm>
        <a:prstGeom prst="chevron">
          <a:avLst>
            <a:gd name="adj" fmla="val 40000"/>
          </a:avLst>
        </a:prstGeom>
        <a:solidFill>
          <a:schemeClr val="accent4">
            <a:hueOff val="-13426931"/>
            <a:satOff val="28904"/>
            <a:lumOff val="-313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70A91F-F3B9-4F15-8BA5-A8C7E6E89557}">
      <dsp:nvSpPr>
        <dsp:cNvPr id="0" name=""/>
        <dsp:cNvSpPr/>
      </dsp:nvSpPr>
      <dsp:spPr>
        <a:xfrm>
          <a:off x="9563918" y="1624204"/>
          <a:ext cx="1669861" cy="763302"/>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3426931"/>
              <a:satOff val="28904"/>
              <a:lumOff val="-31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SG" sz="1700" kern="1200" dirty="0"/>
            <a:t>Implement</a:t>
          </a:r>
        </a:p>
      </dsp:txBody>
      <dsp:txXfrm>
        <a:off x="9586274" y="1646560"/>
        <a:ext cx="1625149" cy="7185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15C1D-558E-41B4-AD79-D00F58D3F3BE}" type="datetimeFigureOut">
              <a:rPr lang="en-SG" smtClean="0"/>
              <a:t>9/10/2020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BFE9-957B-4256-8ACF-B693028F8F00}" type="slidenum">
              <a:rPr lang="en-SG" smtClean="0"/>
              <a:t>‹#›</a:t>
            </a:fld>
            <a:endParaRPr lang="en-SG"/>
          </a:p>
        </p:txBody>
      </p:sp>
    </p:spTree>
    <p:extLst>
      <p:ext uri="{BB962C8B-B14F-4D97-AF65-F5344CB8AC3E}">
        <p14:creationId xmlns:p14="http://schemas.microsoft.com/office/powerpoint/2010/main" val="21525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24BBFE9-957B-4256-8ACF-B693028F8F00}" type="slidenum">
              <a:rPr lang="en-SG" smtClean="0"/>
              <a:t>8</a:t>
            </a:fld>
            <a:endParaRPr lang="en-SG"/>
          </a:p>
        </p:txBody>
      </p:sp>
    </p:spTree>
    <p:extLst>
      <p:ext uri="{BB962C8B-B14F-4D97-AF65-F5344CB8AC3E}">
        <p14:creationId xmlns:p14="http://schemas.microsoft.com/office/powerpoint/2010/main" val="235684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Inter"/>
            </a:endParaRPr>
          </a:p>
          <a:p>
            <a:endParaRPr lang="en-SG" dirty="0"/>
          </a:p>
        </p:txBody>
      </p:sp>
      <p:sp>
        <p:nvSpPr>
          <p:cNvPr id="4" name="Slide Number Placeholder 3"/>
          <p:cNvSpPr>
            <a:spLocks noGrp="1"/>
          </p:cNvSpPr>
          <p:nvPr>
            <p:ph type="sldNum" sz="quarter" idx="5"/>
          </p:nvPr>
        </p:nvSpPr>
        <p:spPr/>
        <p:txBody>
          <a:bodyPr/>
          <a:lstStyle/>
          <a:p>
            <a:fld id="{C24BBFE9-957B-4256-8ACF-B693028F8F00}" type="slidenum">
              <a:rPr lang="en-SG" smtClean="0"/>
              <a:t>26</a:t>
            </a:fld>
            <a:endParaRPr lang="en-SG"/>
          </a:p>
        </p:txBody>
      </p:sp>
    </p:spTree>
    <p:extLst>
      <p:ext uri="{BB962C8B-B14F-4D97-AF65-F5344CB8AC3E}">
        <p14:creationId xmlns:p14="http://schemas.microsoft.com/office/powerpoint/2010/main" val="364935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a:xfrm>
            <a:off x="5332412" y="5883275"/>
            <a:ext cx="4324044" cy="365125"/>
          </a:xfrm>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35215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B6541D-A568-407D-B38C-65AD8FF0E7F3}" type="datetimeFigureOut">
              <a:rPr lang="en-SG" smtClean="0"/>
              <a:t>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82929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332960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1436422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661874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18530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53868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38109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163909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951856" y="5867131"/>
            <a:ext cx="551167" cy="365125"/>
          </a:xfrm>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91081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541D-A568-407D-B38C-65AD8FF0E7F3}" type="datetimeFigureOut">
              <a:rPr lang="en-SG" smtClean="0"/>
              <a:t>9/10/2020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129152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6541D-A568-407D-B38C-65AD8FF0E7F3}" type="datetimeFigureOut">
              <a:rPr lang="en-SG" smtClean="0"/>
              <a:t>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11980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B6541D-A568-407D-B38C-65AD8FF0E7F3}" type="datetimeFigureOut">
              <a:rPr lang="en-SG" smtClean="0"/>
              <a:t>9/10/2020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92012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B6541D-A568-407D-B38C-65AD8FF0E7F3}" type="datetimeFigureOut">
              <a:rPr lang="en-SG" smtClean="0"/>
              <a:t>9/10/2020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34048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6541D-A568-407D-B38C-65AD8FF0E7F3}" type="datetimeFigureOut">
              <a:rPr lang="en-SG" smtClean="0"/>
              <a:t>9/10/2020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102866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B6541D-A568-407D-B38C-65AD8FF0E7F3}" type="datetimeFigureOut">
              <a:rPr lang="en-SG" smtClean="0"/>
              <a:t>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23284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B6541D-A568-407D-B38C-65AD8FF0E7F3}" type="datetimeFigureOut">
              <a:rPr lang="en-SG" smtClean="0"/>
              <a:t>9/10/2020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07405F1-EC41-4C5C-92CB-62FDCC0B020F}" type="slidenum">
              <a:rPr lang="en-SG" smtClean="0"/>
              <a:t>‹#›</a:t>
            </a:fld>
            <a:endParaRPr lang="en-SG"/>
          </a:p>
        </p:txBody>
      </p:sp>
    </p:spTree>
    <p:extLst>
      <p:ext uri="{BB962C8B-B14F-4D97-AF65-F5344CB8AC3E}">
        <p14:creationId xmlns:p14="http://schemas.microsoft.com/office/powerpoint/2010/main" val="335576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B6541D-A568-407D-B38C-65AD8FF0E7F3}" type="datetimeFigureOut">
              <a:rPr lang="en-SG" smtClean="0"/>
              <a:t>9/10/2020</a:t>
            </a:fld>
            <a:endParaRPr lang="en-S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7405F1-EC41-4C5C-92CB-62FDCC0B020F}" type="slidenum">
              <a:rPr lang="en-SG" smtClean="0"/>
              <a:t>‹#›</a:t>
            </a:fld>
            <a:endParaRPr lang="en-SG"/>
          </a:p>
        </p:txBody>
      </p:sp>
    </p:spTree>
    <p:extLst>
      <p:ext uri="{BB962C8B-B14F-4D97-AF65-F5344CB8AC3E}">
        <p14:creationId xmlns:p14="http://schemas.microsoft.com/office/powerpoint/2010/main" val="300977677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m5-forecasting-accurac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3A73-E427-4F37-994A-53A5B4B33CBE}"/>
              </a:ext>
            </a:extLst>
          </p:cNvPr>
          <p:cNvSpPr>
            <a:spLocks noGrp="1"/>
          </p:cNvSpPr>
          <p:nvPr>
            <p:ph type="ctrTitle"/>
          </p:nvPr>
        </p:nvSpPr>
        <p:spPr/>
        <p:txBody>
          <a:bodyPr/>
          <a:lstStyle/>
          <a:p>
            <a:r>
              <a:rPr lang="en-SG" dirty="0"/>
              <a:t>CAPSTONE Project</a:t>
            </a:r>
          </a:p>
        </p:txBody>
      </p:sp>
      <p:sp>
        <p:nvSpPr>
          <p:cNvPr id="3" name="Subtitle 2">
            <a:extLst>
              <a:ext uri="{FF2B5EF4-FFF2-40B4-BE49-F238E27FC236}">
                <a16:creationId xmlns:a16="http://schemas.microsoft.com/office/drawing/2014/main" id="{F3048F2B-A67C-4307-9E69-BAB68EBEE0BD}"/>
              </a:ext>
            </a:extLst>
          </p:cNvPr>
          <p:cNvSpPr>
            <a:spLocks noGrp="1"/>
          </p:cNvSpPr>
          <p:nvPr>
            <p:ph type="subTitle" idx="1"/>
          </p:nvPr>
        </p:nvSpPr>
        <p:spPr/>
        <p:txBody>
          <a:bodyPr>
            <a:normAutofit/>
          </a:bodyPr>
          <a:lstStyle/>
          <a:p>
            <a:r>
              <a:rPr lang="en-SG" sz="4400" b="1" dirty="0">
                <a:effectLst>
                  <a:outerShdw blurRad="38100" dist="38100" dir="2700000" algn="tl">
                    <a:srgbClr val="000000">
                      <a:alpha val="43137"/>
                    </a:srgbClr>
                  </a:outerShdw>
                </a:effectLst>
              </a:rPr>
              <a:t>Forecast Model</a:t>
            </a:r>
          </a:p>
        </p:txBody>
      </p:sp>
    </p:spTree>
    <p:extLst>
      <p:ext uri="{BB962C8B-B14F-4D97-AF65-F5344CB8AC3E}">
        <p14:creationId xmlns:p14="http://schemas.microsoft.com/office/powerpoint/2010/main" val="132737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284901"/>
            <a:ext cx="10018713" cy="661539"/>
          </a:xfrm>
        </p:spPr>
        <p:txBody>
          <a:bodyPr>
            <a:normAutofit/>
          </a:bodyPr>
          <a:lstStyle/>
          <a:p>
            <a:r>
              <a:rPr lang="en-SG" sz="3600" b="1" dirty="0"/>
              <a:t>Drivers of sales volumes – SNAP events</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pic>
        <p:nvPicPr>
          <p:cNvPr id="5" name="Picture 4">
            <a:extLst>
              <a:ext uri="{FF2B5EF4-FFF2-40B4-BE49-F238E27FC236}">
                <a16:creationId xmlns:a16="http://schemas.microsoft.com/office/drawing/2014/main" id="{09B8551C-F9B3-4834-B293-2D51D9AD5C9E}"/>
              </a:ext>
            </a:extLst>
          </p:cNvPr>
          <p:cNvPicPr>
            <a:picLocks noChangeAspect="1"/>
          </p:cNvPicPr>
          <p:nvPr/>
        </p:nvPicPr>
        <p:blipFill>
          <a:blip r:embed="rId2"/>
          <a:stretch>
            <a:fillRect/>
          </a:stretch>
        </p:blipFill>
        <p:spPr>
          <a:xfrm>
            <a:off x="8612147" y="1577441"/>
            <a:ext cx="3048264" cy="2354784"/>
          </a:xfrm>
          <a:prstGeom prst="rect">
            <a:avLst/>
          </a:prstGeom>
        </p:spPr>
      </p:pic>
      <p:pic>
        <p:nvPicPr>
          <p:cNvPr id="10" name="Picture 9">
            <a:extLst>
              <a:ext uri="{FF2B5EF4-FFF2-40B4-BE49-F238E27FC236}">
                <a16:creationId xmlns:a16="http://schemas.microsoft.com/office/drawing/2014/main" id="{E6450B13-5805-4C7F-8139-91F5C8F49F67}"/>
              </a:ext>
            </a:extLst>
          </p:cNvPr>
          <p:cNvPicPr>
            <a:picLocks noChangeAspect="1"/>
          </p:cNvPicPr>
          <p:nvPr/>
        </p:nvPicPr>
        <p:blipFill>
          <a:blip r:embed="rId3"/>
          <a:stretch>
            <a:fillRect/>
          </a:stretch>
        </p:blipFill>
        <p:spPr>
          <a:xfrm>
            <a:off x="977765" y="1577441"/>
            <a:ext cx="2926334" cy="2316681"/>
          </a:xfrm>
          <a:prstGeom prst="rect">
            <a:avLst/>
          </a:prstGeom>
        </p:spPr>
      </p:pic>
      <p:pic>
        <p:nvPicPr>
          <p:cNvPr id="12" name="Picture 11">
            <a:extLst>
              <a:ext uri="{FF2B5EF4-FFF2-40B4-BE49-F238E27FC236}">
                <a16:creationId xmlns:a16="http://schemas.microsoft.com/office/drawing/2014/main" id="{DBF0B85D-8FE6-4E27-A0EA-F422502B9A89}"/>
              </a:ext>
            </a:extLst>
          </p:cNvPr>
          <p:cNvPicPr>
            <a:picLocks noChangeAspect="1"/>
          </p:cNvPicPr>
          <p:nvPr/>
        </p:nvPicPr>
        <p:blipFill>
          <a:blip r:embed="rId4"/>
          <a:stretch>
            <a:fillRect/>
          </a:stretch>
        </p:blipFill>
        <p:spPr>
          <a:xfrm>
            <a:off x="4813597" y="1577442"/>
            <a:ext cx="3040643" cy="2354784"/>
          </a:xfrm>
          <a:prstGeom prst="rect">
            <a:avLst/>
          </a:prstGeom>
        </p:spPr>
      </p:pic>
      <p:sp>
        <p:nvSpPr>
          <p:cNvPr id="14" name="TextBox 13">
            <a:extLst>
              <a:ext uri="{FF2B5EF4-FFF2-40B4-BE49-F238E27FC236}">
                <a16:creationId xmlns:a16="http://schemas.microsoft.com/office/drawing/2014/main" id="{E6BA9CBF-ADE0-4E4B-BBDF-6F2DCFF188F9}"/>
              </a:ext>
            </a:extLst>
          </p:cNvPr>
          <p:cNvSpPr txBox="1"/>
          <p:nvPr/>
        </p:nvSpPr>
        <p:spPr>
          <a:xfrm>
            <a:off x="1395966" y="946440"/>
            <a:ext cx="10438634" cy="400110"/>
          </a:xfrm>
          <a:prstGeom prst="rect">
            <a:avLst/>
          </a:prstGeom>
          <a:noFill/>
          <a:ln>
            <a:noFill/>
          </a:ln>
        </p:spPr>
        <p:txBody>
          <a:bodyPr wrap="square" rtlCol="0">
            <a:spAutoFit/>
          </a:bodyPr>
          <a:lstStyle/>
          <a:p>
            <a:pPr indent="1" defTabSz="804863" eaLnBrk="0" fontAlgn="base" hangingPunct="0">
              <a:spcBef>
                <a:spcPct val="0"/>
              </a:spcBef>
              <a:spcAft>
                <a:spcPct val="0"/>
              </a:spcAft>
            </a:pPr>
            <a:r>
              <a:rPr lang="en-US" altLang="en-US" sz="2000" dirty="0">
                <a:latin typeface="Inter"/>
              </a:rPr>
              <a:t>Higher Mean Sales during SNAP events across the states and stores </a:t>
            </a:r>
          </a:p>
        </p:txBody>
      </p:sp>
      <p:pic>
        <p:nvPicPr>
          <p:cNvPr id="16" name="Picture 15">
            <a:extLst>
              <a:ext uri="{FF2B5EF4-FFF2-40B4-BE49-F238E27FC236}">
                <a16:creationId xmlns:a16="http://schemas.microsoft.com/office/drawing/2014/main" id="{BAFE321D-FD23-4D1B-B6B2-732FBE409136}"/>
              </a:ext>
            </a:extLst>
          </p:cNvPr>
          <p:cNvPicPr>
            <a:picLocks noChangeAspect="1"/>
          </p:cNvPicPr>
          <p:nvPr/>
        </p:nvPicPr>
        <p:blipFill>
          <a:blip r:embed="rId5"/>
          <a:stretch>
            <a:fillRect/>
          </a:stretch>
        </p:blipFill>
        <p:spPr>
          <a:xfrm>
            <a:off x="140410" y="4114316"/>
            <a:ext cx="4312384" cy="1115443"/>
          </a:xfrm>
          <a:prstGeom prst="rect">
            <a:avLst/>
          </a:prstGeom>
        </p:spPr>
      </p:pic>
      <p:pic>
        <p:nvPicPr>
          <p:cNvPr id="18" name="Picture 17">
            <a:extLst>
              <a:ext uri="{FF2B5EF4-FFF2-40B4-BE49-F238E27FC236}">
                <a16:creationId xmlns:a16="http://schemas.microsoft.com/office/drawing/2014/main" id="{F83088AA-BBDE-4777-9798-2B4A5503A890}"/>
              </a:ext>
            </a:extLst>
          </p:cNvPr>
          <p:cNvPicPr>
            <a:picLocks noChangeAspect="1"/>
          </p:cNvPicPr>
          <p:nvPr/>
        </p:nvPicPr>
        <p:blipFill>
          <a:blip r:embed="rId6"/>
          <a:stretch>
            <a:fillRect/>
          </a:stretch>
        </p:blipFill>
        <p:spPr>
          <a:xfrm>
            <a:off x="4668611" y="4114316"/>
            <a:ext cx="3330616" cy="1115443"/>
          </a:xfrm>
          <a:prstGeom prst="rect">
            <a:avLst/>
          </a:prstGeom>
        </p:spPr>
      </p:pic>
      <p:pic>
        <p:nvPicPr>
          <p:cNvPr id="20" name="Picture 19">
            <a:extLst>
              <a:ext uri="{FF2B5EF4-FFF2-40B4-BE49-F238E27FC236}">
                <a16:creationId xmlns:a16="http://schemas.microsoft.com/office/drawing/2014/main" id="{3394844C-5578-4DEF-89F2-70D02B853158}"/>
              </a:ext>
            </a:extLst>
          </p:cNvPr>
          <p:cNvPicPr>
            <a:picLocks noChangeAspect="1"/>
          </p:cNvPicPr>
          <p:nvPr/>
        </p:nvPicPr>
        <p:blipFill>
          <a:blip r:embed="rId7"/>
          <a:stretch>
            <a:fillRect/>
          </a:stretch>
        </p:blipFill>
        <p:spPr>
          <a:xfrm>
            <a:off x="8470971" y="4114316"/>
            <a:ext cx="3330615" cy="1135705"/>
          </a:xfrm>
          <a:prstGeom prst="rect">
            <a:avLst/>
          </a:prstGeom>
        </p:spPr>
      </p:pic>
    </p:spTree>
    <p:extLst>
      <p:ext uri="{BB962C8B-B14F-4D97-AF65-F5344CB8AC3E}">
        <p14:creationId xmlns:p14="http://schemas.microsoft.com/office/powerpoint/2010/main" val="69990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284901"/>
            <a:ext cx="10018713" cy="661539"/>
          </a:xfrm>
        </p:spPr>
        <p:txBody>
          <a:bodyPr>
            <a:normAutofit fontScale="90000"/>
          </a:bodyPr>
          <a:lstStyle/>
          <a:p>
            <a:r>
              <a:rPr lang="en-SG" sz="3600" b="1" dirty="0"/>
              <a:t>Drivers of sales volumes – Holidays &amp; Other Events</a:t>
            </a:r>
          </a:p>
        </p:txBody>
      </p:sp>
      <p:sp>
        <p:nvSpPr>
          <p:cNvPr id="3" name="TextBox 2">
            <a:extLst>
              <a:ext uri="{FF2B5EF4-FFF2-40B4-BE49-F238E27FC236}">
                <a16:creationId xmlns:a16="http://schemas.microsoft.com/office/drawing/2014/main" id="{29B3C938-DDE4-4AC5-98C8-3044F56F06DB}"/>
              </a:ext>
            </a:extLst>
          </p:cNvPr>
          <p:cNvSpPr txBox="1"/>
          <p:nvPr/>
        </p:nvSpPr>
        <p:spPr>
          <a:xfrm>
            <a:off x="1560806" y="817693"/>
            <a:ext cx="10438634" cy="1200329"/>
          </a:xfrm>
          <a:prstGeom prst="rect">
            <a:avLst/>
          </a:prstGeom>
          <a:noFill/>
          <a:ln>
            <a:noFill/>
          </a:ln>
        </p:spPr>
        <p:txBody>
          <a:bodyPr wrap="square" rtlCol="0">
            <a:spAutoFit/>
          </a:bodyPr>
          <a:lstStyle/>
          <a:p>
            <a:pPr marL="258763" indent="-258763" defTabSz="804863" eaLnBrk="0" fontAlgn="base" hangingPunct="0">
              <a:spcBef>
                <a:spcPct val="0"/>
              </a:spcBef>
              <a:spcAft>
                <a:spcPct val="0"/>
              </a:spcAft>
              <a:buFont typeface="+mj-lt"/>
              <a:buAutoNum type="romanLcPeriod"/>
            </a:pPr>
            <a:r>
              <a:rPr lang="en-US" altLang="en-US" dirty="0">
                <a:latin typeface="Inter"/>
              </a:rPr>
              <a:t>Top sales volume on </a:t>
            </a:r>
            <a:r>
              <a:rPr lang="en-US" altLang="en-US" dirty="0" err="1">
                <a:latin typeface="Inter"/>
              </a:rPr>
              <a:t>Labour</a:t>
            </a:r>
            <a:r>
              <a:rPr lang="en-US" altLang="en-US" dirty="0">
                <a:latin typeface="Inter"/>
              </a:rPr>
              <a:t> Day, </a:t>
            </a:r>
            <a:r>
              <a:rPr lang="en-US" altLang="en-US" dirty="0" err="1">
                <a:latin typeface="Inter"/>
              </a:rPr>
              <a:t>SuperBowl</a:t>
            </a:r>
            <a:r>
              <a:rPr lang="en-US" altLang="en-US" dirty="0">
                <a:latin typeface="Inter"/>
              </a:rPr>
              <a:t>, Easter </a:t>
            </a:r>
          </a:p>
          <a:p>
            <a:pPr marL="258763" indent="-258763" defTabSz="914400" eaLnBrk="0" fontAlgn="base" hangingPunct="0">
              <a:spcBef>
                <a:spcPct val="0"/>
              </a:spcBef>
              <a:spcAft>
                <a:spcPct val="0"/>
              </a:spcAft>
              <a:buFont typeface="+mj-lt"/>
              <a:buAutoNum type="romanLcPeriod"/>
            </a:pPr>
            <a:r>
              <a:rPr lang="en-US" altLang="en-US" dirty="0">
                <a:latin typeface="Inter"/>
              </a:rPr>
              <a:t>Near zero sales on Christmas day</a:t>
            </a:r>
          </a:p>
          <a:p>
            <a:pPr marL="258763" indent="-258763" defTabSz="914400" eaLnBrk="0" fontAlgn="base" hangingPunct="0">
              <a:spcBef>
                <a:spcPct val="0"/>
              </a:spcBef>
              <a:spcAft>
                <a:spcPct val="0"/>
              </a:spcAft>
              <a:buFont typeface="+mj-lt"/>
              <a:buAutoNum type="romanLcPeriod"/>
            </a:pPr>
            <a:r>
              <a:rPr lang="en-US" altLang="en-US" dirty="0">
                <a:latin typeface="Inter"/>
              </a:rPr>
              <a:t>Lowest sales volumes on Thanksgiving and New Year</a:t>
            </a:r>
          </a:p>
          <a:p>
            <a:pPr marL="258763" indent="-258763" defTabSz="914400" eaLnBrk="0" fontAlgn="base" hangingPunct="0">
              <a:spcBef>
                <a:spcPct val="0"/>
              </a:spcBef>
              <a:spcAft>
                <a:spcPct val="0"/>
              </a:spcAft>
              <a:buFont typeface="+mj-lt"/>
              <a:buAutoNum type="romanLcPeriod"/>
            </a:pPr>
            <a:r>
              <a:rPr lang="en-US" altLang="en-US" dirty="0">
                <a:latin typeface="Inter"/>
              </a:rPr>
              <a:t>Higher sales volume on eve of holidays and events</a:t>
            </a:r>
          </a:p>
        </p:txBody>
      </p:sp>
      <p:grpSp>
        <p:nvGrpSpPr>
          <p:cNvPr id="26" name="Group 25">
            <a:extLst>
              <a:ext uri="{FF2B5EF4-FFF2-40B4-BE49-F238E27FC236}">
                <a16:creationId xmlns:a16="http://schemas.microsoft.com/office/drawing/2014/main" id="{0C63005E-24C3-4E90-8DD1-C4711EAF501A}"/>
              </a:ext>
            </a:extLst>
          </p:cNvPr>
          <p:cNvGrpSpPr/>
          <p:nvPr/>
        </p:nvGrpSpPr>
        <p:grpSpPr>
          <a:xfrm>
            <a:off x="-138546" y="2159738"/>
            <a:ext cx="10018713" cy="4573570"/>
            <a:chOff x="838200" y="1891499"/>
            <a:chExt cx="10515600" cy="4502748"/>
          </a:xfrm>
        </p:grpSpPr>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pic>
          <p:nvPicPr>
            <p:cNvPr id="7" name="Picture 6">
              <a:extLst>
                <a:ext uri="{FF2B5EF4-FFF2-40B4-BE49-F238E27FC236}">
                  <a16:creationId xmlns:a16="http://schemas.microsoft.com/office/drawing/2014/main" id="{C1EEC236-9418-4242-9788-65A4AD6BFAA6}"/>
                </a:ext>
              </a:extLst>
            </p:cNvPr>
            <p:cNvPicPr>
              <a:picLocks noChangeAspect="1"/>
            </p:cNvPicPr>
            <p:nvPr/>
          </p:nvPicPr>
          <p:blipFill>
            <a:blip r:embed="rId2"/>
            <a:stretch>
              <a:fillRect/>
            </a:stretch>
          </p:blipFill>
          <p:spPr>
            <a:xfrm>
              <a:off x="1047284" y="1891499"/>
              <a:ext cx="10306516" cy="4502748"/>
            </a:xfrm>
            <a:prstGeom prst="rect">
              <a:avLst/>
            </a:prstGeom>
          </p:spPr>
        </p:pic>
        <p:cxnSp>
          <p:nvCxnSpPr>
            <p:cNvPr id="9" name="Straight Connector 8">
              <a:extLst>
                <a:ext uri="{FF2B5EF4-FFF2-40B4-BE49-F238E27FC236}">
                  <a16:creationId xmlns:a16="http://schemas.microsoft.com/office/drawing/2014/main" id="{AC7698A3-205A-4286-AD11-8F135B05C5F3}"/>
                </a:ext>
              </a:extLst>
            </p:cNvPr>
            <p:cNvCxnSpPr>
              <a:cxnSpLocks/>
            </p:cNvCxnSpPr>
            <p:nvPr/>
          </p:nvCxnSpPr>
          <p:spPr>
            <a:xfrm flipH="1">
              <a:off x="1637593" y="2865534"/>
              <a:ext cx="9474354" cy="0"/>
            </a:xfrm>
            <a:prstGeom prst="line">
              <a:avLst/>
            </a:prstGeom>
            <a:ln w="1905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9A62DEA0-228E-48B7-966A-FBBBA0859A16}"/>
                </a:ext>
              </a:extLst>
            </p:cNvPr>
            <p:cNvSpPr/>
            <p:nvPr/>
          </p:nvSpPr>
          <p:spPr>
            <a:xfrm>
              <a:off x="2405270" y="5227983"/>
              <a:ext cx="248478" cy="73549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78A1415A-AB98-4B40-817D-CEE1A51C1BC2}"/>
                </a:ext>
              </a:extLst>
            </p:cNvPr>
            <p:cNvSpPr/>
            <p:nvPr/>
          </p:nvSpPr>
          <p:spPr>
            <a:xfrm>
              <a:off x="9405731" y="5316140"/>
              <a:ext cx="248478" cy="7241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8125C594-3807-4510-A5C1-30744961BB96}"/>
                </a:ext>
              </a:extLst>
            </p:cNvPr>
            <p:cNvSpPr/>
            <p:nvPr/>
          </p:nvSpPr>
          <p:spPr>
            <a:xfrm>
              <a:off x="7010401" y="5304812"/>
              <a:ext cx="248478" cy="73549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025169CF-E72A-45D7-9F51-4CF4D637491E}"/>
                </a:ext>
              </a:extLst>
            </p:cNvPr>
            <p:cNvSpPr/>
            <p:nvPr/>
          </p:nvSpPr>
          <p:spPr>
            <a:xfrm>
              <a:off x="4863549" y="5316140"/>
              <a:ext cx="248478" cy="735495"/>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31450FD0-75F2-48C7-9B94-3A4821AF7E55}"/>
                </a:ext>
              </a:extLst>
            </p:cNvPr>
            <p:cNvSpPr/>
            <p:nvPr/>
          </p:nvSpPr>
          <p:spPr>
            <a:xfrm>
              <a:off x="3223593" y="5343869"/>
              <a:ext cx="248478" cy="735495"/>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19FA5EC6-C2EC-4B17-AB34-9F7EF2027968}"/>
                </a:ext>
              </a:extLst>
            </p:cNvPr>
            <p:cNvSpPr/>
            <p:nvPr/>
          </p:nvSpPr>
          <p:spPr>
            <a:xfrm>
              <a:off x="9157253" y="5343869"/>
              <a:ext cx="248478" cy="735495"/>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8" name="Picture 27">
            <a:extLst>
              <a:ext uri="{FF2B5EF4-FFF2-40B4-BE49-F238E27FC236}">
                <a16:creationId xmlns:a16="http://schemas.microsoft.com/office/drawing/2014/main" id="{D117C329-131A-46D0-A545-2F87FF03D794}"/>
              </a:ext>
            </a:extLst>
          </p:cNvPr>
          <p:cNvPicPr>
            <a:picLocks noChangeAspect="1"/>
          </p:cNvPicPr>
          <p:nvPr/>
        </p:nvPicPr>
        <p:blipFill>
          <a:blip r:embed="rId3"/>
          <a:stretch>
            <a:fillRect/>
          </a:stretch>
        </p:blipFill>
        <p:spPr>
          <a:xfrm>
            <a:off x="9349876" y="3231320"/>
            <a:ext cx="2866745" cy="2528616"/>
          </a:xfrm>
          <a:prstGeom prst="rect">
            <a:avLst/>
          </a:prstGeom>
          <a:ln>
            <a:solidFill>
              <a:schemeClr val="bg2"/>
            </a:solidFill>
          </a:ln>
        </p:spPr>
      </p:pic>
    </p:spTree>
    <p:extLst>
      <p:ext uri="{BB962C8B-B14F-4D97-AF65-F5344CB8AC3E}">
        <p14:creationId xmlns:p14="http://schemas.microsoft.com/office/powerpoint/2010/main" val="267653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193228"/>
            <a:ext cx="10018713" cy="1059103"/>
          </a:xfrm>
        </p:spPr>
        <p:txBody>
          <a:bodyPr>
            <a:normAutofit/>
          </a:bodyPr>
          <a:lstStyle/>
          <a:p>
            <a:r>
              <a:rPr lang="en-SG" sz="3200" b="1" dirty="0"/>
              <a:t>Full Year Forecast Model – Store CA1 Timeseries</a:t>
            </a:r>
            <a:endParaRPr lang="en-SG" sz="3200" dirty="0"/>
          </a:p>
        </p:txBody>
      </p:sp>
      <p:pic>
        <p:nvPicPr>
          <p:cNvPr id="8" name="Picture 7">
            <a:extLst>
              <a:ext uri="{FF2B5EF4-FFF2-40B4-BE49-F238E27FC236}">
                <a16:creationId xmlns:a16="http://schemas.microsoft.com/office/drawing/2014/main" id="{E7E1BB86-68EF-4002-92AC-0B24D3C52F8F}"/>
              </a:ext>
            </a:extLst>
          </p:cNvPr>
          <p:cNvPicPr>
            <a:picLocks noChangeAspect="1"/>
          </p:cNvPicPr>
          <p:nvPr/>
        </p:nvPicPr>
        <p:blipFill>
          <a:blip r:embed="rId2"/>
          <a:stretch>
            <a:fillRect/>
          </a:stretch>
        </p:blipFill>
        <p:spPr>
          <a:xfrm>
            <a:off x="1556129" y="1252331"/>
            <a:ext cx="9926482" cy="4539245"/>
          </a:xfrm>
          <a:prstGeom prst="rect">
            <a:avLst/>
          </a:prstGeom>
        </p:spPr>
      </p:pic>
    </p:spTree>
    <p:extLst>
      <p:ext uri="{BB962C8B-B14F-4D97-AF65-F5344CB8AC3E}">
        <p14:creationId xmlns:p14="http://schemas.microsoft.com/office/powerpoint/2010/main" val="63845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515" y="188868"/>
            <a:ext cx="10018713" cy="923331"/>
          </a:xfrm>
        </p:spPr>
        <p:txBody>
          <a:bodyPr>
            <a:normAutofit/>
          </a:bodyPr>
          <a:lstStyle/>
          <a:p>
            <a:r>
              <a:rPr lang="en-SG" sz="3600" b="1" dirty="0"/>
              <a:t>Prior to Modelling – Stationary &amp; Seasonality</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8" name="TextBox 7">
            <a:extLst>
              <a:ext uri="{FF2B5EF4-FFF2-40B4-BE49-F238E27FC236}">
                <a16:creationId xmlns:a16="http://schemas.microsoft.com/office/drawing/2014/main" id="{4D2A680F-921C-4DCC-8D12-E62AC36A38AF}"/>
              </a:ext>
            </a:extLst>
          </p:cNvPr>
          <p:cNvSpPr txBox="1"/>
          <p:nvPr/>
        </p:nvSpPr>
        <p:spPr>
          <a:xfrm>
            <a:off x="1424279" y="926281"/>
            <a:ext cx="9792210" cy="646331"/>
          </a:xfrm>
          <a:prstGeom prst="rect">
            <a:avLst/>
          </a:prstGeom>
          <a:noFill/>
        </p:spPr>
        <p:txBody>
          <a:bodyPr wrap="square" rtlCol="0">
            <a:spAutoFit/>
          </a:bodyPr>
          <a:lstStyle/>
          <a:p>
            <a:r>
              <a:rPr lang="en-US" dirty="0">
                <a:latin typeface="Inter"/>
              </a:rPr>
              <a:t>Differencing order of 1 to make the timeseries stationary</a:t>
            </a:r>
          </a:p>
          <a:p>
            <a:r>
              <a:rPr lang="en-US" dirty="0">
                <a:latin typeface="Inter"/>
              </a:rPr>
              <a:t>Seasonality = 7 days</a:t>
            </a:r>
          </a:p>
        </p:txBody>
      </p:sp>
      <p:pic>
        <p:nvPicPr>
          <p:cNvPr id="4" name="Picture 3">
            <a:extLst>
              <a:ext uri="{FF2B5EF4-FFF2-40B4-BE49-F238E27FC236}">
                <a16:creationId xmlns:a16="http://schemas.microsoft.com/office/drawing/2014/main" id="{B14B2368-036C-42A9-BCA0-8B2585145F69}"/>
              </a:ext>
            </a:extLst>
          </p:cNvPr>
          <p:cNvPicPr>
            <a:picLocks noChangeAspect="1"/>
          </p:cNvPicPr>
          <p:nvPr/>
        </p:nvPicPr>
        <p:blipFill>
          <a:blip r:embed="rId2"/>
          <a:stretch>
            <a:fillRect/>
          </a:stretch>
        </p:blipFill>
        <p:spPr>
          <a:xfrm>
            <a:off x="1424279" y="1674053"/>
            <a:ext cx="9909552" cy="4578965"/>
          </a:xfrm>
          <a:prstGeom prst="rect">
            <a:avLst/>
          </a:prstGeom>
        </p:spPr>
      </p:pic>
    </p:spTree>
    <p:extLst>
      <p:ext uri="{BB962C8B-B14F-4D97-AF65-F5344CB8AC3E}">
        <p14:creationId xmlns:p14="http://schemas.microsoft.com/office/powerpoint/2010/main" val="363388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485" y="184072"/>
            <a:ext cx="10018713" cy="792453"/>
          </a:xfrm>
        </p:spPr>
        <p:txBody>
          <a:bodyPr>
            <a:normAutofit/>
          </a:bodyPr>
          <a:lstStyle/>
          <a:p>
            <a:r>
              <a:rPr lang="en-SG" sz="3600" b="1" dirty="0"/>
              <a:t>Store CA1 Full Year Model</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89064"/>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3" name="TextBox 2">
            <a:extLst>
              <a:ext uri="{FF2B5EF4-FFF2-40B4-BE49-F238E27FC236}">
                <a16:creationId xmlns:a16="http://schemas.microsoft.com/office/drawing/2014/main" id="{29B3C938-DDE4-4AC5-98C8-3044F56F06DB}"/>
              </a:ext>
            </a:extLst>
          </p:cNvPr>
          <p:cNvSpPr txBox="1"/>
          <p:nvPr/>
        </p:nvSpPr>
        <p:spPr>
          <a:xfrm>
            <a:off x="1433485" y="818805"/>
            <a:ext cx="10515600" cy="830997"/>
          </a:xfrm>
          <a:prstGeom prst="rect">
            <a:avLst/>
          </a:prstGeom>
          <a:noFill/>
          <a:ln>
            <a:noFill/>
          </a:ln>
        </p:spPr>
        <p:txBody>
          <a:bodyPr wrap="square" rtlCol="0">
            <a:spAutoFit/>
          </a:bodyPr>
          <a:lstStyle/>
          <a:p>
            <a:pPr marL="285750" indent="-285750" defTabSz="914400" eaLnBrk="0" fontAlgn="base" hangingPunct="0">
              <a:spcBef>
                <a:spcPct val="0"/>
              </a:spcBef>
              <a:spcAft>
                <a:spcPct val="0"/>
              </a:spcAft>
              <a:buFont typeface="Arial" panose="020B0604020202020204" pitchFamily="34" charset="0"/>
              <a:buChar char="•"/>
            </a:pPr>
            <a:r>
              <a:rPr lang="en-US" altLang="en-US" sz="1600" dirty="0">
                <a:latin typeface="Inter"/>
              </a:rPr>
              <a:t>Econometric approach SARIMA</a:t>
            </a:r>
          </a:p>
          <a:p>
            <a:pPr marL="285750" indent="-285750" defTabSz="914400" eaLnBrk="0" fontAlgn="base" hangingPunct="0">
              <a:spcBef>
                <a:spcPct val="0"/>
              </a:spcBef>
              <a:spcAft>
                <a:spcPct val="0"/>
              </a:spcAft>
              <a:buFont typeface="Arial" panose="020B0604020202020204" pitchFamily="34" charset="0"/>
              <a:buChar char="•"/>
            </a:pPr>
            <a:r>
              <a:rPr lang="en-US" altLang="en-US" sz="1600" dirty="0">
                <a:latin typeface="Inter"/>
              </a:rPr>
              <a:t>Drivers of sales volumes </a:t>
            </a:r>
            <a:r>
              <a:rPr lang="en-US" altLang="en-US" sz="1600" dirty="0" err="1">
                <a:latin typeface="Inter"/>
              </a:rPr>
              <a:t>ie</a:t>
            </a:r>
            <a:r>
              <a:rPr lang="en-US" altLang="en-US" sz="1600" dirty="0">
                <a:latin typeface="Inter"/>
              </a:rPr>
              <a:t> Exogenous variables – SNAP event, Sell Prices, 5 events </a:t>
            </a:r>
            <a:r>
              <a:rPr lang="en-US" altLang="en-US" sz="1600" dirty="0" err="1">
                <a:latin typeface="Inter"/>
              </a:rPr>
              <a:t>ie</a:t>
            </a:r>
            <a:r>
              <a:rPr lang="en-US" altLang="en-US" sz="1600" dirty="0">
                <a:latin typeface="Inter"/>
              </a:rPr>
              <a:t> </a:t>
            </a:r>
            <a:r>
              <a:rPr lang="en-US" altLang="en-US" sz="1600" dirty="0" err="1">
                <a:latin typeface="Inter"/>
              </a:rPr>
              <a:t>X’mas</a:t>
            </a:r>
            <a:r>
              <a:rPr lang="en-US" altLang="en-US" sz="1600" dirty="0">
                <a:latin typeface="Inter"/>
              </a:rPr>
              <a:t>, Thanksgiving, New Year, </a:t>
            </a:r>
            <a:r>
              <a:rPr lang="en-US" altLang="en-US" sz="1600" dirty="0" err="1">
                <a:latin typeface="Inter"/>
              </a:rPr>
              <a:t>Labour</a:t>
            </a:r>
            <a:r>
              <a:rPr lang="en-US" altLang="en-US" sz="1600" dirty="0">
                <a:latin typeface="Inter"/>
              </a:rPr>
              <a:t> Day and Super Bowl, &amp; eve of holidays</a:t>
            </a:r>
            <a:endParaRPr kumimoji="0" lang="en-US" altLang="en-US" sz="1600" b="0" i="0" u="none" strike="noStrike" cap="none" normalizeH="0" baseline="0" dirty="0">
              <a:ln>
                <a:noFill/>
              </a:ln>
              <a:solidFill>
                <a:schemeClr val="tx1"/>
              </a:solidFill>
              <a:effectLst/>
              <a:latin typeface="Inter"/>
            </a:endParaRPr>
          </a:p>
        </p:txBody>
      </p:sp>
      <p:pic>
        <p:nvPicPr>
          <p:cNvPr id="7" name="Picture 6">
            <a:extLst>
              <a:ext uri="{FF2B5EF4-FFF2-40B4-BE49-F238E27FC236}">
                <a16:creationId xmlns:a16="http://schemas.microsoft.com/office/drawing/2014/main" id="{77C16662-16B2-4ADE-9BBD-78BBEF4D528D}"/>
              </a:ext>
            </a:extLst>
          </p:cNvPr>
          <p:cNvPicPr>
            <a:picLocks noChangeAspect="1"/>
          </p:cNvPicPr>
          <p:nvPr/>
        </p:nvPicPr>
        <p:blipFill>
          <a:blip r:embed="rId2"/>
          <a:stretch>
            <a:fillRect/>
          </a:stretch>
        </p:blipFill>
        <p:spPr>
          <a:xfrm>
            <a:off x="147612" y="1569830"/>
            <a:ext cx="6453046" cy="5288170"/>
          </a:xfrm>
          <a:prstGeom prst="rect">
            <a:avLst/>
          </a:prstGeom>
        </p:spPr>
      </p:pic>
      <p:pic>
        <p:nvPicPr>
          <p:cNvPr id="10" name="Picture 9">
            <a:extLst>
              <a:ext uri="{FF2B5EF4-FFF2-40B4-BE49-F238E27FC236}">
                <a16:creationId xmlns:a16="http://schemas.microsoft.com/office/drawing/2014/main" id="{4CAF290F-E255-4A23-833B-9CFFE768528B}"/>
              </a:ext>
            </a:extLst>
          </p:cNvPr>
          <p:cNvPicPr>
            <a:picLocks noChangeAspect="1"/>
          </p:cNvPicPr>
          <p:nvPr/>
        </p:nvPicPr>
        <p:blipFill>
          <a:blip r:embed="rId3"/>
          <a:stretch>
            <a:fillRect/>
          </a:stretch>
        </p:blipFill>
        <p:spPr>
          <a:xfrm>
            <a:off x="5910070" y="2605925"/>
            <a:ext cx="6199505" cy="2860793"/>
          </a:xfrm>
          <a:prstGeom prst="rect">
            <a:avLst/>
          </a:prstGeom>
          <a:ln>
            <a:solidFill>
              <a:schemeClr val="tx2">
                <a:lumMod val="50000"/>
                <a:lumOff val="50000"/>
              </a:schemeClr>
            </a:solidFill>
          </a:ln>
        </p:spPr>
      </p:pic>
    </p:spTree>
    <p:extLst>
      <p:ext uri="{BB962C8B-B14F-4D97-AF65-F5344CB8AC3E}">
        <p14:creationId xmlns:p14="http://schemas.microsoft.com/office/powerpoint/2010/main" val="138739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203166"/>
            <a:ext cx="10018713" cy="910018"/>
          </a:xfrm>
        </p:spPr>
        <p:txBody>
          <a:bodyPr>
            <a:normAutofit/>
          </a:bodyPr>
          <a:lstStyle/>
          <a:p>
            <a:r>
              <a:rPr lang="en-SG" sz="3600" b="1" dirty="0"/>
              <a:t>Store CA1 Full Year Model - </a:t>
            </a:r>
            <a:r>
              <a:rPr lang="en-SG" sz="3600" b="1" i="0" dirty="0">
                <a:solidFill>
                  <a:srgbClr val="000000"/>
                </a:solidFill>
                <a:effectLst/>
              </a:rPr>
              <a:t>Residuals</a:t>
            </a:r>
            <a:endParaRPr lang="en-SG" sz="3600" b="1" dirty="0"/>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7" name="TextBox 6">
            <a:extLst>
              <a:ext uri="{FF2B5EF4-FFF2-40B4-BE49-F238E27FC236}">
                <a16:creationId xmlns:a16="http://schemas.microsoft.com/office/drawing/2014/main" id="{20E34348-D116-465A-884F-6530AFD0C562}"/>
              </a:ext>
            </a:extLst>
          </p:cNvPr>
          <p:cNvSpPr txBox="1"/>
          <p:nvPr/>
        </p:nvSpPr>
        <p:spPr>
          <a:xfrm>
            <a:off x="1463898" y="957327"/>
            <a:ext cx="8779229" cy="369332"/>
          </a:xfrm>
          <a:prstGeom prst="rect">
            <a:avLst/>
          </a:prstGeom>
          <a:noFill/>
        </p:spPr>
        <p:txBody>
          <a:bodyPr wrap="square">
            <a:spAutoFit/>
          </a:bodyPr>
          <a:lstStyle/>
          <a:p>
            <a:r>
              <a:rPr lang="en-US" b="0" i="0" dirty="0">
                <a:solidFill>
                  <a:srgbClr val="000000"/>
                </a:solidFill>
                <a:effectLst/>
                <a:latin typeface="Inter"/>
              </a:rPr>
              <a:t> Residuals are stationary, and there are no apparent autocorrelations</a:t>
            </a:r>
            <a:endParaRPr lang="en-SG" dirty="0">
              <a:latin typeface="Inter"/>
            </a:endParaRPr>
          </a:p>
        </p:txBody>
      </p:sp>
      <p:pic>
        <p:nvPicPr>
          <p:cNvPr id="8" name="Picture 7">
            <a:extLst>
              <a:ext uri="{FF2B5EF4-FFF2-40B4-BE49-F238E27FC236}">
                <a16:creationId xmlns:a16="http://schemas.microsoft.com/office/drawing/2014/main" id="{035673C4-18E2-4F39-A0AB-87B593BC1D7C}"/>
              </a:ext>
            </a:extLst>
          </p:cNvPr>
          <p:cNvPicPr>
            <a:picLocks noChangeAspect="1"/>
          </p:cNvPicPr>
          <p:nvPr/>
        </p:nvPicPr>
        <p:blipFill>
          <a:blip r:embed="rId2"/>
          <a:stretch>
            <a:fillRect/>
          </a:stretch>
        </p:blipFill>
        <p:spPr>
          <a:xfrm>
            <a:off x="1639006" y="1680636"/>
            <a:ext cx="9668495" cy="4433835"/>
          </a:xfrm>
          <a:prstGeom prst="rect">
            <a:avLst/>
          </a:prstGeom>
        </p:spPr>
      </p:pic>
    </p:spTree>
    <p:extLst>
      <p:ext uri="{BB962C8B-B14F-4D97-AF65-F5344CB8AC3E}">
        <p14:creationId xmlns:p14="http://schemas.microsoft.com/office/powerpoint/2010/main" val="152162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203166"/>
            <a:ext cx="10018713" cy="910018"/>
          </a:xfrm>
        </p:spPr>
        <p:txBody>
          <a:bodyPr>
            <a:normAutofit/>
          </a:bodyPr>
          <a:lstStyle/>
          <a:p>
            <a:r>
              <a:rPr lang="en-SG" sz="3600" b="1" dirty="0"/>
              <a:t>Store CA1 Full Year Model – </a:t>
            </a:r>
            <a:r>
              <a:rPr lang="en-SG" sz="3600" b="1" i="0" dirty="0">
                <a:solidFill>
                  <a:srgbClr val="000000"/>
                </a:solidFill>
                <a:effectLst/>
              </a:rPr>
              <a:t>Evaluation</a:t>
            </a:r>
            <a:endParaRPr lang="en-SG" sz="3600" b="1" dirty="0"/>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5" name="TextBox 4">
            <a:extLst>
              <a:ext uri="{FF2B5EF4-FFF2-40B4-BE49-F238E27FC236}">
                <a16:creationId xmlns:a16="http://schemas.microsoft.com/office/drawing/2014/main" id="{B6DE3569-3705-4D29-BAB7-A40C06AC57ED}"/>
              </a:ext>
            </a:extLst>
          </p:cNvPr>
          <p:cNvSpPr txBox="1"/>
          <p:nvPr/>
        </p:nvSpPr>
        <p:spPr>
          <a:xfrm>
            <a:off x="1399311" y="4652241"/>
            <a:ext cx="10409381" cy="2031325"/>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Inter"/>
              </a:rPr>
              <a:t>With the target growth of 5% over prior year, budget looks achievable if business environment is as per prior year</a:t>
            </a:r>
          </a:p>
          <a:p>
            <a:pPr marL="285750" indent="-285750">
              <a:buFont typeface="Arial" panose="020B0604020202020204" pitchFamily="34" charset="0"/>
              <a:buChar char="•"/>
            </a:pPr>
            <a:endParaRPr lang="en-SG" dirty="0">
              <a:latin typeface="Inter"/>
            </a:endParaRPr>
          </a:p>
          <a:p>
            <a:pPr marL="285750" indent="-285750">
              <a:buFont typeface="Arial" panose="020B0604020202020204" pitchFamily="34" charset="0"/>
              <a:buChar char="•"/>
            </a:pPr>
            <a:r>
              <a:rPr lang="en-SG" dirty="0">
                <a:latin typeface="Inter"/>
              </a:rPr>
              <a:t>Mean Absolute Percentage Error (MAPE) of forecast sales and actual sales for next FY turns out to be 6.61%. With hindsight, actual sales was lower than forecast sales, lower than Target! </a:t>
            </a:r>
          </a:p>
          <a:p>
            <a:pPr marL="285750" indent="-285750">
              <a:buFont typeface="Arial" panose="020B0604020202020204" pitchFamily="34" charset="0"/>
              <a:buChar char="•"/>
            </a:pPr>
            <a:endParaRPr lang="en-SG" dirty="0">
              <a:latin typeface="Inter"/>
            </a:endParaRPr>
          </a:p>
          <a:p>
            <a:pPr marL="285750" indent="-285750">
              <a:buFont typeface="Arial" panose="020B0604020202020204" pitchFamily="34" charset="0"/>
              <a:buChar char="•"/>
            </a:pPr>
            <a:r>
              <a:rPr lang="en-SG" dirty="0">
                <a:latin typeface="Inter"/>
              </a:rPr>
              <a:t>Retail Store CA1 needs to monitor sales performance closely for next year</a:t>
            </a:r>
          </a:p>
        </p:txBody>
      </p:sp>
      <p:graphicFrame>
        <p:nvGraphicFramePr>
          <p:cNvPr id="8" name="Table 7">
            <a:extLst>
              <a:ext uri="{FF2B5EF4-FFF2-40B4-BE49-F238E27FC236}">
                <a16:creationId xmlns:a16="http://schemas.microsoft.com/office/drawing/2014/main" id="{C6F242CA-3CDC-4011-B9A4-6668F2E114D5}"/>
              </a:ext>
            </a:extLst>
          </p:cNvPr>
          <p:cNvGraphicFramePr>
            <a:graphicFrameLocks noGrp="1"/>
          </p:cNvGraphicFramePr>
          <p:nvPr>
            <p:extLst>
              <p:ext uri="{D42A27DB-BD31-4B8C-83A1-F6EECF244321}">
                <p14:modId xmlns:p14="http://schemas.microsoft.com/office/powerpoint/2010/main" val="1445818589"/>
              </p:ext>
            </p:extLst>
          </p:nvPr>
        </p:nvGraphicFramePr>
        <p:xfrm>
          <a:off x="7565894" y="1109753"/>
          <a:ext cx="4062687" cy="3488400"/>
        </p:xfrm>
        <a:graphic>
          <a:graphicData uri="http://schemas.openxmlformats.org/drawingml/2006/table">
            <a:tbl>
              <a:tblPr>
                <a:tableStyleId>{5C22544A-7EE6-4342-B048-85BDC9FD1C3A}</a:tableStyleId>
              </a:tblPr>
              <a:tblGrid>
                <a:gridCol w="3239264">
                  <a:extLst>
                    <a:ext uri="{9D8B030D-6E8A-4147-A177-3AD203B41FA5}">
                      <a16:colId xmlns:a16="http://schemas.microsoft.com/office/drawing/2014/main" val="4260074961"/>
                    </a:ext>
                  </a:extLst>
                </a:gridCol>
                <a:gridCol w="823423">
                  <a:extLst>
                    <a:ext uri="{9D8B030D-6E8A-4147-A177-3AD203B41FA5}">
                      <a16:colId xmlns:a16="http://schemas.microsoft.com/office/drawing/2014/main" val="1245741992"/>
                    </a:ext>
                  </a:extLst>
                </a:gridCol>
              </a:tblGrid>
              <a:tr h="348840">
                <a:tc>
                  <a:txBody>
                    <a:bodyPr/>
                    <a:lstStyle/>
                    <a:p>
                      <a:pPr algn="l" fontAlgn="b"/>
                      <a:r>
                        <a:rPr lang="en-US" sz="1100" u="none" strike="noStrike" dirty="0">
                          <a:effectLst/>
                          <a:latin typeface="+mn-lt"/>
                        </a:rPr>
                        <a:t>Actual sales FY (2014-05-23 to 2015-05-22)</a:t>
                      </a:r>
                      <a:endParaRPr lang="en-US" sz="1100" b="0" i="0" u="none" strike="noStrike" dirty="0">
                        <a:solidFill>
                          <a:srgbClr val="000000"/>
                        </a:solidFill>
                        <a:effectLst/>
                        <a:latin typeface="+mn-lt"/>
                      </a:endParaRPr>
                    </a:p>
                  </a:txBody>
                  <a:tcPr marL="7620" marR="7620" marT="7620" marB="0" anchor="ctr"/>
                </a:tc>
                <a:tc>
                  <a:txBody>
                    <a:bodyPr/>
                    <a:lstStyle/>
                    <a:p>
                      <a:pPr algn="l" fontAlgn="b"/>
                      <a:r>
                        <a:rPr lang="en-SG" sz="1100" u="none" strike="noStrike" dirty="0">
                          <a:effectLst/>
                          <a:latin typeface="+mn-lt"/>
                        </a:rPr>
                        <a:t>        1,600,222 </a:t>
                      </a:r>
                      <a:endParaRPr lang="en-SG" sz="11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611780663"/>
                  </a:ext>
                </a:extLst>
              </a:tr>
              <a:tr h="348840">
                <a:tc>
                  <a:txBody>
                    <a:bodyPr/>
                    <a:lstStyle/>
                    <a:p>
                      <a:pPr algn="l" fontAlgn="b"/>
                      <a:r>
                        <a:rPr lang="en-US" sz="1100" u="none" strike="noStrike" dirty="0">
                          <a:effectLst/>
                          <a:latin typeface="+mn-lt"/>
                        </a:rPr>
                        <a:t>Forecast sales FY (2014-05-23 to 2015-05-22)</a:t>
                      </a:r>
                      <a:endParaRPr lang="en-US" sz="1100" b="0" i="0" u="none" strike="noStrike" dirty="0">
                        <a:solidFill>
                          <a:srgbClr val="000000"/>
                        </a:solidFill>
                        <a:effectLst/>
                        <a:latin typeface="+mn-lt"/>
                      </a:endParaRPr>
                    </a:p>
                  </a:txBody>
                  <a:tcPr marL="7620" marR="7620" marT="7620" marB="0" anchor="ctr"/>
                </a:tc>
                <a:tc>
                  <a:txBody>
                    <a:bodyPr/>
                    <a:lstStyle/>
                    <a:p>
                      <a:pPr algn="l" fontAlgn="b"/>
                      <a:r>
                        <a:rPr lang="en-SG" sz="1100" u="none" strike="noStrike" dirty="0">
                          <a:effectLst/>
                          <a:latin typeface="+mn-lt"/>
                        </a:rPr>
                        <a:t>        1,595,730 </a:t>
                      </a:r>
                      <a:endParaRPr lang="en-SG" sz="11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3257081699"/>
                  </a:ext>
                </a:extLst>
              </a:tr>
              <a:tr h="348840">
                <a:tc>
                  <a:txBody>
                    <a:bodyPr/>
                    <a:lstStyle/>
                    <a:p>
                      <a:pPr algn="l" fontAlgn="b"/>
                      <a:r>
                        <a:rPr lang="en-SG" sz="1100" b="1" u="none" strike="noStrike" dirty="0">
                          <a:effectLst/>
                          <a:latin typeface="+mn-lt"/>
                        </a:rPr>
                        <a:t>Difference</a:t>
                      </a:r>
                      <a:endParaRPr lang="en-SG" sz="1100" b="1" i="0" u="none" strike="noStrike" dirty="0">
                        <a:solidFill>
                          <a:srgbClr val="000000"/>
                        </a:solidFill>
                        <a:effectLst/>
                        <a:latin typeface="+mn-lt"/>
                      </a:endParaRPr>
                    </a:p>
                  </a:txBody>
                  <a:tcPr marL="7620" marR="7620" marT="7620" marB="0" anchor="ctr"/>
                </a:tc>
                <a:tc>
                  <a:txBody>
                    <a:bodyPr/>
                    <a:lstStyle/>
                    <a:p>
                      <a:pPr algn="r" fontAlgn="b"/>
                      <a:r>
                        <a:rPr lang="en-SG" sz="1100" b="1" u="none" strike="noStrike" dirty="0">
                          <a:effectLst/>
                          <a:latin typeface="+mn-lt"/>
                        </a:rPr>
                        <a:t>0.28%</a:t>
                      </a:r>
                      <a:endParaRPr lang="en-SG" sz="1100" b="1"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160164824"/>
                  </a:ext>
                </a:extLst>
              </a:tr>
              <a:tr h="348840">
                <a:tc>
                  <a:txBody>
                    <a:bodyPr/>
                    <a:lstStyle/>
                    <a:p>
                      <a:pPr algn="l" fontAlgn="b"/>
                      <a:r>
                        <a:rPr lang="en-US" sz="1100" u="none" strike="noStrike" dirty="0">
                          <a:effectLst/>
                          <a:latin typeface="+mn-lt"/>
                        </a:rPr>
                        <a:t>Target Growth for next FY (2015-05-23 to 2016-05-22)</a:t>
                      </a:r>
                      <a:endParaRPr lang="en-US" sz="1100" b="0" i="0" u="none" strike="noStrike" dirty="0">
                        <a:solidFill>
                          <a:srgbClr val="000000"/>
                        </a:solidFill>
                        <a:effectLst/>
                        <a:latin typeface="+mn-lt"/>
                      </a:endParaRPr>
                    </a:p>
                  </a:txBody>
                  <a:tcPr marL="7620" marR="7620" marT="7620" marB="0" anchor="ctr"/>
                </a:tc>
                <a:tc>
                  <a:txBody>
                    <a:bodyPr/>
                    <a:lstStyle/>
                    <a:p>
                      <a:pPr algn="r" fontAlgn="b"/>
                      <a:r>
                        <a:rPr lang="en-SG" sz="1100" u="none" strike="noStrike" dirty="0">
                          <a:effectLst/>
                          <a:latin typeface="+mn-lt"/>
                        </a:rPr>
                        <a:t>5%</a:t>
                      </a:r>
                      <a:endParaRPr lang="en-SG" sz="11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111090481"/>
                  </a:ext>
                </a:extLst>
              </a:tr>
              <a:tr h="348840">
                <a:tc>
                  <a:txBody>
                    <a:bodyPr/>
                    <a:lstStyle/>
                    <a:p>
                      <a:pPr algn="l" fontAlgn="b"/>
                      <a:r>
                        <a:rPr lang="en-SG" sz="1100" u="none" strike="noStrike" dirty="0" err="1">
                          <a:effectLst/>
                          <a:latin typeface="+mn-lt"/>
                        </a:rPr>
                        <a:t>ie</a:t>
                      </a:r>
                      <a:r>
                        <a:rPr lang="en-SG" sz="1100" u="none" strike="noStrike" dirty="0">
                          <a:effectLst/>
                          <a:latin typeface="+mn-lt"/>
                        </a:rPr>
                        <a:t>  Target sales </a:t>
                      </a:r>
                      <a:endParaRPr lang="en-SG" sz="1100" b="0" i="0" u="none" strike="noStrike" dirty="0">
                        <a:solidFill>
                          <a:srgbClr val="000000"/>
                        </a:solidFill>
                        <a:effectLst/>
                        <a:latin typeface="+mn-lt"/>
                      </a:endParaRPr>
                    </a:p>
                  </a:txBody>
                  <a:tcPr marL="7620" marR="7620" marT="7620" marB="0" anchor="ctr"/>
                </a:tc>
                <a:tc>
                  <a:txBody>
                    <a:bodyPr/>
                    <a:lstStyle/>
                    <a:p>
                      <a:pPr algn="l" fontAlgn="b"/>
                      <a:r>
                        <a:rPr lang="en-SG" sz="1100" u="none" strike="noStrike" dirty="0">
                          <a:effectLst/>
                          <a:latin typeface="+mn-lt"/>
                        </a:rPr>
                        <a:t>        1,680,233 </a:t>
                      </a:r>
                      <a:endParaRPr lang="en-SG" sz="11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42213184"/>
                  </a:ext>
                </a:extLst>
              </a:tr>
              <a:tr h="348840">
                <a:tc>
                  <a:txBody>
                    <a:bodyPr/>
                    <a:lstStyle/>
                    <a:p>
                      <a:pPr algn="l" fontAlgn="b"/>
                      <a:r>
                        <a:rPr lang="en-US" sz="1100" u="none" strike="noStrike" dirty="0">
                          <a:effectLst/>
                          <a:latin typeface="+mn-lt"/>
                        </a:rPr>
                        <a:t>Forecast sales for next FY (2015-05-23 to 2016-05-22)</a:t>
                      </a:r>
                      <a:endParaRPr lang="en-US" sz="1100" b="0" i="0" u="none" strike="noStrike" dirty="0">
                        <a:solidFill>
                          <a:srgbClr val="000000"/>
                        </a:solidFill>
                        <a:effectLst/>
                        <a:latin typeface="+mn-lt"/>
                      </a:endParaRPr>
                    </a:p>
                  </a:txBody>
                  <a:tcPr marL="7620" marR="7620" marT="7620" marB="0" anchor="ctr"/>
                </a:tc>
                <a:tc>
                  <a:txBody>
                    <a:bodyPr/>
                    <a:lstStyle/>
                    <a:p>
                      <a:pPr algn="l" fontAlgn="b"/>
                      <a:r>
                        <a:rPr lang="en-SG" sz="1100" u="none" strike="noStrike" dirty="0">
                          <a:effectLst/>
                          <a:latin typeface="+mn-lt"/>
                        </a:rPr>
                        <a:t>        1,659,149 </a:t>
                      </a:r>
                      <a:endParaRPr lang="en-SG" sz="11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34221365"/>
                  </a:ext>
                </a:extLst>
              </a:tr>
              <a:tr h="348840">
                <a:tc>
                  <a:txBody>
                    <a:bodyPr/>
                    <a:lstStyle/>
                    <a:p>
                      <a:pPr algn="l" fontAlgn="b"/>
                      <a:r>
                        <a:rPr lang="en-SG" sz="1100" b="1" u="none" strike="noStrike" dirty="0">
                          <a:effectLst/>
                          <a:latin typeface="+mn-lt"/>
                        </a:rPr>
                        <a:t>Gap</a:t>
                      </a:r>
                      <a:endParaRPr lang="en-SG" sz="1100" b="1" i="0" u="none" strike="noStrike" dirty="0">
                        <a:solidFill>
                          <a:srgbClr val="000000"/>
                        </a:solidFill>
                        <a:effectLst/>
                        <a:latin typeface="+mn-lt"/>
                      </a:endParaRPr>
                    </a:p>
                  </a:txBody>
                  <a:tcPr marL="7620" marR="7620" marT="7620" marB="0" anchor="ctr"/>
                </a:tc>
                <a:tc>
                  <a:txBody>
                    <a:bodyPr/>
                    <a:lstStyle/>
                    <a:p>
                      <a:pPr algn="r" fontAlgn="b"/>
                      <a:r>
                        <a:rPr lang="en-SG" sz="1100" b="1" u="none" strike="noStrike" dirty="0">
                          <a:effectLst/>
                          <a:latin typeface="+mn-lt"/>
                        </a:rPr>
                        <a:t>1.25%</a:t>
                      </a:r>
                      <a:endParaRPr lang="en-SG" sz="1100" b="1"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817538704"/>
                  </a:ext>
                </a:extLst>
              </a:tr>
              <a:tr h="348840">
                <a:tc>
                  <a:txBody>
                    <a:bodyPr/>
                    <a:lstStyle/>
                    <a:p>
                      <a:pPr algn="l" fontAlgn="b"/>
                      <a:r>
                        <a:rPr lang="en-SG" sz="1100" b="0" i="0" u="none" strike="noStrike" dirty="0">
                          <a:solidFill>
                            <a:srgbClr val="000000"/>
                          </a:solidFill>
                          <a:effectLst/>
                          <a:latin typeface="+mn-lt"/>
                        </a:rPr>
                        <a:t>Actual sales for next FY</a:t>
                      </a:r>
                      <a:r>
                        <a:rPr lang="en-US" sz="1100" u="none" strike="noStrike" dirty="0">
                          <a:effectLst/>
                          <a:latin typeface="+mn-lt"/>
                        </a:rPr>
                        <a:t> (2015-05-23 to 2016-05-22)</a:t>
                      </a:r>
                      <a:endParaRPr lang="en-SG" sz="1100" b="0" i="0" u="none" strike="noStrike" dirty="0">
                        <a:solidFill>
                          <a:srgbClr val="000000"/>
                        </a:solidFill>
                        <a:effectLst/>
                        <a:latin typeface="+mn-lt"/>
                      </a:endParaRPr>
                    </a:p>
                  </a:txBody>
                  <a:tcPr marL="7620" marR="7620" marT="7620" marB="0" anchor="ctr"/>
                </a:tc>
                <a:tc>
                  <a:txBody>
                    <a:bodyPr/>
                    <a:lstStyle/>
                    <a:p>
                      <a:pPr algn="r" fontAlgn="b"/>
                      <a:r>
                        <a:rPr lang="en-SG" sz="1100" b="0" i="0" u="none" strike="noStrike" dirty="0">
                          <a:solidFill>
                            <a:srgbClr val="000000"/>
                          </a:solidFill>
                          <a:effectLst/>
                          <a:latin typeface="+mn-lt"/>
                        </a:rPr>
                        <a:t>1,633,096</a:t>
                      </a:r>
                    </a:p>
                  </a:txBody>
                  <a:tcPr marL="7620" marR="7620" marT="7620" marB="0" anchor="ctr"/>
                </a:tc>
                <a:extLst>
                  <a:ext uri="{0D108BD9-81ED-4DB2-BD59-A6C34878D82A}">
                    <a16:rowId xmlns:a16="http://schemas.microsoft.com/office/drawing/2014/main" val="3322279203"/>
                  </a:ext>
                </a:extLst>
              </a:tr>
              <a:tr h="348840">
                <a:tc>
                  <a:txBody>
                    <a:bodyPr/>
                    <a:lstStyle/>
                    <a:p>
                      <a:pPr algn="l" fontAlgn="b"/>
                      <a:r>
                        <a:rPr lang="en-SG" sz="1100" b="1" i="0" u="none" strike="noStrike" dirty="0">
                          <a:solidFill>
                            <a:srgbClr val="000000"/>
                          </a:solidFill>
                          <a:effectLst/>
                          <a:latin typeface="+mn-lt"/>
                        </a:rPr>
                        <a:t>Actual sales for next FY vs Forecast sales</a:t>
                      </a:r>
                    </a:p>
                  </a:txBody>
                  <a:tcPr marL="7620" marR="7620" marT="7620" marB="0" anchor="ctr"/>
                </a:tc>
                <a:tc>
                  <a:txBody>
                    <a:bodyPr/>
                    <a:lstStyle/>
                    <a:p>
                      <a:pPr algn="r" fontAlgn="b"/>
                      <a:r>
                        <a:rPr lang="en-SG" sz="1100" b="1" i="0" u="none" strike="noStrike" dirty="0">
                          <a:solidFill>
                            <a:srgbClr val="000000"/>
                          </a:solidFill>
                          <a:effectLst/>
                          <a:latin typeface="+mn-lt"/>
                        </a:rPr>
                        <a:t>-26,053</a:t>
                      </a:r>
                    </a:p>
                  </a:txBody>
                  <a:tcPr marL="7620" marR="7620" marT="7620" marB="0" anchor="ctr"/>
                </a:tc>
                <a:extLst>
                  <a:ext uri="{0D108BD9-81ED-4DB2-BD59-A6C34878D82A}">
                    <a16:rowId xmlns:a16="http://schemas.microsoft.com/office/drawing/2014/main" val="1730441540"/>
                  </a:ext>
                </a:extLst>
              </a:tr>
              <a:tr h="348840">
                <a:tc>
                  <a:txBody>
                    <a:bodyPr/>
                    <a:lstStyle/>
                    <a:p>
                      <a:pPr algn="l" fontAlgn="b"/>
                      <a:r>
                        <a:rPr lang="en-SG" sz="1100" b="1" i="0" u="none" strike="noStrike" dirty="0">
                          <a:solidFill>
                            <a:srgbClr val="000000"/>
                          </a:solidFill>
                          <a:effectLst/>
                          <a:latin typeface="+mn-lt"/>
                        </a:rPr>
                        <a:t>Behind Target</a:t>
                      </a:r>
                    </a:p>
                  </a:txBody>
                  <a:tcPr marL="7620" marR="7620" marT="7620" marB="0" anchor="ctr"/>
                </a:tc>
                <a:tc>
                  <a:txBody>
                    <a:bodyPr/>
                    <a:lstStyle/>
                    <a:p>
                      <a:pPr algn="r" fontAlgn="b"/>
                      <a:r>
                        <a:rPr lang="en-SG" sz="1100" b="1" i="0" u="none" strike="noStrike" dirty="0">
                          <a:solidFill>
                            <a:srgbClr val="000000"/>
                          </a:solidFill>
                          <a:effectLst/>
                          <a:latin typeface="+mn-lt"/>
                        </a:rPr>
                        <a:t>-2.81%</a:t>
                      </a:r>
                    </a:p>
                  </a:txBody>
                  <a:tcPr marL="7620" marR="7620" marT="7620" marB="0" anchor="ctr"/>
                </a:tc>
                <a:extLst>
                  <a:ext uri="{0D108BD9-81ED-4DB2-BD59-A6C34878D82A}">
                    <a16:rowId xmlns:a16="http://schemas.microsoft.com/office/drawing/2014/main" val="2721221425"/>
                  </a:ext>
                </a:extLst>
              </a:tr>
            </a:tbl>
          </a:graphicData>
        </a:graphic>
      </p:graphicFrame>
      <p:pic>
        <p:nvPicPr>
          <p:cNvPr id="7" name="Picture 6">
            <a:extLst>
              <a:ext uri="{FF2B5EF4-FFF2-40B4-BE49-F238E27FC236}">
                <a16:creationId xmlns:a16="http://schemas.microsoft.com/office/drawing/2014/main" id="{82315B72-982C-4E89-B314-7A453DAD8F42}"/>
              </a:ext>
            </a:extLst>
          </p:cNvPr>
          <p:cNvPicPr>
            <a:picLocks noChangeAspect="1"/>
          </p:cNvPicPr>
          <p:nvPr/>
        </p:nvPicPr>
        <p:blipFill>
          <a:blip r:embed="rId2"/>
          <a:stretch>
            <a:fillRect/>
          </a:stretch>
        </p:blipFill>
        <p:spPr>
          <a:xfrm>
            <a:off x="404829" y="1163841"/>
            <a:ext cx="6911939" cy="3185436"/>
          </a:xfrm>
          <a:prstGeom prst="rect">
            <a:avLst/>
          </a:prstGeom>
        </p:spPr>
      </p:pic>
    </p:spTree>
    <p:extLst>
      <p:ext uri="{BB962C8B-B14F-4D97-AF65-F5344CB8AC3E}">
        <p14:creationId xmlns:p14="http://schemas.microsoft.com/office/powerpoint/2010/main" val="75125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485" y="184072"/>
            <a:ext cx="10018713" cy="792453"/>
          </a:xfrm>
        </p:spPr>
        <p:txBody>
          <a:bodyPr>
            <a:normAutofit/>
          </a:bodyPr>
          <a:lstStyle/>
          <a:p>
            <a:r>
              <a:rPr lang="en-SG" sz="3600" b="1" dirty="0"/>
              <a:t>Store CA1 Forecast Model for Next 28 days</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3" name="TextBox 2">
            <a:extLst>
              <a:ext uri="{FF2B5EF4-FFF2-40B4-BE49-F238E27FC236}">
                <a16:creationId xmlns:a16="http://schemas.microsoft.com/office/drawing/2014/main" id="{29B3C938-DDE4-4AC5-98C8-3044F56F06DB}"/>
              </a:ext>
            </a:extLst>
          </p:cNvPr>
          <p:cNvSpPr txBox="1"/>
          <p:nvPr/>
        </p:nvSpPr>
        <p:spPr>
          <a:xfrm>
            <a:off x="1363408" y="888172"/>
            <a:ext cx="10515600" cy="369332"/>
          </a:xfrm>
          <a:prstGeom prst="rect">
            <a:avLst/>
          </a:prstGeom>
          <a:noFill/>
          <a:ln>
            <a:noFill/>
          </a:ln>
        </p:spPr>
        <p:txBody>
          <a:bodyPr wrap="square" rtlCol="0">
            <a:spAutoFit/>
          </a:bodyPr>
          <a:lstStyle/>
          <a:p>
            <a:pPr defTabSz="914400" eaLnBrk="0" fontAlgn="base" hangingPunct="0">
              <a:spcBef>
                <a:spcPct val="0"/>
              </a:spcBef>
              <a:spcAft>
                <a:spcPct val="0"/>
              </a:spcAft>
            </a:pPr>
            <a:r>
              <a:rPr lang="en-US" altLang="en-US" dirty="0">
                <a:latin typeface="Inter"/>
              </a:rPr>
              <a:t>Using similar exogeneous variables as Full Year model and with latest data</a:t>
            </a:r>
            <a:endParaRPr kumimoji="0" lang="en-US" altLang="en-US" b="0" i="0" u="none" strike="noStrike" cap="none" normalizeH="0" baseline="0" dirty="0">
              <a:ln>
                <a:noFill/>
              </a:ln>
              <a:solidFill>
                <a:schemeClr val="tx1"/>
              </a:solidFill>
              <a:effectLst/>
              <a:latin typeface="Inter"/>
            </a:endParaRPr>
          </a:p>
        </p:txBody>
      </p:sp>
      <p:pic>
        <p:nvPicPr>
          <p:cNvPr id="7" name="Picture 6">
            <a:extLst>
              <a:ext uri="{FF2B5EF4-FFF2-40B4-BE49-F238E27FC236}">
                <a16:creationId xmlns:a16="http://schemas.microsoft.com/office/drawing/2014/main" id="{5B381404-67F9-45CF-ACB0-3DA00CB869E5}"/>
              </a:ext>
            </a:extLst>
          </p:cNvPr>
          <p:cNvPicPr>
            <a:picLocks noChangeAspect="1"/>
          </p:cNvPicPr>
          <p:nvPr/>
        </p:nvPicPr>
        <p:blipFill>
          <a:blip r:embed="rId2"/>
          <a:stretch>
            <a:fillRect/>
          </a:stretch>
        </p:blipFill>
        <p:spPr>
          <a:xfrm>
            <a:off x="83941" y="1567762"/>
            <a:ext cx="5775293" cy="4744881"/>
          </a:xfrm>
          <a:prstGeom prst="rect">
            <a:avLst/>
          </a:prstGeom>
          <a:ln>
            <a:solidFill>
              <a:schemeClr val="tx2">
                <a:lumMod val="50000"/>
                <a:lumOff val="50000"/>
              </a:schemeClr>
            </a:solidFill>
          </a:ln>
        </p:spPr>
      </p:pic>
      <p:pic>
        <p:nvPicPr>
          <p:cNvPr id="10" name="Picture 9">
            <a:extLst>
              <a:ext uri="{FF2B5EF4-FFF2-40B4-BE49-F238E27FC236}">
                <a16:creationId xmlns:a16="http://schemas.microsoft.com/office/drawing/2014/main" id="{2ECAE370-BB49-49FC-9CEC-6DD4013921FB}"/>
              </a:ext>
            </a:extLst>
          </p:cNvPr>
          <p:cNvPicPr>
            <a:picLocks noChangeAspect="1"/>
          </p:cNvPicPr>
          <p:nvPr/>
        </p:nvPicPr>
        <p:blipFill>
          <a:blip r:embed="rId3"/>
          <a:stretch>
            <a:fillRect/>
          </a:stretch>
        </p:blipFill>
        <p:spPr>
          <a:xfrm>
            <a:off x="5917885" y="4036516"/>
            <a:ext cx="6190174" cy="2795775"/>
          </a:xfrm>
          <a:prstGeom prst="rect">
            <a:avLst/>
          </a:prstGeom>
          <a:ln>
            <a:solidFill>
              <a:schemeClr val="tx2">
                <a:lumMod val="50000"/>
                <a:lumOff val="50000"/>
              </a:schemeClr>
            </a:solidFill>
          </a:ln>
        </p:spPr>
      </p:pic>
      <p:pic>
        <p:nvPicPr>
          <p:cNvPr id="14" name="Picture 13">
            <a:extLst>
              <a:ext uri="{FF2B5EF4-FFF2-40B4-BE49-F238E27FC236}">
                <a16:creationId xmlns:a16="http://schemas.microsoft.com/office/drawing/2014/main" id="{DF4EF5AD-4281-4827-8E42-D09715517BA0}"/>
              </a:ext>
            </a:extLst>
          </p:cNvPr>
          <p:cNvPicPr>
            <a:picLocks noChangeAspect="1"/>
          </p:cNvPicPr>
          <p:nvPr/>
        </p:nvPicPr>
        <p:blipFill>
          <a:blip r:embed="rId4"/>
          <a:stretch>
            <a:fillRect/>
          </a:stretch>
        </p:blipFill>
        <p:spPr>
          <a:xfrm>
            <a:off x="5917885" y="1199261"/>
            <a:ext cx="6156102" cy="2821092"/>
          </a:xfrm>
          <a:prstGeom prst="rect">
            <a:avLst/>
          </a:prstGeom>
          <a:ln>
            <a:solidFill>
              <a:schemeClr val="tx2">
                <a:lumMod val="50000"/>
                <a:lumOff val="50000"/>
              </a:schemeClr>
            </a:solidFill>
          </a:ln>
        </p:spPr>
      </p:pic>
      <p:sp>
        <p:nvSpPr>
          <p:cNvPr id="16" name="TextBox 15">
            <a:extLst>
              <a:ext uri="{FF2B5EF4-FFF2-40B4-BE49-F238E27FC236}">
                <a16:creationId xmlns:a16="http://schemas.microsoft.com/office/drawing/2014/main" id="{08BE886A-8C10-4C82-83A9-76630CBCBEE1}"/>
              </a:ext>
            </a:extLst>
          </p:cNvPr>
          <p:cNvSpPr txBox="1"/>
          <p:nvPr/>
        </p:nvSpPr>
        <p:spPr>
          <a:xfrm>
            <a:off x="5917884" y="1143812"/>
            <a:ext cx="1406647" cy="338554"/>
          </a:xfrm>
          <a:prstGeom prst="rect">
            <a:avLst/>
          </a:prstGeom>
          <a:noFill/>
        </p:spPr>
        <p:txBody>
          <a:bodyPr wrap="square">
            <a:spAutoFit/>
          </a:bodyPr>
          <a:lstStyle/>
          <a:p>
            <a:r>
              <a:rPr lang="en-SG" sz="1600" b="1" i="0" dirty="0">
                <a:solidFill>
                  <a:srgbClr val="000000"/>
                </a:solidFill>
                <a:effectLst/>
              </a:rPr>
              <a:t>Residuals</a:t>
            </a:r>
            <a:endParaRPr lang="en-SG" sz="1600" dirty="0"/>
          </a:p>
        </p:txBody>
      </p:sp>
    </p:spTree>
    <p:extLst>
      <p:ext uri="{BB962C8B-B14F-4D97-AF65-F5344CB8AC3E}">
        <p14:creationId xmlns:p14="http://schemas.microsoft.com/office/powerpoint/2010/main" val="229092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203166"/>
            <a:ext cx="10018713" cy="910018"/>
          </a:xfrm>
        </p:spPr>
        <p:txBody>
          <a:bodyPr>
            <a:normAutofit/>
          </a:bodyPr>
          <a:lstStyle/>
          <a:p>
            <a:r>
              <a:rPr lang="en-SG" sz="3600" b="1" dirty="0"/>
              <a:t>Store CA1 Forecast for Next 28 days - Evaluation</a:t>
            </a:r>
          </a:p>
        </p:txBody>
      </p:sp>
      <p:sp>
        <p:nvSpPr>
          <p:cNvPr id="8" name="TextBox 7">
            <a:extLst>
              <a:ext uri="{FF2B5EF4-FFF2-40B4-BE49-F238E27FC236}">
                <a16:creationId xmlns:a16="http://schemas.microsoft.com/office/drawing/2014/main" id="{B3E8FDD5-7990-48FD-AA2E-28405970F6FD}"/>
              </a:ext>
            </a:extLst>
          </p:cNvPr>
          <p:cNvSpPr txBox="1"/>
          <p:nvPr/>
        </p:nvSpPr>
        <p:spPr>
          <a:xfrm>
            <a:off x="1503628" y="4549676"/>
            <a:ext cx="918474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Inter"/>
              </a:rPr>
              <a:t>Monitor the daily sales performance against the forecast to identify any actions required</a:t>
            </a:r>
          </a:p>
          <a:p>
            <a:pPr marL="285750" indent="-285750">
              <a:buFont typeface="Arial" panose="020B0604020202020204" pitchFamily="34" charset="0"/>
              <a:buChar char="•"/>
            </a:pPr>
            <a:endParaRPr lang="en-SG" dirty="0">
              <a:latin typeface="Inter"/>
            </a:endParaRPr>
          </a:p>
          <a:p>
            <a:pPr marL="285750" indent="-285750">
              <a:buFont typeface="Arial" panose="020B0604020202020204" pitchFamily="34" charset="0"/>
              <a:buChar char="•"/>
            </a:pPr>
            <a:r>
              <a:rPr lang="en-SG" dirty="0">
                <a:latin typeface="Inter"/>
              </a:rPr>
              <a:t>Retail store CA1 needs to monitor closely after 2016-05-15 whether there is sufficient stock for a possible uptick in sales </a:t>
            </a:r>
          </a:p>
          <a:p>
            <a:pPr marL="285750" indent="-285750">
              <a:buFont typeface="Arial" panose="020B0604020202020204" pitchFamily="34" charset="0"/>
              <a:buChar char="•"/>
            </a:pPr>
            <a:endParaRPr lang="en-SG" dirty="0">
              <a:latin typeface="Inter"/>
            </a:endParaRPr>
          </a:p>
          <a:p>
            <a:pPr marL="285750" indent="-285750">
              <a:buFont typeface="Arial" panose="020B0604020202020204" pitchFamily="34" charset="0"/>
              <a:buChar char="•"/>
            </a:pPr>
            <a:r>
              <a:rPr lang="en-SG" dirty="0">
                <a:latin typeface="Inter"/>
              </a:rPr>
              <a:t>Mean Absolute Percentage Error (MAPE) of forecast sales and actual sales for next 28 days is 6.38%. With hindsight, actual sales was higher than forecast sales</a:t>
            </a:r>
          </a:p>
        </p:txBody>
      </p:sp>
      <p:pic>
        <p:nvPicPr>
          <p:cNvPr id="16" name="Picture 15">
            <a:extLst>
              <a:ext uri="{FF2B5EF4-FFF2-40B4-BE49-F238E27FC236}">
                <a16:creationId xmlns:a16="http://schemas.microsoft.com/office/drawing/2014/main" id="{0B0CC431-4BA5-4A25-925B-45CF573444FB}"/>
              </a:ext>
            </a:extLst>
          </p:cNvPr>
          <p:cNvPicPr>
            <a:picLocks noChangeAspect="1"/>
          </p:cNvPicPr>
          <p:nvPr/>
        </p:nvPicPr>
        <p:blipFill>
          <a:blip r:embed="rId2"/>
          <a:stretch>
            <a:fillRect/>
          </a:stretch>
        </p:blipFill>
        <p:spPr>
          <a:xfrm>
            <a:off x="2489218" y="1092409"/>
            <a:ext cx="6988146" cy="3276884"/>
          </a:xfrm>
          <a:prstGeom prst="rect">
            <a:avLst/>
          </a:prstGeom>
        </p:spPr>
      </p:pic>
      <p:cxnSp>
        <p:nvCxnSpPr>
          <p:cNvPr id="18" name="Straight Connector 17">
            <a:extLst>
              <a:ext uri="{FF2B5EF4-FFF2-40B4-BE49-F238E27FC236}">
                <a16:creationId xmlns:a16="http://schemas.microsoft.com/office/drawing/2014/main" id="{A8C974A5-C208-494E-9C50-1CD73A26EFAE}"/>
              </a:ext>
            </a:extLst>
          </p:cNvPr>
          <p:cNvCxnSpPr/>
          <p:nvPr/>
        </p:nvCxnSpPr>
        <p:spPr>
          <a:xfrm>
            <a:off x="7444509" y="1219200"/>
            <a:ext cx="0" cy="2946400"/>
          </a:xfrm>
          <a:prstGeom prst="line">
            <a:avLst/>
          </a:prstGeom>
          <a:ln>
            <a:solidFill>
              <a:srgbClr val="FFC000"/>
            </a:solidFill>
            <a:prstDash val="dash"/>
          </a:ln>
        </p:spPr>
        <p:style>
          <a:lnRef idx="2">
            <a:schemeClr val="accent4"/>
          </a:lnRef>
          <a:fillRef idx="0">
            <a:schemeClr val="accent4"/>
          </a:fillRef>
          <a:effectRef idx="1">
            <a:schemeClr val="accent4"/>
          </a:effectRef>
          <a:fontRef idx="minor">
            <a:schemeClr val="tx1"/>
          </a:fontRef>
        </p:style>
      </p:cxnSp>
      <p:cxnSp>
        <p:nvCxnSpPr>
          <p:cNvPr id="6" name="Straight Connector 5">
            <a:extLst>
              <a:ext uri="{FF2B5EF4-FFF2-40B4-BE49-F238E27FC236}">
                <a16:creationId xmlns:a16="http://schemas.microsoft.com/office/drawing/2014/main" id="{3CB45D79-8E88-4AD0-8497-AF9C36E0C007}"/>
              </a:ext>
            </a:extLst>
          </p:cNvPr>
          <p:cNvCxnSpPr/>
          <p:nvPr/>
        </p:nvCxnSpPr>
        <p:spPr>
          <a:xfrm>
            <a:off x="6543964" y="1219200"/>
            <a:ext cx="0" cy="2946400"/>
          </a:xfrm>
          <a:prstGeom prst="line">
            <a:avLst/>
          </a:prstGeom>
          <a:ln>
            <a:solidFill>
              <a:srgbClr val="FFC000"/>
            </a:solidFill>
            <a:prstDash val="dash"/>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99778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53958" y="229610"/>
            <a:ext cx="10018713" cy="810626"/>
          </a:xfrm>
        </p:spPr>
        <p:txBody>
          <a:bodyPr>
            <a:normAutofit/>
          </a:bodyPr>
          <a:lstStyle/>
          <a:p>
            <a:r>
              <a:rPr lang="en-SG" sz="3600" b="1" dirty="0"/>
              <a:t>Is CA1 Model applicable for other stores ? </a:t>
            </a:r>
          </a:p>
        </p:txBody>
      </p:sp>
      <p:sp>
        <p:nvSpPr>
          <p:cNvPr id="5" name="TextBox 4">
            <a:extLst>
              <a:ext uri="{FF2B5EF4-FFF2-40B4-BE49-F238E27FC236}">
                <a16:creationId xmlns:a16="http://schemas.microsoft.com/office/drawing/2014/main" id="{7B8D0600-58CF-487F-9FC7-B9A21CDBDC5B}"/>
              </a:ext>
            </a:extLst>
          </p:cNvPr>
          <p:cNvSpPr txBox="1"/>
          <p:nvPr/>
        </p:nvSpPr>
        <p:spPr>
          <a:xfrm>
            <a:off x="4339022" y="929073"/>
            <a:ext cx="885179" cy="584775"/>
          </a:xfrm>
          <a:prstGeom prst="rect">
            <a:avLst/>
          </a:prstGeom>
          <a:noFill/>
          <a:ln>
            <a:noFill/>
          </a:ln>
        </p:spPr>
        <p:txBody>
          <a:bodyPr wrap="none" rtlCol="0">
            <a:spAutoFit/>
          </a:bodyPr>
          <a:lstStyle/>
          <a:p>
            <a:r>
              <a:rPr lang="en-SG" sz="3200" b="1" dirty="0">
                <a:solidFill>
                  <a:srgbClr val="C00000"/>
                </a:solidFill>
              </a:rPr>
              <a:t>TX2</a:t>
            </a:r>
          </a:p>
        </p:txBody>
      </p:sp>
      <p:sp>
        <p:nvSpPr>
          <p:cNvPr id="8" name="TextBox 7">
            <a:extLst>
              <a:ext uri="{FF2B5EF4-FFF2-40B4-BE49-F238E27FC236}">
                <a16:creationId xmlns:a16="http://schemas.microsoft.com/office/drawing/2014/main" id="{893097A3-9BA0-4574-AFCC-4760AC19D3DF}"/>
              </a:ext>
            </a:extLst>
          </p:cNvPr>
          <p:cNvSpPr txBox="1"/>
          <p:nvPr/>
        </p:nvSpPr>
        <p:spPr>
          <a:xfrm>
            <a:off x="4448950" y="3971088"/>
            <a:ext cx="877163" cy="584775"/>
          </a:xfrm>
          <a:prstGeom prst="rect">
            <a:avLst/>
          </a:prstGeom>
          <a:noFill/>
        </p:spPr>
        <p:txBody>
          <a:bodyPr wrap="none" rtlCol="0">
            <a:spAutoFit/>
          </a:bodyPr>
          <a:lstStyle/>
          <a:p>
            <a:r>
              <a:rPr lang="en-SG" sz="3200" b="1" dirty="0">
                <a:solidFill>
                  <a:srgbClr val="0070C0"/>
                </a:solidFill>
              </a:rPr>
              <a:t>WI2</a:t>
            </a:r>
          </a:p>
        </p:txBody>
      </p:sp>
      <p:pic>
        <p:nvPicPr>
          <p:cNvPr id="10" name="Picture 9">
            <a:extLst>
              <a:ext uri="{FF2B5EF4-FFF2-40B4-BE49-F238E27FC236}">
                <a16:creationId xmlns:a16="http://schemas.microsoft.com/office/drawing/2014/main" id="{57A94FD3-4C1E-4CA4-94F2-382E98C07511}"/>
              </a:ext>
            </a:extLst>
          </p:cNvPr>
          <p:cNvPicPr>
            <a:picLocks noChangeAspect="1"/>
          </p:cNvPicPr>
          <p:nvPr/>
        </p:nvPicPr>
        <p:blipFill>
          <a:blip r:embed="rId2"/>
          <a:stretch>
            <a:fillRect/>
          </a:stretch>
        </p:blipFill>
        <p:spPr>
          <a:xfrm>
            <a:off x="3988098" y="4515043"/>
            <a:ext cx="7781147" cy="1920453"/>
          </a:xfrm>
          <a:prstGeom prst="rect">
            <a:avLst/>
          </a:prstGeom>
          <a:ln w="19050">
            <a:solidFill>
              <a:srgbClr val="0070C0"/>
            </a:solidFill>
          </a:ln>
        </p:spPr>
      </p:pic>
      <p:pic>
        <p:nvPicPr>
          <p:cNvPr id="12" name="Picture 11">
            <a:extLst>
              <a:ext uri="{FF2B5EF4-FFF2-40B4-BE49-F238E27FC236}">
                <a16:creationId xmlns:a16="http://schemas.microsoft.com/office/drawing/2014/main" id="{FAFEAC67-9B4E-4FE7-89D5-01583B21F021}"/>
              </a:ext>
            </a:extLst>
          </p:cNvPr>
          <p:cNvPicPr>
            <a:picLocks noChangeAspect="1"/>
          </p:cNvPicPr>
          <p:nvPr/>
        </p:nvPicPr>
        <p:blipFill>
          <a:blip r:embed="rId3"/>
          <a:stretch>
            <a:fillRect/>
          </a:stretch>
        </p:blipFill>
        <p:spPr>
          <a:xfrm>
            <a:off x="229306" y="3428997"/>
            <a:ext cx="3528366" cy="1691787"/>
          </a:xfrm>
          <a:prstGeom prst="rect">
            <a:avLst/>
          </a:prstGeom>
          <a:ln w="19050">
            <a:solidFill>
              <a:srgbClr val="0070C0"/>
            </a:solidFill>
          </a:ln>
        </p:spPr>
      </p:pic>
      <p:pic>
        <p:nvPicPr>
          <p:cNvPr id="14" name="Picture 13">
            <a:extLst>
              <a:ext uri="{FF2B5EF4-FFF2-40B4-BE49-F238E27FC236}">
                <a16:creationId xmlns:a16="http://schemas.microsoft.com/office/drawing/2014/main" id="{3BF6FDE5-A07D-48FF-8641-75D35395C928}"/>
              </a:ext>
            </a:extLst>
          </p:cNvPr>
          <p:cNvPicPr>
            <a:picLocks noChangeAspect="1"/>
          </p:cNvPicPr>
          <p:nvPr/>
        </p:nvPicPr>
        <p:blipFill>
          <a:blip r:embed="rId4"/>
          <a:stretch>
            <a:fillRect/>
          </a:stretch>
        </p:blipFill>
        <p:spPr>
          <a:xfrm>
            <a:off x="229307" y="5224837"/>
            <a:ext cx="3528365" cy="1549412"/>
          </a:xfrm>
          <a:prstGeom prst="rect">
            <a:avLst/>
          </a:prstGeom>
          <a:ln w="19050">
            <a:solidFill>
              <a:srgbClr val="0070C0"/>
            </a:solidFill>
          </a:ln>
        </p:spPr>
      </p:pic>
      <p:pic>
        <p:nvPicPr>
          <p:cNvPr id="18" name="Picture 17">
            <a:extLst>
              <a:ext uri="{FF2B5EF4-FFF2-40B4-BE49-F238E27FC236}">
                <a16:creationId xmlns:a16="http://schemas.microsoft.com/office/drawing/2014/main" id="{63B6621E-4E89-4765-B6A3-88BD0F9848C0}"/>
              </a:ext>
            </a:extLst>
          </p:cNvPr>
          <p:cNvPicPr>
            <a:picLocks noChangeAspect="1"/>
          </p:cNvPicPr>
          <p:nvPr/>
        </p:nvPicPr>
        <p:blipFill>
          <a:blip r:embed="rId5"/>
          <a:stretch>
            <a:fillRect/>
          </a:stretch>
        </p:blipFill>
        <p:spPr>
          <a:xfrm>
            <a:off x="8263741" y="834066"/>
            <a:ext cx="3505504" cy="1508891"/>
          </a:xfrm>
          <a:prstGeom prst="rect">
            <a:avLst/>
          </a:prstGeom>
          <a:ln w="12700">
            <a:solidFill>
              <a:srgbClr val="C00000"/>
            </a:solidFill>
          </a:ln>
        </p:spPr>
      </p:pic>
      <p:pic>
        <p:nvPicPr>
          <p:cNvPr id="20" name="Picture 19">
            <a:extLst>
              <a:ext uri="{FF2B5EF4-FFF2-40B4-BE49-F238E27FC236}">
                <a16:creationId xmlns:a16="http://schemas.microsoft.com/office/drawing/2014/main" id="{BEE4A360-5CF2-4BCB-84E7-4DA720FF5560}"/>
              </a:ext>
            </a:extLst>
          </p:cNvPr>
          <p:cNvPicPr>
            <a:picLocks noChangeAspect="1"/>
          </p:cNvPicPr>
          <p:nvPr/>
        </p:nvPicPr>
        <p:blipFill>
          <a:blip r:embed="rId6"/>
          <a:stretch>
            <a:fillRect/>
          </a:stretch>
        </p:blipFill>
        <p:spPr>
          <a:xfrm>
            <a:off x="8263741" y="2364718"/>
            <a:ext cx="3505504" cy="1493649"/>
          </a:xfrm>
          <a:prstGeom prst="rect">
            <a:avLst/>
          </a:prstGeom>
          <a:ln w="12700">
            <a:solidFill>
              <a:srgbClr val="C00000"/>
            </a:solidFill>
          </a:ln>
        </p:spPr>
      </p:pic>
      <p:pic>
        <p:nvPicPr>
          <p:cNvPr id="22" name="Picture 21">
            <a:extLst>
              <a:ext uri="{FF2B5EF4-FFF2-40B4-BE49-F238E27FC236}">
                <a16:creationId xmlns:a16="http://schemas.microsoft.com/office/drawing/2014/main" id="{521FF613-C574-4DA8-AD62-B427F8BF4931}"/>
              </a:ext>
            </a:extLst>
          </p:cNvPr>
          <p:cNvPicPr>
            <a:picLocks noChangeAspect="1"/>
          </p:cNvPicPr>
          <p:nvPr/>
        </p:nvPicPr>
        <p:blipFill>
          <a:blip r:embed="rId7"/>
          <a:stretch>
            <a:fillRect/>
          </a:stretch>
        </p:blipFill>
        <p:spPr>
          <a:xfrm>
            <a:off x="422755" y="1404492"/>
            <a:ext cx="7782004" cy="1920452"/>
          </a:xfrm>
          <a:prstGeom prst="rect">
            <a:avLst/>
          </a:prstGeom>
          <a:ln w="12700">
            <a:solidFill>
              <a:srgbClr val="C00000"/>
            </a:solidFill>
          </a:ln>
        </p:spPr>
      </p:pic>
    </p:spTree>
    <p:extLst>
      <p:ext uri="{BB962C8B-B14F-4D97-AF65-F5344CB8AC3E}">
        <p14:creationId xmlns:p14="http://schemas.microsoft.com/office/powerpoint/2010/main" val="49009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AB34-D80E-4EA7-B4EB-295EFD48ABCB}"/>
              </a:ext>
            </a:extLst>
          </p:cNvPr>
          <p:cNvSpPr>
            <a:spLocks noGrp="1"/>
          </p:cNvSpPr>
          <p:nvPr>
            <p:ph type="title"/>
          </p:nvPr>
        </p:nvSpPr>
        <p:spPr>
          <a:xfrm>
            <a:off x="1441951" y="194936"/>
            <a:ext cx="10430881" cy="590255"/>
          </a:xfrm>
        </p:spPr>
        <p:txBody>
          <a:bodyPr anchor="t">
            <a:noAutofit/>
          </a:bodyPr>
          <a:lstStyle/>
          <a:p>
            <a:r>
              <a:rPr lang="en-SG" sz="3600" b="1" dirty="0"/>
              <a:t>Typical Planning Process</a:t>
            </a:r>
          </a:p>
        </p:txBody>
      </p:sp>
      <p:sp>
        <p:nvSpPr>
          <p:cNvPr id="3" name="TextBox 2">
            <a:extLst>
              <a:ext uri="{FF2B5EF4-FFF2-40B4-BE49-F238E27FC236}">
                <a16:creationId xmlns:a16="http://schemas.microsoft.com/office/drawing/2014/main" id="{47AE7344-B226-4824-B4A9-8B600AEEB8B3}"/>
              </a:ext>
            </a:extLst>
          </p:cNvPr>
          <p:cNvSpPr txBox="1"/>
          <p:nvPr/>
        </p:nvSpPr>
        <p:spPr>
          <a:xfrm>
            <a:off x="1399591" y="856357"/>
            <a:ext cx="10515600" cy="6001643"/>
          </a:xfrm>
          <a:prstGeom prst="rect">
            <a:avLst/>
          </a:prstGeom>
          <a:noFill/>
        </p:spPr>
        <p:txBody>
          <a:bodyPr wrap="square" rtlCol="0">
            <a:spAutoFit/>
          </a:bodyPr>
          <a:lstStyle/>
          <a:p>
            <a:pPr marL="457200" indent="-457200" algn="l" fontAlgn="base">
              <a:buFont typeface="Arial" panose="020B0604020202020204" pitchFamily="34" charset="0"/>
              <a:buChar char="•"/>
            </a:pPr>
            <a:r>
              <a:rPr lang="en-US" sz="2400" dirty="0">
                <a:latin typeface="Inter"/>
              </a:rPr>
              <a:t>Large organizations, usu. MNCs, will prepare the annual or half-yearly Plan / Budgets, minimally, to set the financial direction of the year.  </a:t>
            </a:r>
          </a:p>
          <a:p>
            <a:pPr marL="457200" indent="-457200" algn="l" fontAlgn="base">
              <a:buFont typeface="Arial" panose="020B0604020202020204" pitchFamily="34" charset="0"/>
              <a:buChar char="•"/>
            </a:pPr>
            <a:endParaRPr lang="en-US" sz="2400" dirty="0">
              <a:latin typeface="Inter"/>
            </a:endParaRPr>
          </a:p>
          <a:p>
            <a:pPr marL="457200" indent="-457200" algn="l" fontAlgn="base">
              <a:buFont typeface="Arial" panose="020B0604020202020204" pitchFamily="34" charset="0"/>
              <a:buChar char="•"/>
            </a:pPr>
            <a:r>
              <a:rPr lang="en-US" sz="2400" dirty="0">
                <a:latin typeface="Inter"/>
              </a:rPr>
              <a:t>Annual budgets are typically prepared based on past performance, economic assumptions, competitors scene, </a:t>
            </a:r>
            <a:r>
              <a:rPr lang="en-US" sz="2400" dirty="0" err="1">
                <a:latin typeface="Inter"/>
              </a:rPr>
              <a:t>etc</a:t>
            </a:r>
            <a:r>
              <a:rPr lang="en-US" sz="2400" dirty="0">
                <a:latin typeface="Inter"/>
              </a:rPr>
              <a:t>,  incorporated with a desired growth rate at the organizational level.</a:t>
            </a:r>
          </a:p>
          <a:p>
            <a:pPr marL="457200" indent="-457200" algn="l" fontAlgn="base">
              <a:buFont typeface="Arial" panose="020B0604020202020204" pitchFamily="34" charset="0"/>
              <a:buChar char="•"/>
            </a:pPr>
            <a:endParaRPr lang="en-US" sz="2400" dirty="0">
              <a:latin typeface="Inter"/>
            </a:endParaRPr>
          </a:p>
          <a:p>
            <a:pPr marL="457200" indent="-457200" algn="l" fontAlgn="base">
              <a:buFont typeface="Arial" panose="020B0604020202020204" pitchFamily="34" charset="0"/>
              <a:buChar char="•"/>
            </a:pPr>
            <a:r>
              <a:rPr lang="en-US" sz="2400" dirty="0">
                <a:latin typeface="Inter"/>
              </a:rPr>
              <a:t>These are then broken down into budgets (or targets) for each department to achieve and contribute to the achievement of the overall organizational budget.</a:t>
            </a:r>
          </a:p>
          <a:p>
            <a:pPr algn="l" fontAlgn="base"/>
            <a:r>
              <a:rPr lang="en-US" sz="2400" dirty="0">
                <a:latin typeface="Inter"/>
              </a:rPr>
              <a:t> </a:t>
            </a:r>
          </a:p>
          <a:p>
            <a:pPr marL="457200" indent="-457200" algn="l" fontAlgn="base">
              <a:buFont typeface="Arial" panose="020B0604020202020204" pitchFamily="34" charset="0"/>
              <a:buChar char="•"/>
            </a:pPr>
            <a:r>
              <a:rPr lang="en-US" sz="2400" dirty="0">
                <a:latin typeface="Inter"/>
              </a:rPr>
              <a:t>This is a typical top-down planning process. </a:t>
            </a:r>
          </a:p>
          <a:p>
            <a:pPr marL="457200" indent="-457200" algn="l" fontAlgn="base">
              <a:buFont typeface="Arial" panose="020B0604020202020204" pitchFamily="34" charset="0"/>
              <a:buChar char="•"/>
            </a:pPr>
            <a:endParaRPr lang="en-US" sz="2400" dirty="0">
              <a:latin typeface="Inter"/>
            </a:endParaRPr>
          </a:p>
          <a:p>
            <a:pPr marL="457200" indent="-457200" algn="l" fontAlgn="base">
              <a:buFont typeface="Arial" panose="020B0604020202020204" pitchFamily="34" charset="0"/>
              <a:buChar char="•"/>
            </a:pPr>
            <a:r>
              <a:rPr lang="en-US" sz="2400" dirty="0">
                <a:latin typeface="Inter"/>
              </a:rPr>
              <a:t>The bottom-up planning process starts with departments’ budgets, and consolidated to derive the initial organizational level budget. Much discussion and debate before cascading the finalized budgets to the departments to achieve. </a:t>
            </a:r>
          </a:p>
        </p:txBody>
      </p:sp>
    </p:spTree>
    <p:extLst>
      <p:ext uri="{BB962C8B-B14F-4D97-AF65-F5344CB8AC3E}">
        <p14:creationId xmlns:p14="http://schemas.microsoft.com/office/powerpoint/2010/main" val="2509870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485" y="184072"/>
            <a:ext cx="10018713" cy="792453"/>
          </a:xfrm>
        </p:spPr>
        <p:txBody>
          <a:bodyPr>
            <a:normAutofit/>
          </a:bodyPr>
          <a:lstStyle/>
          <a:p>
            <a:r>
              <a:rPr lang="en-SG" sz="3600" b="1" dirty="0"/>
              <a:t>Store WI2 Model</a:t>
            </a:r>
          </a:p>
        </p:txBody>
      </p:sp>
      <p:sp>
        <p:nvSpPr>
          <p:cNvPr id="8" name="TextBox 7">
            <a:extLst>
              <a:ext uri="{FF2B5EF4-FFF2-40B4-BE49-F238E27FC236}">
                <a16:creationId xmlns:a16="http://schemas.microsoft.com/office/drawing/2014/main" id="{EA3FEAA4-0821-4547-BE17-8DC363FACBAC}"/>
              </a:ext>
            </a:extLst>
          </p:cNvPr>
          <p:cNvSpPr txBox="1"/>
          <p:nvPr/>
        </p:nvSpPr>
        <p:spPr>
          <a:xfrm>
            <a:off x="1433485" y="901153"/>
            <a:ext cx="10684624" cy="369332"/>
          </a:xfrm>
          <a:prstGeom prst="rect">
            <a:avLst/>
          </a:prstGeom>
          <a:noFill/>
          <a:ln>
            <a:noFill/>
          </a:ln>
        </p:spPr>
        <p:txBody>
          <a:bodyPr wrap="square" rtlCol="0">
            <a:spAutoFit/>
          </a:bodyPr>
          <a:lstStyle/>
          <a:p>
            <a:pPr defTabSz="914400" eaLnBrk="0" fontAlgn="base" hangingPunct="0">
              <a:spcBef>
                <a:spcPct val="0"/>
              </a:spcBef>
              <a:spcAft>
                <a:spcPct val="0"/>
              </a:spcAft>
            </a:pPr>
            <a:r>
              <a:rPr lang="en-US" altLang="en-US" dirty="0">
                <a:latin typeface="Inter"/>
              </a:rPr>
              <a:t>Discarded 2011 – 2012-05 sales data as spike in sales volume on 2015-06 distorted model predictability </a:t>
            </a:r>
          </a:p>
        </p:txBody>
      </p:sp>
      <p:pic>
        <p:nvPicPr>
          <p:cNvPr id="5" name="Picture 4">
            <a:extLst>
              <a:ext uri="{FF2B5EF4-FFF2-40B4-BE49-F238E27FC236}">
                <a16:creationId xmlns:a16="http://schemas.microsoft.com/office/drawing/2014/main" id="{43CA6337-46D9-4C88-8D1A-CD42C14E7DAB}"/>
              </a:ext>
            </a:extLst>
          </p:cNvPr>
          <p:cNvPicPr>
            <a:picLocks noChangeAspect="1"/>
          </p:cNvPicPr>
          <p:nvPr/>
        </p:nvPicPr>
        <p:blipFill>
          <a:blip r:embed="rId2"/>
          <a:stretch>
            <a:fillRect/>
          </a:stretch>
        </p:blipFill>
        <p:spPr>
          <a:xfrm>
            <a:off x="6522913" y="1295039"/>
            <a:ext cx="5296359" cy="4465707"/>
          </a:xfrm>
          <a:prstGeom prst="rect">
            <a:avLst/>
          </a:prstGeom>
          <a:ln>
            <a:solidFill>
              <a:schemeClr val="tx2">
                <a:lumMod val="50000"/>
                <a:lumOff val="50000"/>
              </a:schemeClr>
            </a:solidFill>
          </a:ln>
        </p:spPr>
      </p:pic>
      <p:pic>
        <p:nvPicPr>
          <p:cNvPr id="10" name="Picture 9">
            <a:extLst>
              <a:ext uri="{FF2B5EF4-FFF2-40B4-BE49-F238E27FC236}">
                <a16:creationId xmlns:a16="http://schemas.microsoft.com/office/drawing/2014/main" id="{DD97CFBE-5135-4315-A266-6F5154F9E281}"/>
              </a:ext>
            </a:extLst>
          </p:cNvPr>
          <p:cNvPicPr>
            <a:picLocks noChangeAspect="1"/>
          </p:cNvPicPr>
          <p:nvPr/>
        </p:nvPicPr>
        <p:blipFill>
          <a:blip r:embed="rId3"/>
          <a:stretch>
            <a:fillRect/>
          </a:stretch>
        </p:blipFill>
        <p:spPr>
          <a:xfrm>
            <a:off x="157463" y="1297751"/>
            <a:ext cx="6241992" cy="2513450"/>
          </a:xfrm>
          <a:prstGeom prst="rect">
            <a:avLst/>
          </a:prstGeom>
          <a:ln>
            <a:solidFill>
              <a:schemeClr val="tx2">
                <a:lumMod val="50000"/>
                <a:lumOff val="50000"/>
              </a:schemeClr>
            </a:solidFill>
          </a:ln>
        </p:spPr>
      </p:pic>
      <p:pic>
        <p:nvPicPr>
          <p:cNvPr id="12" name="Picture 11">
            <a:extLst>
              <a:ext uri="{FF2B5EF4-FFF2-40B4-BE49-F238E27FC236}">
                <a16:creationId xmlns:a16="http://schemas.microsoft.com/office/drawing/2014/main" id="{8311C8A7-A0EE-435D-B674-79435BA854CB}"/>
              </a:ext>
            </a:extLst>
          </p:cNvPr>
          <p:cNvPicPr>
            <a:picLocks noChangeAspect="1"/>
          </p:cNvPicPr>
          <p:nvPr/>
        </p:nvPicPr>
        <p:blipFill>
          <a:blip r:embed="rId4"/>
          <a:stretch>
            <a:fillRect/>
          </a:stretch>
        </p:blipFill>
        <p:spPr>
          <a:xfrm>
            <a:off x="157463" y="3932739"/>
            <a:ext cx="6241992" cy="2842392"/>
          </a:xfrm>
          <a:prstGeom prst="rect">
            <a:avLst/>
          </a:prstGeom>
          <a:ln>
            <a:solidFill>
              <a:schemeClr val="tx2">
                <a:lumMod val="50000"/>
                <a:lumOff val="50000"/>
              </a:schemeClr>
            </a:solidFill>
          </a:ln>
        </p:spPr>
      </p:pic>
      <p:sp>
        <p:nvSpPr>
          <p:cNvPr id="9" name="TextBox 8">
            <a:extLst>
              <a:ext uri="{FF2B5EF4-FFF2-40B4-BE49-F238E27FC236}">
                <a16:creationId xmlns:a16="http://schemas.microsoft.com/office/drawing/2014/main" id="{831C38DE-97E1-49AE-9A00-CEA1FD28B1D7}"/>
              </a:ext>
            </a:extLst>
          </p:cNvPr>
          <p:cNvSpPr txBox="1"/>
          <p:nvPr/>
        </p:nvSpPr>
        <p:spPr>
          <a:xfrm>
            <a:off x="250315" y="3900022"/>
            <a:ext cx="915315" cy="307777"/>
          </a:xfrm>
          <a:prstGeom prst="rect">
            <a:avLst/>
          </a:prstGeom>
          <a:noFill/>
        </p:spPr>
        <p:txBody>
          <a:bodyPr wrap="none" rtlCol="0">
            <a:spAutoFit/>
          </a:bodyPr>
          <a:lstStyle/>
          <a:p>
            <a:r>
              <a:rPr lang="en-SG" sz="1400" b="1" dirty="0">
                <a:latin typeface="Inter"/>
              </a:rPr>
              <a:t>Residuals</a:t>
            </a:r>
          </a:p>
        </p:txBody>
      </p:sp>
      <p:pic>
        <p:nvPicPr>
          <p:cNvPr id="14" name="Picture 13">
            <a:extLst>
              <a:ext uri="{FF2B5EF4-FFF2-40B4-BE49-F238E27FC236}">
                <a16:creationId xmlns:a16="http://schemas.microsoft.com/office/drawing/2014/main" id="{F9E662D7-CB6E-45E0-85DC-C880D855B349}"/>
              </a:ext>
            </a:extLst>
          </p:cNvPr>
          <p:cNvPicPr>
            <a:picLocks noChangeAspect="1"/>
          </p:cNvPicPr>
          <p:nvPr/>
        </p:nvPicPr>
        <p:blipFill>
          <a:blip r:embed="rId5"/>
          <a:stretch>
            <a:fillRect/>
          </a:stretch>
        </p:blipFill>
        <p:spPr>
          <a:xfrm>
            <a:off x="6522913" y="4620253"/>
            <a:ext cx="5296359" cy="2154878"/>
          </a:xfrm>
          <a:prstGeom prst="rect">
            <a:avLst/>
          </a:prstGeom>
          <a:ln>
            <a:solidFill>
              <a:schemeClr val="tx2">
                <a:lumMod val="50000"/>
                <a:lumOff val="50000"/>
              </a:schemeClr>
            </a:solidFill>
          </a:ln>
        </p:spPr>
      </p:pic>
    </p:spTree>
    <p:extLst>
      <p:ext uri="{BB962C8B-B14F-4D97-AF65-F5344CB8AC3E}">
        <p14:creationId xmlns:p14="http://schemas.microsoft.com/office/powerpoint/2010/main" val="3452491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65A881-6B91-4B21-8AE0-3627D7BC09A7}"/>
              </a:ext>
            </a:extLst>
          </p:cNvPr>
          <p:cNvPicPr>
            <a:picLocks noChangeAspect="1"/>
          </p:cNvPicPr>
          <p:nvPr/>
        </p:nvPicPr>
        <p:blipFill>
          <a:blip r:embed="rId2"/>
          <a:stretch>
            <a:fillRect/>
          </a:stretch>
        </p:blipFill>
        <p:spPr>
          <a:xfrm>
            <a:off x="5983946" y="1281951"/>
            <a:ext cx="5794565" cy="2651453"/>
          </a:xfrm>
          <a:prstGeom prst="rect">
            <a:avLst/>
          </a:prstGeom>
          <a:ln>
            <a:solidFill>
              <a:schemeClr val="tx2">
                <a:lumMod val="50000"/>
                <a:lumOff val="50000"/>
              </a:schemeClr>
            </a:solidFill>
          </a:ln>
        </p:spPr>
      </p:pic>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515" y="188869"/>
            <a:ext cx="10018713" cy="692498"/>
          </a:xfrm>
        </p:spPr>
        <p:txBody>
          <a:bodyPr>
            <a:normAutofit/>
          </a:bodyPr>
          <a:lstStyle/>
          <a:p>
            <a:r>
              <a:rPr lang="en-SG" sz="3600" b="1" dirty="0"/>
              <a:t>Store TX2</a:t>
            </a:r>
          </a:p>
        </p:txBody>
      </p:sp>
      <p:sp>
        <p:nvSpPr>
          <p:cNvPr id="6" name="TextBox 5">
            <a:extLst>
              <a:ext uri="{FF2B5EF4-FFF2-40B4-BE49-F238E27FC236}">
                <a16:creationId xmlns:a16="http://schemas.microsoft.com/office/drawing/2014/main" id="{90348D73-E2AA-4B7F-8ACB-9FACD7BE6313}"/>
              </a:ext>
            </a:extLst>
          </p:cNvPr>
          <p:cNvSpPr txBox="1"/>
          <p:nvPr/>
        </p:nvSpPr>
        <p:spPr>
          <a:xfrm>
            <a:off x="936628" y="2081695"/>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8" name="TextBox 7">
            <a:extLst>
              <a:ext uri="{FF2B5EF4-FFF2-40B4-BE49-F238E27FC236}">
                <a16:creationId xmlns:a16="http://schemas.microsoft.com/office/drawing/2014/main" id="{4D2A680F-921C-4DCC-8D12-E62AC36A38AF}"/>
              </a:ext>
            </a:extLst>
          </p:cNvPr>
          <p:cNvSpPr txBox="1"/>
          <p:nvPr/>
        </p:nvSpPr>
        <p:spPr>
          <a:xfrm>
            <a:off x="1561590" y="881366"/>
            <a:ext cx="9792210" cy="400110"/>
          </a:xfrm>
          <a:prstGeom prst="rect">
            <a:avLst/>
          </a:prstGeom>
          <a:noFill/>
        </p:spPr>
        <p:txBody>
          <a:bodyPr wrap="square" rtlCol="0">
            <a:spAutoFit/>
          </a:bodyPr>
          <a:lstStyle/>
          <a:p>
            <a:r>
              <a:rPr lang="en-SG" sz="2000" dirty="0">
                <a:latin typeface="Inter"/>
              </a:rPr>
              <a:t>CA1 model is generally applicable for TX2</a:t>
            </a:r>
          </a:p>
        </p:txBody>
      </p:sp>
      <p:sp>
        <p:nvSpPr>
          <p:cNvPr id="7" name="TextBox 6">
            <a:extLst>
              <a:ext uri="{FF2B5EF4-FFF2-40B4-BE49-F238E27FC236}">
                <a16:creationId xmlns:a16="http://schemas.microsoft.com/office/drawing/2014/main" id="{FF823ADC-E830-4C90-9361-EEDB71F745EF}"/>
              </a:ext>
            </a:extLst>
          </p:cNvPr>
          <p:cNvSpPr txBox="1"/>
          <p:nvPr/>
        </p:nvSpPr>
        <p:spPr>
          <a:xfrm>
            <a:off x="6407537" y="1257940"/>
            <a:ext cx="813236" cy="276999"/>
          </a:xfrm>
          <a:prstGeom prst="rect">
            <a:avLst/>
          </a:prstGeom>
          <a:noFill/>
        </p:spPr>
        <p:txBody>
          <a:bodyPr wrap="none" rtlCol="0">
            <a:spAutoFit/>
          </a:bodyPr>
          <a:lstStyle/>
          <a:p>
            <a:r>
              <a:rPr lang="en-SG" sz="1200" b="1" dirty="0"/>
              <a:t>Residuals</a:t>
            </a:r>
          </a:p>
        </p:txBody>
      </p:sp>
      <p:pic>
        <p:nvPicPr>
          <p:cNvPr id="5" name="Picture 4">
            <a:extLst>
              <a:ext uri="{FF2B5EF4-FFF2-40B4-BE49-F238E27FC236}">
                <a16:creationId xmlns:a16="http://schemas.microsoft.com/office/drawing/2014/main" id="{B27BC496-C1C9-4371-B2EB-FE78B93212A2}"/>
              </a:ext>
            </a:extLst>
          </p:cNvPr>
          <p:cNvPicPr>
            <a:picLocks noChangeAspect="1"/>
          </p:cNvPicPr>
          <p:nvPr/>
        </p:nvPicPr>
        <p:blipFill>
          <a:blip r:embed="rId3"/>
          <a:stretch>
            <a:fillRect/>
          </a:stretch>
        </p:blipFill>
        <p:spPr>
          <a:xfrm>
            <a:off x="196688" y="1343031"/>
            <a:ext cx="5659183" cy="4786658"/>
          </a:xfrm>
          <a:prstGeom prst="rect">
            <a:avLst/>
          </a:prstGeom>
          <a:ln>
            <a:solidFill>
              <a:schemeClr val="tx2">
                <a:lumMod val="50000"/>
                <a:lumOff val="50000"/>
              </a:schemeClr>
            </a:solidFill>
          </a:ln>
        </p:spPr>
      </p:pic>
      <p:pic>
        <p:nvPicPr>
          <p:cNvPr id="14" name="Picture 13">
            <a:extLst>
              <a:ext uri="{FF2B5EF4-FFF2-40B4-BE49-F238E27FC236}">
                <a16:creationId xmlns:a16="http://schemas.microsoft.com/office/drawing/2014/main" id="{270FD98F-36CD-4321-B895-C4673DF1A747}"/>
              </a:ext>
            </a:extLst>
          </p:cNvPr>
          <p:cNvPicPr>
            <a:picLocks noChangeAspect="1"/>
          </p:cNvPicPr>
          <p:nvPr/>
        </p:nvPicPr>
        <p:blipFill>
          <a:blip r:embed="rId4"/>
          <a:stretch>
            <a:fillRect/>
          </a:stretch>
        </p:blipFill>
        <p:spPr>
          <a:xfrm>
            <a:off x="5983946" y="3976594"/>
            <a:ext cx="5794564" cy="2726094"/>
          </a:xfrm>
          <a:prstGeom prst="rect">
            <a:avLst/>
          </a:prstGeom>
          <a:ln>
            <a:solidFill>
              <a:schemeClr val="tx2">
                <a:lumMod val="50000"/>
                <a:lumOff val="50000"/>
              </a:schemeClr>
            </a:solidFill>
          </a:ln>
        </p:spPr>
      </p:pic>
    </p:spTree>
    <p:extLst>
      <p:ext uri="{BB962C8B-B14F-4D97-AF65-F5344CB8AC3E}">
        <p14:creationId xmlns:p14="http://schemas.microsoft.com/office/powerpoint/2010/main" val="286931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186660"/>
            <a:ext cx="10018713" cy="1118739"/>
          </a:xfrm>
        </p:spPr>
        <p:txBody>
          <a:bodyPr>
            <a:normAutofit fontScale="90000"/>
          </a:bodyPr>
          <a:lstStyle/>
          <a:p>
            <a:r>
              <a:rPr lang="en-SG" sz="3600" b="1" dirty="0"/>
              <a:t>Is the Forecast Model scalable ?</a:t>
            </a:r>
            <a:br>
              <a:rPr lang="en-SG" sz="3600" b="1" dirty="0"/>
            </a:br>
            <a:r>
              <a:rPr lang="en-SG" sz="3600" b="1" dirty="0"/>
              <a:t>State CA Daily Timeseries</a:t>
            </a:r>
          </a:p>
        </p:txBody>
      </p:sp>
      <p:pic>
        <p:nvPicPr>
          <p:cNvPr id="9" name="Picture 8">
            <a:extLst>
              <a:ext uri="{FF2B5EF4-FFF2-40B4-BE49-F238E27FC236}">
                <a16:creationId xmlns:a16="http://schemas.microsoft.com/office/drawing/2014/main" id="{E0F38078-62E9-4105-AE92-8C59427C98C5}"/>
              </a:ext>
            </a:extLst>
          </p:cNvPr>
          <p:cNvPicPr>
            <a:picLocks noChangeAspect="1"/>
          </p:cNvPicPr>
          <p:nvPr/>
        </p:nvPicPr>
        <p:blipFill>
          <a:blip r:embed="rId2"/>
          <a:stretch>
            <a:fillRect/>
          </a:stretch>
        </p:blipFill>
        <p:spPr>
          <a:xfrm>
            <a:off x="1227396" y="1305399"/>
            <a:ext cx="10491716" cy="4737592"/>
          </a:xfrm>
          <a:prstGeom prst="rect">
            <a:avLst/>
          </a:prstGeom>
        </p:spPr>
      </p:pic>
    </p:spTree>
    <p:extLst>
      <p:ext uri="{BB962C8B-B14F-4D97-AF65-F5344CB8AC3E}">
        <p14:creationId xmlns:p14="http://schemas.microsoft.com/office/powerpoint/2010/main" val="149999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485" y="184072"/>
            <a:ext cx="10018713" cy="1009409"/>
          </a:xfrm>
        </p:spPr>
        <p:txBody>
          <a:bodyPr>
            <a:normAutofit/>
          </a:bodyPr>
          <a:lstStyle/>
          <a:p>
            <a:r>
              <a:rPr lang="en-SG" sz="3600" b="1" dirty="0"/>
              <a:t>State CA Model for next 28 days</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3" name="TextBox 2">
            <a:extLst>
              <a:ext uri="{FF2B5EF4-FFF2-40B4-BE49-F238E27FC236}">
                <a16:creationId xmlns:a16="http://schemas.microsoft.com/office/drawing/2014/main" id="{29B3C938-DDE4-4AC5-98C8-3044F56F06DB}"/>
              </a:ext>
            </a:extLst>
          </p:cNvPr>
          <p:cNvSpPr txBox="1"/>
          <p:nvPr/>
        </p:nvSpPr>
        <p:spPr>
          <a:xfrm>
            <a:off x="1433485" y="976525"/>
            <a:ext cx="10515600" cy="646331"/>
          </a:xfrm>
          <a:prstGeom prst="rect">
            <a:avLst/>
          </a:prstGeom>
          <a:noFill/>
          <a:ln>
            <a:noFill/>
          </a:ln>
        </p:spPr>
        <p:txBody>
          <a:bodyPr wrap="square" rtlCol="0">
            <a:spAutoFit/>
          </a:bodyPr>
          <a:lstStyle/>
          <a:p>
            <a:pPr defTabSz="914400" eaLnBrk="0" fontAlgn="base" hangingPunct="0">
              <a:spcBef>
                <a:spcPct val="0"/>
              </a:spcBef>
              <a:spcAft>
                <a:spcPct val="0"/>
              </a:spcAft>
            </a:pPr>
            <a:r>
              <a:rPr lang="en-US" altLang="en-US" dirty="0">
                <a:latin typeface="Inter"/>
              </a:rPr>
              <a:t>Similar Exogenous variables as Store CA1 model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Inter"/>
            </a:endParaRPr>
          </a:p>
        </p:txBody>
      </p:sp>
      <p:pic>
        <p:nvPicPr>
          <p:cNvPr id="5" name="Picture 4">
            <a:extLst>
              <a:ext uri="{FF2B5EF4-FFF2-40B4-BE49-F238E27FC236}">
                <a16:creationId xmlns:a16="http://schemas.microsoft.com/office/drawing/2014/main" id="{4BB0AE58-88E1-4E41-9055-4C1500CA29C1}"/>
              </a:ext>
            </a:extLst>
          </p:cNvPr>
          <p:cNvPicPr>
            <a:picLocks noChangeAspect="1"/>
          </p:cNvPicPr>
          <p:nvPr/>
        </p:nvPicPr>
        <p:blipFill>
          <a:blip r:embed="rId2"/>
          <a:stretch>
            <a:fillRect/>
          </a:stretch>
        </p:blipFill>
        <p:spPr>
          <a:xfrm>
            <a:off x="242915" y="1378259"/>
            <a:ext cx="6272208" cy="5256538"/>
          </a:xfrm>
          <a:prstGeom prst="rect">
            <a:avLst/>
          </a:prstGeom>
          <a:ln>
            <a:solidFill>
              <a:schemeClr val="tx2">
                <a:lumMod val="50000"/>
                <a:lumOff val="50000"/>
              </a:schemeClr>
            </a:solidFill>
          </a:ln>
        </p:spPr>
      </p:pic>
      <p:pic>
        <p:nvPicPr>
          <p:cNvPr id="9" name="Picture 8">
            <a:extLst>
              <a:ext uri="{FF2B5EF4-FFF2-40B4-BE49-F238E27FC236}">
                <a16:creationId xmlns:a16="http://schemas.microsoft.com/office/drawing/2014/main" id="{24020480-C24C-44EA-8EDF-2EDD9A13EE6B}"/>
              </a:ext>
            </a:extLst>
          </p:cNvPr>
          <p:cNvPicPr>
            <a:picLocks noChangeAspect="1"/>
          </p:cNvPicPr>
          <p:nvPr/>
        </p:nvPicPr>
        <p:blipFill>
          <a:blip r:embed="rId3"/>
          <a:stretch>
            <a:fillRect/>
          </a:stretch>
        </p:blipFill>
        <p:spPr>
          <a:xfrm>
            <a:off x="6584158" y="1417390"/>
            <a:ext cx="5480834" cy="2534815"/>
          </a:xfrm>
          <a:prstGeom prst="rect">
            <a:avLst/>
          </a:prstGeom>
          <a:ln>
            <a:solidFill>
              <a:schemeClr val="tx2">
                <a:lumMod val="50000"/>
                <a:lumOff val="50000"/>
              </a:schemeClr>
            </a:solidFill>
          </a:ln>
        </p:spPr>
      </p:pic>
      <p:sp>
        <p:nvSpPr>
          <p:cNvPr id="12" name="TextBox 11">
            <a:extLst>
              <a:ext uri="{FF2B5EF4-FFF2-40B4-BE49-F238E27FC236}">
                <a16:creationId xmlns:a16="http://schemas.microsoft.com/office/drawing/2014/main" id="{6429BCDB-4896-4982-9B69-F2ADA74E1E6C}"/>
              </a:ext>
            </a:extLst>
          </p:cNvPr>
          <p:cNvSpPr txBox="1"/>
          <p:nvPr/>
        </p:nvSpPr>
        <p:spPr>
          <a:xfrm>
            <a:off x="6584158" y="1378259"/>
            <a:ext cx="813236" cy="276999"/>
          </a:xfrm>
          <a:prstGeom prst="rect">
            <a:avLst/>
          </a:prstGeom>
          <a:noFill/>
        </p:spPr>
        <p:txBody>
          <a:bodyPr wrap="none" rtlCol="0">
            <a:spAutoFit/>
          </a:bodyPr>
          <a:lstStyle/>
          <a:p>
            <a:r>
              <a:rPr lang="en-SG" sz="1200" b="1" dirty="0">
                <a:latin typeface="Inter"/>
              </a:rPr>
              <a:t>Residuals</a:t>
            </a:r>
          </a:p>
        </p:txBody>
      </p:sp>
      <p:pic>
        <p:nvPicPr>
          <p:cNvPr id="14" name="Picture 13">
            <a:extLst>
              <a:ext uri="{FF2B5EF4-FFF2-40B4-BE49-F238E27FC236}">
                <a16:creationId xmlns:a16="http://schemas.microsoft.com/office/drawing/2014/main" id="{6EA90461-A037-4797-92CB-B9DDBFC80286}"/>
              </a:ext>
            </a:extLst>
          </p:cNvPr>
          <p:cNvPicPr>
            <a:picLocks noChangeAspect="1"/>
          </p:cNvPicPr>
          <p:nvPr/>
        </p:nvPicPr>
        <p:blipFill>
          <a:blip r:embed="rId4"/>
          <a:stretch>
            <a:fillRect/>
          </a:stretch>
        </p:blipFill>
        <p:spPr>
          <a:xfrm>
            <a:off x="6584158" y="4044312"/>
            <a:ext cx="5506244" cy="2554318"/>
          </a:xfrm>
          <a:prstGeom prst="rect">
            <a:avLst/>
          </a:prstGeom>
          <a:ln>
            <a:solidFill>
              <a:schemeClr val="tx2">
                <a:lumMod val="50000"/>
                <a:lumOff val="50000"/>
              </a:schemeClr>
            </a:solidFill>
          </a:ln>
        </p:spPr>
      </p:pic>
    </p:spTree>
    <p:extLst>
      <p:ext uri="{BB962C8B-B14F-4D97-AF65-F5344CB8AC3E}">
        <p14:creationId xmlns:p14="http://schemas.microsoft.com/office/powerpoint/2010/main" val="304499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533472" y="292618"/>
            <a:ext cx="10018713" cy="910018"/>
          </a:xfrm>
        </p:spPr>
        <p:txBody>
          <a:bodyPr>
            <a:normAutofit/>
          </a:bodyPr>
          <a:lstStyle/>
          <a:p>
            <a:r>
              <a:rPr lang="en-SG" sz="3600" b="1" dirty="0"/>
              <a:t>Reconciliation of State CA and Stores models</a:t>
            </a:r>
          </a:p>
        </p:txBody>
      </p:sp>
      <p:sp>
        <p:nvSpPr>
          <p:cNvPr id="9" name="TextBox 8">
            <a:extLst>
              <a:ext uri="{FF2B5EF4-FFF2-40B4-BE49-F238E27FC236}">
                <a16:creationId xmlns:a16="http://schemas.microsoft.com/office/drawing/2014/main" id="{BC921264-B20A-42F4-A070-C6190AE4E4D1}"/>
              </a:ext>
            </a:extLst>
          </p:cNvPr>
          <p:cNvSpPr txBox="1"/>
          <p:nvPr/>
        </p:nvSpPr>
        <p:spPr>
          <a:xfrm>
            <a:off x="1533472" y="4955705"/>
            <a:ext cx="9772979" cy="1015663"/>
          </a:xfrm>
          <a:prstGeom prst="rect">
            <a:avLst/>
          </a:prstGeom>
          <a:noFill/>
        </p:spPr>
        <p:txBody>
          <a:bodyPr wrap="square" rtlCol="0">
            <a:spAutoFit/>
          </a:bodyPr>
          <a:lstStyle/>
          <a:p>
            <a:pPr marL="285750" indent="-285750">
              <a:buFont typeface="Arial" panose="020B0604020202020204" pitchFamily="34" charset="0"/>
              <a:buChar char="•"/>
            </a:pPr>
            <a:r>
              <a:rPr lang="en-SG" sz="2000" dirty="0">
                <a:latin typeface="Inter"/>
              </a:rPr>
              <a:t>State CA model results in higher forecasts than consolidated stores’ models</a:t>
            </a:r>
          </a:p>
          <a:p>
            <a:pPr marL="285750" indent="-285750">
              <a:buFont typeface="Arial" panose="020B0604020202020204" pitchFamily="34" charset="0"/>
              <a:buChar char="•"/>
            </a:pPr>
            <a:endParaRPr lang="en-SG" sz="2000" dirty="0">
              <a:latin typeface="Inter"/>
            </a:endParaRPr>
          </a:p>
          <a:p>
            <a:pPr marL="285750" indent="-285750">
              <a:buFont typeface="Arial" panose="020B0604020202020204" pitchFamily="34" charset="0"/>
              <a:buChar char="•"/>
            </a:pPr>
            <a:r>
              <a:rPr lang="en-SG" sz="2000" dirty="0">
                <a:latin typeface="Inter"/>
              </a:rPr>
              <a:t>Difference in the total sales predicted between the 2 models is not significant, 0.5% </a:t>
            </a:r>
          </a:p>
        </p:txBody>
      </p:sp>
      <p:pic>
        <p:nvPicPr>
          <p:cNvPr id="7" name="Picture 6">
            <a:extLst>
              <a:ext uri="{FF2B5EF4-FFF2-40B4-BE49-F238E27FC236}">
                <a16:creationId xmlns:a16="http://schemas.microsoft.com/office/drawing/2014/main" id="{83EBF86B-CC97-4620-831C-DD1E86A1600D}"/>
              </a:ext>
            </a:extLst>
          </p:cNvPr>
          <p:cNvPicPr>
            <a:picLocks noChangeAspect="1"/>
          </p:cNvPicPr>
          <p:nvPr/>
        </p:nvPicPr>
        <p:blipFill>
          <a:blip r:embed="rId2"/>
          <a:stretch>
            <a:fillRect/>
          </a:stretch>
        </p:blipFill>
        <p:spPr>
          <a:xfrm>
            <a:off x="101047" y="1232253"/>
            <a:ext cx="5883683" cy="3155019"/>
          </a:xfrm>
          <a:prstGeom prst="rect">
            <a:avLst/>
          </a:prstGeom>
        </p:spPr>
      </p:pic>
      <p:graphicFrame>
        <p:nvGraphicFramePr>
          <p:cNvPr id="11" name="Table 10">
            <a:extLst>
              <a:ext uri="{FF2B5EF4-FFF2-40B4-BE49-F238E27FC236}">
                <a16:creationId xmlns:a16="http://schemas.microsoft.com/office/drawing/2014/main" id="{AACF1A49-7036-4046-A62A-A41C18004758}"/>
              </a:ext>
            </a:extLst>
          </p:cNvPr>
          <p:cNvGraphicFramePr>
            <a:graphicFrameLocks noGrp="1"/>
          </p:cNvGraphicFramePr>
          <p:nvPr>
            <p:extLst>
              <p:ext uri="{D42A27DB-BD31-4B8C-83A1-F6EECF244321}">
                <p14:modId xmlns:p14="http://schemas.microsoft.com/office/powerpoint/2010/main" val="290186012"/>
              </p:ext>
            </p:extLst>
          </p:nvPr>
        </p:nvGraphicFramePr>
        <p:xfrm>
          <a:off x="6212342" y="1500108"/>
          <a:ext cx="5462422" cy="2674729"/>
        </p:xfrm>
        <a:graphic>
          <a:graphicData uri="http://schemas.openxmlformats.org/drawingml/2006/table">
            <a:tbl>
              <a:tblPr firstRow="1">
                <a:tableStyleId>{5C22544A-7EE6-4342-B048-85BDC9FD1C3A}</a:tableStyleId>
              </a:tblPr>
              <a:tblGrid>
                <a:gridCol w="616932">
                  <a:extLst>
                    <a:ext uri="{9D8B030D-6E8A-4147-A177-3AD203B41FA5}">
                      <a16:colId xmlns:a16="http://schemas.microsoft.com/office/drawing/2014/main" val="1130890959"/>
                    </a:ext>
                  </a:extLst>
                </a:gridCol>
                <a:gridCol w="989662">
                  <a:extLst>
                    <a:ext uri="{9D8B030D-6E8A-4147-A177-3AD203B41FA5}">
                      <a16:colId xmlns:a16="http://schemas.microsoft.com/office/drawing/2014/main" val="3022672334"/>
                    </a:ext>
                  </a:extLst>
                </a:gridCol>
                <a:gridCol w="964622">
                  <a:extLst>
                    <a:ext uri="{9D8B030D-6E8A-4147-A177-3AD203B41FA5}">
                      <a16:colId xmlns:a16="http://schemas.microsoft.com/office/drawing/2014/main" val="3586267706"/>
                    </a:ext>
                  </a:extLst>
                </a:gridCol>
                <a:gridCol w="1515961">
                  <a:extLst>
                    <a:ext uri="{9D8B030D-6E8A-4147-A177-3AD203B41FA5}">
                      <a16:colId xmlns:a16="http://schemas.microsoft.com/office/drawing/2014/main" val="168081788"/>
                    </a:ext>
                  </a:extLst>
                </a:gridCol>
                <a:gridCol w="1375245">
                  <a:extLst>
                    <a:ext uri="{9D8B030D-6E8A-4147-A177-3AD203B41FA5}">
                      <a16:colId xmlns:a16="http://schemas.microsoft.com/office/drawing/2014/main" val="3467087597"/>
                    </a:ext>
                  </a:extLst>
                </a:gridCol>
              </a:tblGrid>
              <a:tr h="1035745">
                <a:tc>
                  <a:txBody>
                    <a:bodyPr/>
                    <a:lstStyle/>
                    <a:p>
                      <a:pPr algn="ctr" fontAlgn="ctr"/>
                      <a:r>
                        <a:rPr lang="en-SG" sz="1100" u="none" strike="noStrike">
                          <a:effectLst/>
                          <a:latin typeface="Inter"/>
                        </a:rPr>
                        <a:t>Store</a:t>
                      </a:r>
                      <a:endParaRPr lang="en-SG" sz="1100" b="0" i="0" u="none" strike="noStrike">
                        <a:solidFill>
                          <a:srgbClr val="000000"/>
                        </a:solidFill>
                        <a:effectLst/>
                        <a:latin typeface="Inter"/>
                      </a:endParaRPr>
                    </a:p>
                  </a:txBody>
                  <a:tcPr marL="7620" marR="7620" marT="7620" marB="0" anchor="ctr"/>
                </a:tc>
                <a:tc>
                  <a:txBody>
                    <a:bodyPr/>
                    <a:lstStyle/>
                    <a:p>
                      <a:pPr algn="ctr" fontAlgn="ctr"/>
                      <a:r>
                        <a:rPr lang="en-SG" sz="1100" u="none" strike="noStrike" dirty="0">
                          <a:effectLst/>
                          <a:latin typeface="Inter"/>
                        </a:rPr>
                        <a:t>Mean Absolute Percentage Error -  Model</a:t>
                      </a:r>
                      <a:endParaRPr lang="en-SG" sz="1100" b="0" i="0" u="none" strike="noStrike" dirty="0">
                        <a:solidFill>
                          <a:srgbClr val="000000"/>
                        </a:solidFill>
                        <a:effectLst/>
                        <a:latin typeface="Inter"/>
                      </a:endParaRPr>
                    </a:p>
                  </a:txBody>
                  <a:tcPr marL="7620" marR="7620" marT="7620" marB="0" anchor="ctr"/>
                </a:tc>
                <a:tc>
                  <a:txBody>
                    <a:bodyPr/>
                    <a:lstStyle/>
                    <a:p>
                      <a:pPr algn="ctr" fontAlgn="ctr"/>
                      <a:r>
                        <a:rPr lang="en-US" sz="1100" u="none" strike="noStrike" dirty="0">
                          <a:effectLst/>
                          <a:latin typeface="Inter"/>
                        </a:rPr>
                        <a:t>Mean Absolute Percentage Error - Evaluation</a:t>
                      </a:r>
                      <a:endParaRPr lang="en-US" sz="1100" b="0" i="0" u="none" strike="noStrike" dirty="0">
                        <a:solidFill>
                          <a:srgbClr val="000000"/>
                        </a:solidFill>
                        <a:effectLst/>
                        <a:latin typeface="Inter"/>
                      </a:endParaRPr>
                    </a:p>
                  </a:txBody>
                  <a:tcPr marL="7620" marR="7620" marT="7620" marB="0" anchor="ctr"/>
                </a:tc>
                <a:tc>
                  <a:txBody>
                    <a:bodyPr/>
                    <a:lstStyle/>
                    <a:p>
                      <a:pPr algn="ctr" fontAlgn="ctr"/>
                      <a:r>
                        <a:rPr lang="en-US" sz="1100" u="none" strike="noStrike">
                          <a:effectLst/>
                          <a:latin typeface="Inter"/>
                        </a:rPr>
                        <a:t>Actual Sales of next 28 days</a:t>
                      </a:r>
                      <a:endParaRPr lang="en-US" sz="1100" b="0" i="0" u="none" strike="noStrike">
                        <a:solidFill>
                          <a:srgbClr val="000000"/>
                        </a:solidFill>
                        <a:effectLst/>
                        <a:latin typeface="Inter"/>
                      </a:endParaRPr>
                    </a:p>
                  </a:txBody>
                  <a:tcPr marL="7620" marR="7620" marT="7620" marB="0" anchor="ctr"/>
                </a:tc>
                <a:tc>
                  <a:txBody>
                    <a:bodyPr/>
                    <a:lstStyle/>
                    <a:p>
                      <a:pPr algn="ctr" fontAlgn="ctr"/>
                      <a:r>
                        <a:rPr lang="en-US" sz="1100" u="none" strike="noStrike">
                          <a:effectLst/>
                          <a:latin typeface="Inter"/>
                        </a:rPr>
                        <a:t>Forecast Sales of next 28 days</a:t>
                      </a:r>
                      <a:endParaRPr lang="en-US" sz="1100" b="0" i="0" u="none" strike="noStrike">
                        <a:solidFill>
                          <a:srgbClr val="000000"/>
                        </a:solidFill>
                        <a:effectLst/>
                        <a:latin typeface="Inter"/>
                      </a:endParaRPr>
                    </a:p>
                  </a:txBody>
                  <a:tcPr marL="7620" marR="7620" marT="7620" marB="0" anchor="ctr"/>
                </a:tc>
                <a:extLst>
                  <a:ext uri="{0D108BD9-81ED-4DB2-BD59-A6C34878D82A}">
                    <a16:rowId xmlns:a16="http://schemas.microsoft.com/office/drawing/2014/main" val="3083015407"/>
                  </a:ext>
                </a:extLst>
              </a:tr>
              <a:tr h="273164">
                <a:tc>
                  <a:txBody>
                    <a:bodyPr/>
                    <a:lstStyle/>
                    <a:p>
                      <a:pPr algn="l" fontAlgn="b"/>
                      <a:r>
                        <a:rPr lang="en-SG" sz="1100" u="none" strike="noStrike" dirty="0">
                          <a:effectLst/>
                          <a:latin typeface="Inter"/>
                        </a:rPr>
                        <a:t>CA1</a:t>
                      </a:r>
                      <a:endParaRPr lang="en-SG" sz="1100" b="0" i="0" u="none" strike="noStrike" dirty="0">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6.39%</a:t>
                      </a:r>
                      <a:endParaRPr lang="en-SG" sz="1100" b="0" i="0" u="none" strike="noStrike">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6.38%</a:t>
                      </a:r>
                      <a:endParaRPr lang="en-SG" sz="1100" b="0" i="0" u="none" strike="noStrike">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134,032</a:t>
                      </a:r>
                      <a:endParaRPr lang="en-SG" sz="1100" b="0" i="0" u="none" strike="noStrike" dirty="0">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129,859</a:t>
                      </a:r>
                      <a:endParaRPr lang="en-SG" sz="1100" b="0" i="0" u="none" strike="noStrike" dirty="0">
                        <a:solidFill>
                          <a:srgbClr val="000000"/>
                        </a:solidFill>
                        <a:effectLst/>
                        <a:latin typeface="Inter"/>
                      </a:endParaRPr>
                    </a:p>
                  </a:txBody>
                  <a:tcPr marL="7620" marR="7620" marT="7620" marB="0" anchor="b"/>
                </a:tc>
                <a:extLst>
                  <a:ext uri="{0D108BD9-81ED-4DB2-BD59-A6C34878D82A}">
                    <a16:rowId xmlns:a16="http://schemas.microsoft.com/office/drawing/2014/main" val="394193828"/>
                  </a:ext>
                </a:extLst>
              </a:tr>
              <a:tr h="273164">
                <a:tc>
                  <a:txBody>
                    <a:bodyPr/>
                    <a:lstStyle/>
                    <a:p>
                      <a:pPr algn="l" fontAlgn="b"/>
                      <a:r>
                        <a:rPr lang="en-SG" sz="1100" u="none" strike="noStrike" dirty="0">
                          <a:effectLst/>
                          <a:latin typeface="Inter"/>
                        </a:rPr>
                        <a:t>CA2</a:t>
                      </a:r>
                      <a:endParaRPr lang="en-SG" sz="1100" b="0" i="0" u="none" strike="noStrike" dirty="0">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7.18%</a:t>
                      </a:r>
                      <a:endParaRPr lang="en-SG" sz="1100" b="0" i="0" u="none" strike="noStrike">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7.16%</a:t>
                      </a:r>
                      <a:endParaRPr lang="en-SG" sz="1100" b="0" i="0" u="none" strike="noStrike">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132,920</a:t>
                      </a:r>
                      <a:endParaRPr lang="en-SG" sz="1100" b="0" i="0" u="none" strike="noStrike" dirty="0">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126,717 </a:t>
                      </a:r>
                      <a:endParaRPr lang="en-SG" sz="1100" b="0" i="0" u="none" strike="noStrike" dirty="0">
                        <a:solidFill>
                          <a:srgbClr val="000000"/>
                        </a:solidFill>
                        <a:effectLst/>
                        <a:latin typeface="Inter"/>
                      </a:endParaRPr>
                    </a:p>
                  </a:txBody>
                  <a:tcPr marL="7620" marR="7620" marT="7620" marB="0" anchor="b"/>
                </a:tc>
                <a:extLst>
                  <a:ext uri="{0D108BD9-81ED-4DB2-BD59-A6C34878D82A}">
                    <a16:rowId xmlns:a16="http://schemas.microsoft.com/office/drawing/2014/main" val="767039932"/>
                  </a:ext>
                </a:extLst>
              </a:tr>
              <a:tr h="273164">
                <a:tc>
                  <a:txBody>
                    <a:bodyPr/>
                    <a:lstStyle/>
                    <a:p>
                      <a:pPr algn="l" fontAlgn="b"/>
                      <a:r>
                        <a:rPr lang="en-SG" sz="1100" u="none" strike="noStrike" dirty="0">
                          <a:effectLst/>
                          <a:latin typeface="Inter"/>
                        </a:rPr>
                        <a:t>CA3</a:t>
                      </a:r>
                      <a:endParaRPr lang="en-SG" sz="1100" b="0" i="0" u="none" strike="noStrike" dirty="0">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5.96%</a:t>
                      </a:r>
                      <a:endParaRPr lang="en-SG" sz="1100" b="0" i="0" u="none" strike="noStrike">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5.95%</a:t>
                      </a:r>
                      <a:endParaRPr lang="en-SG" sz="1100" b="0" i="0" u="none" strike="noStrike">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175,360</a:t>
                      </a:r>
                      <a:endParaRPr lang="en-SG" sz="1100" b="0" i="0" u="none" strike="noStrike" dirty="0">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178,987</a:t>
                      </a:r>
                      <a:endParaRPr lang="en-SG" sz="1100" b="0" i="0" u="none" strike="noStrike" dirty="0">
                        <a:solidFill>
                          <a:srgbClr val="000000"/>
                        </a:solidFill>
                        <a:effectLst/>
                        <a:latin typeface="Inter"/>
                      </a:endParaRPr>
                    </a:p>
                  </a:txBody>
                  <a:tcPr marL="7620" marR="7620" marT="7620" marB="0" anchor="b"/>
                </a:tc>
                <a:extLst>
                  <a:ext uri="{0D108BD9-81ED-4DB2-BD59-A6C34878D82A}">
                    <a16:rowId xmlns:a16="http://schemas.microsoft.com/office/drawing/2014/main" val="2279091016"/>
                  </a:ext>
                </a:extLst>
              </a:tr>
              <a:tr h="273164">
                <a:tc>
                  <a:txBody>
                    <a:bodyPr/>
                    <a:lstStyle/>
                    <a:p>
                      <a:pPr algn="l" fontAlgn="b"/>
                      <a:r>
                        <a:rPr lang="en-SG" sz="1100" u="none" strike="noStrike" dirty="0">
                          <a:effectLst/>
                          <a:latin typeface="Inter"/>
                        </a:rPr>
                        <a:t>CA4</a:t>
                      </a:r>
                      <a:endParaRPr lang="en-SG" sz="1100" b="0" i="0" u="none" strike="noStrike" dirty="0">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6.04%</a:t>
                      </a:r>
                      <a:endParaRPr lang="en-SG" sz="1100" b="0" i="0" u="none" strike="noStrike">
                        <a:solidFill>
                          <a:srgbClr val="000000"/>
                        </a:solidFill>
                        <a:effectLst/>
                        <a:latin typeface="Inter"/>
                      </a:endParaRPr>
                    </a:p>
                  </a:txBody>
                  <a:tcPr marL="7620" marR="7620" marT="7620" marB="0" anchor="b"/>
                </a:tc>
                <a:tc>
                  <a:txBody>
                    <a:bodyPr/>
                    <a:lstStyle/>
                    <a:p>
                      <a:pPr algn="r" fontAlgn="b"/>
                      <a:r>
                        <a:rPr lang="en-SG" sz="1100" u="none" strike="noStrike">
                          <a:effectLst/>
                          <a:latin typeface="Inter"/>
                        </a:rPr>
                        <a:t>6.06%</a:t>
                      </a:r>
                      <a:endParaRPr lang="en-SG" sz="1100" b="0" i="0" u="none" strike="noStrike">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78,858</a:t>
                      </a:r>
                      <a:endParaRPr lang="en-SG" sz="1100" b="0" i="0" u="none" strike="noStrike" dirty="0">
                        <a:solidFill>
                          <a:srgbClr val="000000"/>
                        </a:solidFill>
                        <a:effectLst/>
                        <a:latin typeface="Inter"/>
                      </a:endParaRPr>
                    </a:p>
                  </a:txBody>
                  <a:tcPr marL="7620" marR="7620" marT="7620" marB="0" anchor="b"/>
                </a:tc>
                <a:tc>
                  <a:txBody>
                    <a:bodyPr/>
                    <a:lstStyle/>
                    <a:p>
                      <a:pPr algn="l" fontAlgn="b"/>
                      <a:r>
                        <a:rPr lang="en-SG" sz="1100" u="none" strike="noStrike" dirty="0">
                          <a:effectLst/>
                          <a:latin typeface="Inter"/>
                        </a:rPr>
                        <a:t>                       74,784</a:t>
                      </a:r>
                      <a:endParaRPr lang="en-SG" sz="1100" b="0" i="0" u="none" strike="noStrike" dirty="0">
                        <a:solidFill>
                          <a:srgbClr val="000000"/>
                        </a:solidFill>
                        <a:effectLst/>
                        <a:latin typeface="Inter"/>
                      </a:endParaRPr>
                    </a:p>
                  </a:txBody>
                  <a:tcPr marL="7620" marR="7620" marT="7620" marB="0" anchor="b"/>
                </a:tc>
                <a:extLst>
                  <a:ext uri="{0D108BD9-81ED-4DB2-BD59-A6C34878D82A}">
                    <a16:rowId xmlns:a16="http://schemas.microsoft.com/office/drawing/2014/main" val="1560254175"/>
                  </a:ext>
                </a:extLst>
              </a:tr>
              <a:tr h="273164">
                <a:tc>
                  <a:txBody>
                    <a:bodyPr/>
                    <a:lstStyle/>
                    <a:p>
                      <a:pPr algn="l" fontAlgn="b"/>
                      <a:r>
                        <a:rPr lang="en-SG" sz="1100" b="1" u="none" strike="noStrike" dirty="0" err="1">
                          <a:effectLst/>
                          <a:latin typeface="Inter"/>
                        </a:rPr>
                        <a:t>Consol</a:t>
                      </a:r>
                      <a:endParaRPr lang="en-SG" sz="1100" b="1" i="0" u="none" strike="noStrike" dirty="0">
                        <a:solidFill>
                          <a:srgbClr val="000000"/>
                        </a:solidFill>
                        <a:effectLst/>
                        <a:latin typeface="Inter"/>
                      </a:endParaRPr>
                    </a:p>
                  </a:txBody>
                  <a:tcPr marL="7620" marR="7620" marT="7620" marB="0" anchor="b">
                    <a:solidFill>
                      <a:schemeClr val="accent1">
                        <a:lumMod val="40000"/>
                        <a:lumOff val="60000"/>
                      </a:schemeClr>
                    </a:solidFill>
                  </a:tcPr>
                </a:tc>
                <a:tc>
                  <a:txBody>
                    <a:bodyPr/>
                    <a:lstStyle/>
                    <a:p>
                      <a:pPr algn="ctr" fontAlgn="b"/>
                      <a:r>
                        <a:rPr lang="en-SG" sz="1100" b="1" u="none" strike="noStrike" dirty="0">
                          <a:effectLst/>
                          <a:latin typeface="Inter"/>
                        </a:rPr>
                        <a:t> -</a:t>
                      </a:r>
                      <a:endParaRPr lang="en-SG" sz="1100" b="1" i="0" u="none" strike="noStrike" dirty="0">
                        <a:solidFill>
                          <a:srgbClr val="000000"/>
                        </a:solidFill>
                        <a:effectLst/>
                        <a:latin typeface="Inter"/>
                      </a:endParaRPr>
                    </a:p>
                  </a:txBody>
                  <a:tcPr marL="7620" marR="7620" marT="7620" marB="0" anchor="b">
                    <a:solidFill>
                      <a:schemeClr val="accent1">
                        <a:lumMod val="40000"/>
                        <a:lumOff val="60000"/>
                      </a:schemeClr>
                    </a:solidFill>
                  </a:tcPr>
                </a:tc>
                <a:tc>
                  <a:txBody>
                    <a:bodyPr/>
                    <a:lstStyle/>
                    <a:p>
                      <a:pPr algn="ctr" fontAlgn="b"/>
                      <a:r>
                        <a:rPr lang="en-SG" sz="1100" b="1" u="none" strike="noStrike" dirty="0">
                          <a:effectLst/>
                          <a:latin typeface="Inter"/>
                        </a:rPr>
                        <a:t>- </a:t>
                      </a:r>
                      <a:endParaRPr lang="en-SG" sz="1100" b="1" i="0" u="none" strike="noStrike" dirty="0">
                        <a:solidFill>
                          <a:srgbClr val="000000"/>
                        </a:solidFill>
                        <a:effectLst/>
                        <a:latin typeface="Inter"/>
                      </a:endParaRPr>
                    </a:p>
                  </a:txBody>
                  <a:tcPr marL="7620" marR="7620" marT="7620" marB="0" anchor="b">
                    <a:solidFill>
                      <a:schemeClr val="accent1">
                        <a:lumMod val="40000"/>
                        <a:lumOff val="60000"/>
                      </a:schemeClr>
                    </a:solidFill>
                  </a:tcPr>
                </a:tc>
                <a:tc>
                  <a:txBody>
                    <a:bodyPr/>
                    <a:lstStyle/>
                    <a:p>
                      <a:pPr algn="l" fontAlgn="b"/>
                      <a:r>
                        <a:rPr lang="en-SG" sz="1100" b="1" u="none" strike="noStrike" dirty="0">
                          <a:effectLst/>
                          <a:latin typeface="Inter"/>
                        </a:rPr>
                        <a:t>                  521,170</a:t>
                      </a:r>
                      <a:endParaRPr lang="en-SG" sz="1100" b="1" i="0" u="none" strike="noStrike" dirty="0">
                        <a:solidFill>
                          <a:srgbClr val="000000"/>
                        </a:solidFill>
                        <a:effectLst/>
                        <a:latin typeface="Inter"/>
                      </a:endParaRPr>
                    </a:p>
                  </a:txBody>
                  <a:tcPr marL="7620" marR="7620" marT="7620" marB="0" anchor="b">
                    <a:solidFill>
                      <a:schemeClr val="accent1">
                        <a:lumMod val="40000"/>
                        <a:lumOff val="60000"/>
                      </a:schemeClr>
                    </a:solidFill>
                  </a:tcPr>
                </a:tc>
                <a:tc>
                  <a:txBody>
                    <a:bodyPr/>
                    <a:lstStyle/>
                    <a:p>
                      <a:pPr algn="l" fontAlgn="b"/>
                      <a:r>
                        <a:rPr lang="en-SG" sz="1100" b="1" u="none" strike="noStrike" dirty="0">
                          <a:effectLst/>
                          <a:latin typeface="Inter"/>
                        </a:rPr>
                        <a:t>                     510,347</a:t>
                      </a:r>
                      <a:endParaRPr lang="en-SG" sz="1100" b="1" i="0" u="none" strike="noStrike" dirty="0">
                        <a:solidFill>
                          <a:srgbClr val="000000"/>
                        </a:solidFill>
                        <a:effectLst/>
                        <a:latin typeface="Inter"/>
                      </a:endParaRPr>
                    </a:p>
                  </a:txBody>
                  <a:tcPr marL="7620" marR="7620" marT="7620" marB="0" anchor="b">
                    <a:solidFill>
                      <a:schemeClr val="accent1">
                        <a:lumMod val="40000"/>
                        <a:lumOff val="60000"/>
                      </a:schemeClr>
                    </a:solidFill>
                  </a:tcPr>
                </a:tc>
                <a:extLst>
                  <a:ext uri="{0D108BD9-81ED-4DB2-BD59-A6C34878D82A}">
                    <a16:rowId xmlns:a16="http://schemas.microsoft.com/office/drawing/2014/main" val="2482431883"/>
                  </a:ext>
                </a:extLst>
              </a:tr>
              <a:tr h="273164">
                <a:tc>
                  <a:txBody>
                    <a:bodyPr/>
                    <a:lstStyle/>
                    <a:p>
                      <a:pPr algn="l" fontAlgn="b"/>
                      <a:r>
                        <a:rPr lang="en-SG" sz="1100" b="1" u="none" strike="noStrike" dirty="0">
                          <a:effectLst/>
                          <a:latin typeface="Inter"/>
                        </a:rPr>
                        <a:t>CA</a:t>
                      </a:r>
                      <a:endParaRPr lang="en-SG" sz="1100" b="1" i="0" u="none" strike="noStrike" dirty="0">
                        <a:solidFill>
                          <a:srgbClr val="000000"/>
                        </a:solidFill>
                        <a:effectLst/>
                        <a:latin typeface="Inter"/>
                      </a:endParaRPr>
                    </a:p>
                  </a:txBody>
                  <a:tcPr marL="7620" marR="7620" marT="7620" marB="0" anchor="b">
                    <a:solidFill>
                      <a:srgbClr val="FFC000"/>
                    </a:solidFill>
                  </a:tcPr>
                </a:tc>
                <a:tc>
                  <a:txBody>
                    <a:bodyPr/>
                    <a:lstStyle/>
                    <a:p>
                      <a:pPr algn="r" fontAlgn="b"/>
                      <a:r>
                        <a:rPr lang="en-SG" sz="1100" b="1" u="none" strike="noStrike" dirty="0">
                          <a:effectLst/>
                          <a:latin typeface="Inter"/>
                        </a:rPr>
                        <a:t>5.21%</a:t>
                      </a:r>
                      <a:endParaRPr lang="en-SG" sz="1100" b="1" i="0" u="none" strike="noStrike" dirty="0">
                        <a:solidFill>
                          <a:srgbClr val="000000"/>
                        </a:solidFill>
                        <a:effectLst/>
                        <a:latin typeface="Inter"/>
                      </a:endParaRPr>
                    </a:p>
                  </a:txBody>
                  <a:tcPr marL="7620" marR="7620" marT="7620" marB="0" anchor="b">
                    <a:solidFill>
                      <a:srgbClr val="FFC000"/>
                    </a:solidFill>
                  </a:tcPr>
                </a:tc>
                <a:tc>
                  <a:txBody>
                    <a:bodyPr/>
                    <a:lstStyle/>
                    <a:p>
                      <a:pPr algn="r" fontAlgn="b"/>
                      <a:r>
                        <a:rPr lang="en-SG" sz="1100" b="1" u="none" strike="noStrike" dirty="0">
                          <a:effectLst/>
                          <a:latin typeface="Inter"/>
                        </a:rPr>
                        <a:t>5.19%</a:t>
                      </a:r>
                      <a:endParaRPr lang="en-SG" sz="1100" b="1" i="0" u="none" strike="noStrike" dirty="0">
                        <a:solidFill>
                          <a:srgbClr val="000000"/>
                        </a:solidFill>
                        <a:effectLst/>
                        <a:latin typeface="Inter"/>
                      </a:endParaRPr>
                    </a:p>
                  </a:txBody>
                  <a:tcPr marL="7620" marR="7620" marT="7620" marB="0" anchor="b">
                    <a:solidFill>
                      <a:srgbClr val="FFC000"/>
                    </a:solidFill>
                  </a:tcPr>
                </a:tc>
                <a:tc>
                  <a:txBody>
                    <a:bodyPr/>
                    <a:lstStyle/>
                    <a:p>
                      <a:pPr algn="l" fontAlgn="b"/>
                      <a:r>
                        <a:rPr lang="en-SG" sz="1100" b="1" u="none" strike="noStrike" dirty="0">
                          <a:effectLst/>
                          <a:latin typeface="Inter"/>
                        </a:rPr>
                        <a:t>                  521,170</a:t>
                      </a:r>
                      <a:endParaRPr lang="en-SG" sz="1100" b="1" i="0" u="none" strike="noStrike" dirty="0">
                        <a:solidFill>
                          <a:srgbClr val="000000"/>
                        </a:solidFill>
                        <a:effectLst/>
                        <a:latin typeface="Inter"/>
                      </a:endParaRPr>
                    </a:p>
                  </a:txBody>
                  <a:tcPr marL="7620" marR="7620" marT="7620" marB="0" anchor="b">
                    <a:solidFill>
                      <a:srgbClr val="FFC000"/>
                    </a:solidFill>
                  </a:tcPr>
                </a:tc>
                <a:tc>
                  <a:txBody>
                    <a:bodyPr/>
                    <a:lstStyle/>
                    <a:p>
                      <a:pPr algn="l" fontAlgn="b"/>
                      <a:r>
                        <a:rPr lang="en-SG" sz="1100" b="1" u="none" strike="noStrike" dirty="0">
                          <a:effectLst/>
                          <a:latin typeface="Inter"/>
                        </a:rPr>
                        <a:t>                     512,843</a:t>
                      </a:r>
                      <a:endParaRPr lang="en-SG" sz="1100" b="1" i="0" u="none" strike="noStrike" dirty="0">
                        <a:solidFill>
                          <a:srgbClr val="000000"/>
                        </a:solidFill>
                        <a:effectLst/>
                        <a:latin typeface="Inter"/>
                      </a:endParaRPr>
                    </a:p>
                  </a:txBody>
                  <a:tcPr marL="7620" marR="7620" marT="7620" marB="0" anchor="b">
                    <a:solidFill>
                      <a:srgbClr val="FFC000"/>
                    </a:solidFill>
                  </a:tcPr>
                </a:tc>
                <a:extLst>
                  <a:ext uri="{0D108BD9-81ED-4DB2-BD59-A6C34878D82A}">
                    <a16:rowId xmlns:a16="http://schemas.microsoft.com/office/drawing/2014/main" val="2678943846"/>
                  </a:ext>
                </a:extLst>
              </a:tr>
            </a:tbl>
          </a:graphicData>
        </a:graphic>
      </p:graphicFrame>
    </p:spTree>
    <p:extLst>
      <p:ext uri="{BB962C8B-B14F-4D97-AF65-F5344CB8AC3E}">
        <p14:creationId xmlns:p14="http://schemas.microsoft.com/office/powerpoint/2010/main" val="19527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503654" y="203166"/>
            <a:ext cx="10018713" cy="582026"/>
          </a:xfrm>
        </p:spPr>
        <p:txBody>
          <a:bodyPr>
            <a:noAutofit/>
          </a:bodyPr>
          <a:lstStyle/>
          <a:p>
            <a:r>
              <a:rPr lang="en-SG" sz="3600" b="1" dirty="0"/>
              <a:t>Conclusions</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864705"/>
            <a:ext cx="10515600" cy="5262979"/>
          </a:xfrm>
          <a:prstGeom prst="rect">
            <a:avLst/>
          </a:prstGeom>
          <a:noFill/>
        </p:spPr>
        <p:txBody>
          <a:bodyPr wrap="square" rtlCol="0">
            <a:spAutoFit/>
          </a:bodyPr>
          <a:lstStyle/>
          <a:p>
            <a:pPr marL="342900" indent="-342900" algn="l" fontAlgn="base">
              <a:buFont typeface="+mj-lt"/>
              <a:buAutoNum type="arabicPeriod"/>
            </a:pPr>
            <a:r>
              <a:rPr lang="en-US" sz="2400" dirty="0">
                <a:latin typeface="Inter"/>
              </a:rPr>
              <a:t>Technical Values</a:t>
            </a:r>
          </a:p>
          <a:p>
            <a:pPr marL="800100" lvl="1" indent="-342900" fontAlgn="base">
              <a:buFont typeface="Arial" panose="020B0604020202020204" pitchFamily="34" charset="0"/>
              <a:buChar char="•"/>
            </a:pPr>
            <a:r>
              <a:rPr lang="en-US" sz="2400" dirty="0">
                <a:latin typeface="Inter"/>
              </a:rPr>
              <a:t>Created full year and 28 days forecast models with prediction vs actual error rates less than 10%</a:t>
            </a:r>
          </a:p>
          <a:p>
            <a:pPr marL="800100" lvl="1" indent="-342900" fontAlgn="base">
              <a:buFont typeface="Arial" panose="020B0604020202020204" pitchFamily="34" charset="0"/>
              <a:buChar char="•"/>
            </a:pPr>
            <a:r>
              <a:rPr lang="en-US" sz="2400" dirty="0">
                <a:latin typeface="Inter"/>
              </a:rPr>
              <a:t>Models are applicable to other stores and can be fine-tuned with specific events</a:t>
            </a:r>
          </a:p>
          <a:p>
            <a:pPr marL="800100" lvl="1" indent="-342900" fontAlgn="base">
              <a:buFont typeface="Arial" panose="020B0604020202020204" pitchFamily="34" charset="0"/>
              <a:buChar char="•"/>
            </a:pPr>
            <a:r>
              <a:rPr lang="en-US" sz="2400" dirty="0">
                <a:latin typeface="Inter"/>
              </a:rPr>
              <a:t>Models are scalable</a:t>
            </a:r>
          </a:p>
          <a:p>
            <a:pPr marL="800100" lvl="1" indent="-342900" fontAlgn="base">
              <a:buFont typeface="Arial" panose="020B0604020202020204" pitchFamily="34" charset="0"/>
              <a:buChar char="•"/>
            </a:pPr>
            <a:r>
              <a:rPr lang="en-US" sz="2400" dirty="0">
                <a:latin typeface="Inter"/>
              </a:rPr>
              <a:t>Able to manage huge data size vs MS Excel (maximum rows ~ 6m)</a:t>
            </a:r>
          </a:p>
          <a:p>
            <a:pPr lvl="1" fontAlgn="base"/>
            <a:endParaRPr lang="en-US" sz="2400" dirty="0">
              <a:latin typeface="Inter"/>
            </a:endParaRPr>
          </a:p>
          <a:p>
            <a:pPr marL="342900" indent="-342900" algn="l" fontAlgn="base">
              <a:buFont typeface="+mj-lt"/>
              <a:buAutoNum type="arabicPeriod"/>
            </a:pPr>
            <a:r>
              <a:rPr lang="en-US" sz="2400" dirty="0">
                <a:latin typeface="Inter"/>
              </a:rPr>
              <a:t>Business Values </a:t>
            </a:r>
          </a:p>
          <a:p>
            <a:pPr marL="742950" lvl="1" indent="-285750" fontAlgn="base">
              <a:buFont typeface="Arial" panose="020B0604020202020204" pitchFamily="34" charset="0"/>
              <a:buChar char="•"/>
            </a:pPr>
            <a:r>
              <a:rPr lang="en-US" sz="2400" dirty="0">
                <a:latin typeface="Inter"/>
              </a:rPr>
              <a:t>Forecasts are built with explainable features</a:t>
            </a:r>
          </a:p>
          <a:p>
            <a:pPr marL="742950" lvl="1" indent="-285750" fontAlgn="base">
              <a:buFont typeface="Arial" panose="020B0604020202020204" pitchFamily="34" charset="0"/>
              <a:buChar char="•"/>
            </a:pPr>
            <a:r>
              <a:rPr lang="en-US" sz="2400" dirty="0">
                <a:latin typeface="Inter"/>
              </a:rPr>
              <a:t>Allow performance tracking which can trigger prompt actions to be taken</a:t>
            </a:r>
          </a:p>
          <a:p>
            <a:pPr marL="742950" lvl="1" indent="-285750" fontAlgn="base">
              <a:buFont typeface="Arial" panose="020B0604020202020204" pitchFamily="34" charset="0"/>
              <a:buChar char="•"/>
            </a:pPr>
            <a:r>
              <a:rPr lang="en-US" sz="2400" dirty="0">
                <a:latin typeface="Inter"/>
              </a:rPr>
              <a:t>Applicable for different industries</a:t>
            </a:r>
          </a:p>
          <a:p>
            <a:pPr algn="l" fontAlgn="base"/>
            <a:endParaRPr lang="en-US" sz="2400" dirty="0">
              <a:latin typeface="Inter"/>
            </a:endParaRPr>
          </a:p>
          <a:p>
            <a:pPr algn="l" fontAlgn="base"/>
            <a:r>
              <a:rPr lang="en-US" sz="2400" dirty="0">
                <a:latin typeface="Inter"/>
              </a:rPr>
              <a:t> </a:t>
            </a:r>
          </a:p>
        </p:txBody>
      </p:sp>
    </p:spTree>
    <p:extLst>
      <p:ext uri="{BB962C8B-B14F-4D97-AF65-F5344CB8AC3E}">
        <p14:creationId xmlns:p14="http://schemas.microsoft.com/office/powerpoint/2010/main" val="56094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AB34-D80E-4EA7-B4EB-295EFD48ABCB}"/>
              </a:ext>
            </a:extLst>
          </p:cNvPr>
          <p:cNvSpPr>
            <a:spLocks noGrp="1"/>
          </p:cNvSpPr>
          <p:nvPr>
            <p:ph type="title"/>
          </p:nvPr>
        </p:nvSpPr>
        <p:spPr>
          <a:xfrm>
            <a:off x="1418063" y="2791058"/>
            <a:ext cx="10430881" cy="769160"/>
          </a:xfrm>
        </p:spPr>
        <p:txBody>
          <a:bodyPr>
            <a:normAutofit/>
          </a:bodyPr>
          <a:lstStyle/>
          <a:p>
            <a:pPr algn="r"/>
            <a:r>
              <a:rPr lang="en-SG" sz="3600" b="1" dirty="0"/>
              <a:t>Appendix</a:t>
            </a:r>
          </a:p>
        </p:txBody>
      </p:sp>
    </p:spTree>
    <p:extLst>
      <p:ext uri="{BB962C8B-B14F-4D97-AF65-F5344CB8AC3E}">
        <p14:creationId xmlns:p14="http://schemas.microsoft.com/office/powerpoint/2010/main" val="95600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00BB-39A1-4AF4-99D3-AFED5FE62930}"/>
              </a:ext>
            </a:extLst>
          </p:cNvPr>
          <p:cNvSpPr>
            <a:spLocks noGrp="1"/>
          </p:cNvSpPr>
          <p:nvPr>
            <p:ph type="title"/>
          </p:nvPr>
        </p:nvSpPr>
        <p:spPr>
          <a:xfrm>
            <a:off x="1474372" y="225431"/>
            <a:ext cx="10018713" cy="774528"/>
          </a:xfrm>
        </p:spPr>
        <p:txBody>
          <a:bodyPr>
            <a:normAutofit/>
          </a:bodyPr>
          <a:lstStyle/>
          <a:p>
            <a:r>
              <a:rPr lang="en-SG" sz="3600" b="1" dirty="0"/>
              <a:t>Data Science Process</a:t>
            </a:r>
          </a:p>
        </p:txBody>
      </p:sp>
      <p:graphicFrame>
        <p:nvGraphicFramePr>
          <p:cNvPr id="3" name="Diagram 2">
            <a:extLst>
              <a:ext uri="{FF2B5EF4-FFF2-40B4-BE49-F238E27FC236}">
                <a16:creationId xmlns:a16="http://schemas.microsoft.com/office/drawing/2014/main" id="{10E693D8-655C-4BD5-A884-C08070F07C63}"/>
              </a:ext>
            </a:extLst>
          </p:cNvPr>
          <p:cNvGraphicFramePr/>
          <p:nvPr>
            <p:extLst>
              <p:ext uri="{D42A27DB-BD31-4B8C-83A1-F6EECF244321}">
                <p14:modId xmlns:p14="http://schemas.microsoft.com/office/powerpoint/2010/main" val="1703873874"/>
              </p:ext>
            </p:extLst>
          </p:nvPr>
        </p:nvGraphicFramePr>
        <p:xfrm>
          <a:off x="768489" y="1518557"/>
          <a:ext cx="11235546" cy="3820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Arrow: Curved Down 11">
            <a:extLst>
              <a:ext uri="{FF2B5EF4-FFF2-40B4-BE49-F238E27FC236}">
                <a16:creationId xmlns:a16="http://schemas.microsoft.com/office/drawing/2014/main" id="{E9E55F63-5DBD-49D8-8D2D-1AF7474CE87F}"/>
              </a:ext>
            </a:extLst>
          </p:cNvPr>
          <p:cNvSpPr/>
          <p:nvPr/>
        </p:nvSpPr>
        <p:spPr>
          <a:xfrm flipH="1">
            <a:off x="4091676" y="1885560"/>
            <a:ext cx="1903445" cy="75267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pic>
        <p:nvPicPr>
          <p:cNvPr id="14" name="Picture 13">
            <a:extLst>
              <a:ext uri="{FF2B5EF4-FFF2-40B4-BE49-F238E27FC236}">
                <a16:creationId xmlns:a16="http://schemas.microsoft.com/office/drawing/2014/main" id="{7AD54318-E3A6-4DB2-ADA7-0AA262446C52}"/>
              </a:ext>
            </a:extLst>
          </p:cNvPr>
          <p:cNvPicPr>
            <a:picLocks noChangeAspect="1"/>
          </p:cNvPicPr>
          <p:nvPr/>
        </p:nvPicPr>
        <p:blipFill>
          <a:blip r:embed="rId7"/>
          <a:stretch>
            <a:fillRect/>
          </a:stretch>
        </p:blipFill>
        <p:spPr>
          <a:xfrm flipH="1" flipV="1">
            <a:off x="4279493" y="4076670"/>
            <a:ext cx="1896020" cy="768163"/>
          </a:xfrm>
          <a:prstGeom prst="rect">
            <a:avLst/>
          </a:prstGeom>
        </p:spPr>
      </p:pic>
      <p:sp>
        <p:nvSpPr>
          <p:cNvPr id="15" name="Rectangle: Rounded Corners 14">
            <a:extLst>
              <a:ext uri="{FF2B5EF4-FFF2-40B4-BE49-F238E27FC236}">
                <a16:creationId xmlns:a16="http://schemas.microsoft.com/office/drawing/2014/main" id="{BC3EA5DB-0151-4108-9C66-2D00FD0F54F6}"/>
              </a:ext>
            </a:extLst>
          </p:cNvPr>
          <p:cNvSpPr/>
          <p:nvPr/>
        </p:nvSpPr>
        <p:spPr>
          <a:xfrm>
            <a:off x="3059754" y="1673053"/>
            <a:ext cx="4599992" cy="3954625"/>
          </a:xfrm>
          <a:prstGeom prst="roundRect">
            <a:avLst/>
          </a:prstGeom>
          <a:noFill/>
          <a:ln w="603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15702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33485" y="184072"/>
            <a:ext cx="10018713" cy="792453"/>
          </a:xfrm>
        </p:spPr>
        <p:txBody>
          <a:bodyPr>
            <a:normAutofit/>
          </a:bodyPr>
          <a:lstStyle/>
          <a:p>
            <a:r>
              <a:rPr lang="en-SG" sz="3600" b="1" dirty="0"/>
              <a:t>Store WI2 Models Comparison</a:t>
            </a:r>
          </a:p>
        </p:txBody>
      </p:sp>
      <p:sp>
        <p:nvSpPr>
          <p:cNvPr id="11" name="TextBox 10">
            <a:extLst>
              <a:ext uri="{FF2B5EF4-FFF2-40B4-BE49-F238E27FC236}">
                <a16:creationId xmlns:a16="http://schemas.microsoft.com/office/drawing/2014/main" id="{07A95E45-CE8A-462E-A572-D919D5F73771}"/>
              </a:ext>
            </a:extLst>
          </p:cNvPr>
          <p:cNvSpPr txBox="1"/>
          <p:nvPr/>
        </p:nvSpPr>
        <p:spPr>
          <a:xfrm>
            <a:off x="1433485" y="791859"/>
            <a:ext cx="3998210" cy="369332"/>
          </a:xfrm>
          <a:prstGeom prst="rect">
            <a:avLst/>
          </a:prstGeom>
          <a:noFill/>
        </p:spPr>
        <p:txBody>
          <a:bodyPr wrap="none" rtlCol="0">
            <a:spAutoFit/>
          </a:bodyPr>
          <a:lstStyle/>
          <a:p>
            <a:r>
              <a:rPr lang="en-SG" dirty="0"/>
              <a:t>WI2 forecast model using full set of data</a:t>
            </a:r>
          </a:p>
        </p:txBody>
      </p:sp>
      <p:pic>
        <p:nvPicPr>
          <p:cNvPr id="17" name="Picture 16">
            <a:extLst>
              <a:ext uri="{FF2B5EF4-FFF2-40B4-BE49-F238E27FC236}">
                <a16:creationId xmlns:a16="http://schemas.microsoft.com/office/drawing/2014/main" id="{7B8D9F78-668D-4BAD-875F-A561D3CCE2AE}"/>
              </a:ext>
            </a:extLst>
          </p:cNvPr>
          <p:cNvPicPr>
            <a:picLocks noChangeAspect="1"/>
          </p:cNvPicPr>
          <p:nvPr/>
        </p:nvPicPr>
        <p:blipFill>
          <a:blip r:embed="rId2"/>
          <a:stretch>
            <a:fillRect/>
          </a:stretch>
        </p:blipFill>
        <p:spPr>
          <a:xfrm>
            <a:off x="255068" y="1320945"/>
            <a:ext cx="5288738" cy="4640982"/>
          </a:xfrm>
          <a:prstGeom prst="rect">
            <a:avLst/>
          </a:prstGeom>
        </p:spPr>
      </p:pic>
      <p:pic>
        <p:nvPicPr>
          <p:cNvPr id="19" name="Picture 18">
            <a:extLst>
              <a:ext uri="{FF2B5EF4-FFF2-40B4-BE49-F238E27FC236}">
                <a16:creationId xmlns:a16="http://schemas.microsoft.com/office/drawing/2014/main" id="{000F4F81-85AB-47E3-A33D-7708730EEEB7}"/>
              </a:ext>
            </a:extLst>
          </p:cNvPr>
          <p:cNvPicPr>
            <a:picLocks noChangeAspect="1"/>
          </p:cNvPicPr>
          <p:nvPr/>
        </p:nvPicPr>
        <p:blipFill>
          <a:blip r:embed="rId3"/>
          <a:stretch>
            <a:fillRect/>
          </a:stretch>
        </p:blipFill>
        <p:spPr>
          <a:xfrm>
            <a:off x="5710866" y="976525"/>
            <a:ext cx="6157862" cy="2862370"/>
          </a:xfrm>
          <a:prstGeom prst="rect">
            <a:avLst/>
          </a:prstGeom>
          <a:ln>
            <a:solidFill>
              <a:schemeClr val="tx2">
                <a:lumMod val="50000"/>
                <a:lumOff val="50000"/>
              </a:schemeClr>
            </a:solidFill>
          </a:ln>
        </p:spPr>
      </p:pic>
      <p:sp>
        <p:nvSpPr>
          <p:cNvPr id="21" name="TextBox 20">
            <a:extLst>
              <a:ext uri="{FF2B5EF4-FFF2-40B4-BE49-F238E27FC236}">
                <a16:creationId xmlns:a16="http://schemas.microsoft.com/office/drawing/2014/main" id="{50B04460-44FB-415B-AE62-9D356FD686DC}"/>
              </a:ext>
            </a:extLst>
          </p:cNvPr>
          <p:cNvSpPr txBox="1"/>
          <p:nvPr/>
        </p:nvSpPr>
        <p:spPr>
          <a:xfrm>
            <a:off x="5710866" y="914970"/>
            <a:ext cx="915315" cy="307777"/>
          </a:xfrm>
          <a:prstGeom prst="rect">
            <a:avLst/>
          </a:prstGeom>
          <a:noFill/>
        </p:spPr>
        <p:txBody>
          <a:bodyPr wrap="none" rtlCol="0">
            <a:spAutoFit/>
          </a:bodyPr>
          <a:lstStyle/>
          <a:p>
            <a:r>
              <a:rPr lang="en-SG" sz="1400" b="1" dirty="0">
                <a:latin typeface="Inter"/>
              </a:rPr>
              <a:t>Residuals</a:t>
            </a:r>
          </a:p>
        </p:txBody>
      </p:sp>
      <p:pic>
        <p:nvPicPr>
          <p:cNvPr id="23" name="Picture 22">
            <a:extLst>
              <a:ext uri="{FF2B5EF4-FFF2-40B4-BE49-F238E27FC236}">
                <a16:creationId xmlns:a16="http://schemas.microsoft.com/office/drawing/2014/main" id="{90336BEA-F1B5-4411-8569-F3E19B3BEBFD}"/>
              </a:ext>
            </a:extLst>
          </p:cNvPr>
          <p:cNvPicPr>
            <a:picLocks noChangeAspect="1"/>
          </p:cNvPicPr>
          <p:nvPr/>
        </p:nvPicPr>
        <p:blipFill>
          <a:blip r:embed="rId4"/>
          <a:stretch>
            <a:fillRect/>
          </a:stretch>
        </p:blipFill>
        <p:spPr>
          <a:xfrm>
            <a:off x="5597293" y="3838895"/>
            <a:ext cx="6385008" cy="3011269"/>
          </a:xfrm>
          <a:prstGeom prst="rect">
            <a:avLst/>
          </a:prstGeom>
          <a:ln>
            <a:solidFill>
              <a:schemeClr val="tx2">
                <a:lumMod val="50000"/>
                <a:lumOff val="50000"/>
              </a:schemeClr>
            </a:solidFill>
          </a:ln>
        </p:spPr>
      </p:pic>
    </p:spTree>
    <p:extLst>
      <p:ext uri="{BB962C8B-B14F-4D97-AF65-F5344CB8AC3E}">
        <p14:creationId xmlns:p14="http://schemas.microsoft.com/office/powerpoint/2010/main" val="147875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AB34-D80E-4EA7-B4EB-295EFD48ABCB}"/>
              </a:ext>
            </a:extLst>
          </p:cNvPr>
          <p:cNvSpPr>
            <a:spLocks noGrp="1"/>
          </p:cNvSpPr>
          <p:nvPr>
            <p:ph type="title"/>
          </p:nvPr>
        </p:nvSpPr>
        <p:spPr>
          <a:xfrm>
            <a:off x="1441951" y="194936"/>
            <a:ext cx="10430881" cy="590255"/>
          </a:xfrm>
        </p:spPr>
        <p:txBody>
          <a:bodyPr anchor="t">
            <a:noAutofit/>
          </a:bodyPr>
          <a:lstStyle/>
          <a:p>
            <a:r>
              <a:rPr lang="en-SG" sz="3600" b="1" dirty="0"/>
              <a:t>Business Question</a:t>
            </a:r>
          </a:p>
        </p:txBody>
      </p:sp>
      <p:sp>
        <p:nvSpPr>
          <p:cNvPr id="3" name="TextBox 2">
            <a:extLst>
              <a:ext uri="{FF2B5EF4-FFF2-40B4-BE49-F238E27FC236}">
                <a16:creationId xmlns:a16="http://schemas.microsoft.com/office/drawing/2014/main" id="{47AE7344-B226-4824-B4A9-8B600AEEB8B3}"/>
              </a:ext>
            </a:extLst>
          </p:cNvPr>
          <p:cNvSpPr txBox="1"/>
          <p:nvPr/>
        </p:nvSpPr>
        <p:spPr>
          <a:xfrm>
            <a:off x="1441951" y="867613"/>
            <a:ext cx="10515600" cy="5262979"/>
          </a:xfrm>
          <a:prstGeom prst="rect">
            <a:avLst/>
          </a:prstGeom>
          <a:noFill/>
        </p:spPr>
        <p:txBody>
          <a:bodyPr wrap="square" rtlCol="0">
            <a:spAutoFit/>
          </a:bodyPr>
          <a:lstStyle/>
          <a:p>
            <a:pPr algn="l" fontAlgn="base"/>
            <a:r>
              <a:rPr lang="en-US" sz="2400" b="1" i="1" dirty="0">
                <a:latin typeface="Inter"/>
              </a:rPr>
              <a:t>Is the department able to meet or ideally exceed the budget ? How does the department ascertain that the given budget is achievable ?</a:t>
            </a:r>
          </a:p>
          <a:p>
            <a:pPr algn="l" fontAlgn="base"/>
            <a:endParaRPr lang="en-US" sz="2400" dirty="0">
              <a:latin typeface="Inter"/>
            </a:endParaRPr>
          </a:p>
          <a:p>
            <a:pPr fontAlgn="base"/>
            <a:r>
              <a:rPr lang="en-US" sz="2400" dirty="0">
                <a:latin typeface="Inter"/>
              </a:rPr>
              <a:t>What if there is a credible set of forecasts that can serve as a benchmark for the assessment of the budget and ongoing performance?</a:t>
            </a:r>
          </a:p>
          <a:p>
            <a:pPr marL="342900" indent="-342900" fontAlgn="base">
              <a:buFont typeface="Arial" panose="020B0604020202020204" pitchFamily="34" charset="0"/>
              <a:buChar char="•"/>
            </a:pPr>
            <a:endParaRPr lang="en-US" sz="2400" dirty="0">
              <a:latin typeface="Inter"/>
            </a:endParaRPr>
          </a:p>
          <a:p>
            <a:pPr marL="342900" indent="-342900" fontAlgn="base">
              <a:buFont typeface="Arial" panose="020B0604020202020204" pitchFamily="34" charset="0"/>
              <a:buChar char="•"/>
            </a:pPr>
            <a:r>
              <a:rPr lang="en-US" sz="2400" dirty="0">
                <a:latin typeface="Inter"/>
              </a:rPr>
              <a:t>Identify the gaps to achieve the target</a:t>
            </a:r>
          </a:p>
          <a:p>
            <a:pPr marL="342900" indent="-342900" fontAlgn="base">
              <a:buFont typeface="Arial" panose="020B0604020202020204" pitchFamily="34" charset="0"/>
              <a:buChar char="•"/>
            </a:pPr>
            <a:endParaRPr lang="en-US" sz="2400" dirty="0">
              <a:latin typeface="Inter"/>
            </a:endParaRPr>
          </a:p>
          <a:p>
            <a:pPr marL="342900" indent="-342900" fontAlgn="base">
              <a:buFont typeface="Arial" panose="020B0604020202020204" pitchFamily="34" charset="0"/>
              <a:buChar char="•"/>
            </a:pPr>
            <a:r>
              <a:rPr lang="en-US" sz="2400" dirty="0">
                <a:latin typeface="Inter"/>
              </a:rPr>
              <a:t>Develop a plan to close the gaps</a:t>
            </a:r>
          </a:p>
          <a:p>
            <a:pPr marL="342900" indent="-342900" fontAlgn="base">
              <a:buFont typeface="Arial" panose="020B0604020202020204" pitchFamily="34" charset="0"/>
              <a:buChar char="•"/>
            </a:pPr>
            <a:endParaRPr lang="en-US" sz="2400" dirty="0">
              <a:latin typeface="Inter"/>
            </a:endParaRPr>
          </a:p>
          <a:p>
            <a:pPr marL="342900" indent="-342900" fontAlgn="base">
              <a:buFont typeface="Arial" panose="020B0604020202020204" pitchFamily="34" charset="0"/>
              <a:buChar char="•"/>
            </a:pPr>
            <a:r>
              <a:rPr lang="en-US" sz="2400" dirty="0">
                <a:latin typeface="Inter"/>
              </a:rPr>
              <a:t>Monitor the actual performance against the forecast to prompt timely actions to be made or identify new risk to the business</a:t>
            </a:r>
          </a:p>
          <a:p>
            <a:pPr fontAlgn="base"/>
            <a:endParaRPr lang="en-US" sz="2400" dirty="0">
              <a:latin typeface="Inter"/>
            </a:endParaRPr>
          </a:p>
          <a:p>
            <a:pPr algn="l" fontAlgn="base"/>
            <a:endParaRPr lang="en-US" sz="2400" dirty="0">
              <a:latin typeface="Inter"/>
            </a:endParaRPr>
          </a:p>
        </p:txBody>
      </p:sp>
    </p:spTree>
    <p:extLst>
      <p:ext uri="{BB962C8B-B14F-4D97-AF65-F5344CB8AC3E}">
        <p14:creationId xmlns:p14="http://schemas.microsoft.com/office/powerpoint/2010/main" val="426820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AB34-D80E-4EA7-B4EB-295EFD48ABCB}"/>
              </a:ext>
            </a:extLst>
          </p:cNvPr>
          <p:cNvSpPr>
            <a:spLocks noGrp="1"/>
          </p:cNvSpPr>
          <p:nvPr>
            <p:ph type="title"/>
          </p:nvPr>
        </p:nvSpPr>
        <p:spPr>
          <a:xfrm>
            <a:off x="1441951" y="194936"/>
            <a:ext cx="10430881" cy="590255"/>
          </a:xfrm>
        </p:spPr>
        <p:txBody>
          <a:bodyPr anchor="t">
            <a:noAutofit/>
          </a:bodyPr>
          <a:lstStyle/>
          <a:p>
            <a:r>
              <a:rPr lang="en-SG" sz="3600" b="1" dirty="0"/>
              <a:t>Objective of Capstone Project</a:t>
            </a:r>
          </a:p>
        </p:txBody>
      </p:sp>
      <p:sp>
        <p:nvSpPr>
          <p:cNvPr id="3" name="TextBox 2">
            <a:extLst>
              <a:ext uri="{FF2B5EF4-FFF2-40B4-BE49-F238E27FC236}">
                <a16:creationId xmlns:a16="http://schemas.microsoft.com/office/drawing/2014/main" id="{47AE7344-B226-4824-B4A9-8B600AEEB8B3}"/>
              </a:ext>
            </a:extLst>
          </p:cNvPr>
          <p:cNvSpPr txBox="1"/>
          <p:nvPr/>
        </p:nvSpPr>
        <p:spPr>
          <a:xfrm>
            <a:off x="1399591" y="876849"/>
            <a:ext cx="10515600" cy="5262979"/>
          </a:xfrm>
          <a:prstGeom prst="rect">
            <a:avLst/>
          </a:prstGeom>
          <a:noFill/>
        </p:spPr>
        <p:txBody>
          <a:bodyPr wrap="square" rtlCol="0">
            <a:spAutoFit/>
          </a:bodyPr>
          <a:lstStyle/>
          <a:p>
            <a:pPr algn="l" fontAlgn="base"/>
            <a:r>
              <a:rPr lang="en-US" sz="2400" b="1" dirty="0">
                <a:latin typeface="Inter"/>
              </a:rPr>
              <a:t>Objective :</a:t>
            </a:r>
            <a:r>
              <a:rPr lang="en-US" sz="2400" dirty="0">
                <a:latin typeface="Inter"/>
              </a:rPr>
              <a:t> </a:t>
            </a:r>
          </a:p>
          <a:p>
            <a:pPr algn="l" fontAlgn="base"/>
            <a:r>
              <a:rPr lang="en-US" sz="2400" dirty="0">
                <a:latin typeface="Inter"/>
              </a:rPr>
              <a:t>Create a credible set of full year forecast and next 28 days forecast of sales volume for a Retail Store of Walmart which has a full year sales target of 5% growth over prior year’s sales volume</a:t>
            </a:r>
          </a:p>
          <a:p>
            <a:pPr fontAlgn="base"/>
            <a:endParaRPr lang="en-US" sz="2400" dirty="0">
              <a:latin typeface="Inter"/>
            </a:endParaRPr>
          </a:p>
          <a:p>
            <a:pPr fontAlgn="base"/>
            <a:r>
              <a:rPr lang="en-US" sz="2400" dirty="0">
                <a:latin typeface="Inter"/>
              </a:rPr>
              <a:t>Full Year (‘FY’) runs from current year 05-23 to next year-05-22</a:t>
            </a:r>
          </a:p>
          <a:p>
            <a:pPr fontAlgn="base"/>
            <a:endParaRPr lang="en-US" sz="2400" dirty="0">
              <a:latin typeface="Inter"/>
            </a:endParaRPr>
          </a:p>
          <a:p>
            <a:pPr fontAlgn="base"/>
            <a:r>
              <a:rPr lang="en-US" sz="2400" b="1" dirty="0">
                <a:latin typeface="Inter"/>
              </a:rPr>
              <a:t>Desired Outcome :</a:t>
            </a:r>
          </a:p>
          <a:p>
            <a:pPr marL="457200" indent="-457200" fontAlgn="base">
              <a:buFont typeface="Arial" panose="020B0604020202020204" pitchFamily="34" charset="0"/>
              <a:buChar char="•"/>
            </a:pPr>
            <a:r>
              <a:rPr lang="en-US" sz="2400" dirty="0">
                <a:latin typeface="Inter"/>
              </a:rPr>
              <a:t>Assess the given budget based on the FY forecast model to identify the gaps to achieve the target </a:t>
            </a:r>
          </a:p>
          <a:p>
            <a:pPr marL="457200" indent="-457200" fontAlgn="base">
              <a:buFont typeface="Arial" panose="020B0604020202020204" pitchFamily="34" charset="0"/>
              <a:buChar char="•"/>
            </a:pPr>
            <a:endParaRPr lang="en-US" sz="2400" dirty="0">
              <a:latin typeface="Inter"/>
            </a:endParaRPr>
          </a:p>
          <a:p>
            <a:pPr marL="457200" indent="-457200" fontAlgn="base">
              <a:buFont typeface="Arial" panose="020B0604020202020204" pitchFamily="34" charset="0"/>
              <a:buChar char="•"/>
            </a:pPr>
            <a:r>
              <a:rPr lang="en-US" sz="2400" dirty="0">
                <a:latin typeface="Inter"/>
              </a:rPr>
              <a:t>Monitor the daily sales performance against the daily forecast to decide any actions required, identify changes to the current operating environment </a:t>
            </a:r>
            <a:r>
              <a:rPr lang="en-US" sz="2400" dirty="0" err="1">
                <a:latin typeface="Inter"/>
              </a:rPr>
              <a:t>eg</a:t>
            </a:r>
            <a:r>
              <a:rPr lang="en-US" sz="2400" dirty="0">
                <a:latin typeface="Inter"/>
              </a:rPr>
              <a:t> poor economic condition impacting the store sales</a:t>
            </a:r>
          </a:p>
        </p:txBody>
      </p:sp>
    </p:spTree>
    <p:extLst>
      <p:ext uri="{BB962C8B-B14F-4D97-AF65-F5344CB8AC3E}">
        <p14:creationId xmlns:p14="http://schemas.microsoft.com/office/powerpoint/2010/main" val="210261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B755-72E2-465A-B415-573CC6C8FCA7}"/>
              </a:ext>
            </a:extLst>
          </p:cNvPr>
          <p:cNvSpPr>
            <a:spLocks noGrp="1"/>
          </p:cNvSpPr>
          <p:nvPr>
            <p:ph type="title"/>
          </p:nvPr>
        </p:nvSpPr>
        <p:spPr>
          <a:xfrm>
            <a:off x="1384919" y="197243"/>
            <a:ext cx="10018713" cy="640031"/>
          </a:xfrm>
        </p:spPr>
        <p:txBody>
          <a:bodyPr>
            <a:noAutofit/>
          </a:bodyPr>
          <a:lstStyle/>
          <a:p>
            <a:r>
              <a:rPr lang="en-SG" sz="3600" b="1" dirty="0"/>
              <a:t>Walmart Retail Stores Structure</a:t>
            </a:r>
          </a:p>
        </p:txBody>
      </p:sp>
      <p:pic>
        <p:nvPicPr>
          <p:cNvPr id="5" name="Picture 4">
            <a:extLst>
              <a:ext uri="{FF2B5EF4-FFF2-40B4-BE49-F238E27FC236}">
                <a16:creationId xmlns:a16="http://schemas.microsoft.com/office/drawing/2014/main" id="{DC635043-DE2E-4AFE-B922-018DF3172306}"/>
              </a:ext>
            </a:extLst>
          </p:cNvPr>
          <p:cNvPicPr/>
          <p:nvPr/>
        </p:nvPicPr>
        <p:blipFill>
          <a:blip r:embed="rId2"/>
          <a:stretch>
            <a:fillRect/>
          </a:stretch>
        </p:blipFill>
        <p:spPr>
          <a:xfrm>
            <a:off x="883316" y="967131"/>
            <a:ext cx="10638300" cy="5310111"/>
          </a:xfrm>
          <a:prstGeom prst="rect">
            <a:avLst/>
          </a:prstGeom>
        </p:spPr>
      </p:pic>
      <p:sp>
        <p:nvSpPr>
          <p:cNvPr id="3" name="Rectangle 2">
            <a:extLst>
              <a:ext uri="{FF2B5EF4-FFF2-40B4-BE49-F238E27FC236}">
                <a16:creationId xmlns:a16="http://schemas.microsoft.com/office/drawing/2014/main" id="{9398B868-8B3F-4CF0-9DFC-F16EE5ECAEB0}"/>
              </a:ext>
            </a:extLst>
          </p:cNvPr>
          <p:cNvSpPr/>
          <p:nvPr/>
        </p:nvSpPr>
        <p:spPr>
          <a:xfrm>
            <a:off x="960047" y="1639106"/>
            <a:ext cx="10561569" cy="1789894"/>
          </a:xfrm>
          <a:prstGeom prst="rect">
            <a:avLst/>
          </a:prstGeom>
          <a:noFill/>
          <a:ln w="28575">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2" name="TextBox 11">
            <a:extLst>
              <a:ext uri="{FF2B5EF4-FFF2-40B4-BE49-F238E27FC236}">
                <a16:creationId xmlns:a16="http://schemas.microsoft.com/office/drawing/2014/main" id="{16E9A2A3-CA85-4293-86BE-73FEB5A03182}"/>
              </a:ext>
            </a:extLst>
          </p:cNvPr>
          <p:cNvSpPr txBox="1"/>
          <p:nvPr/>
        </p:nvSpPr>
        <p:spPr>
          <a:xfrm>
            <a:off x="4518409" y="5355641"/>
            <a:ext cx="3751731" cy="584775"/>
          </a:xfrm>
          <a:prstGeom prst="rect">
            <a:avLst/>
          </a:prstGeom>
          <a:noFill/>
        </p:spPr>
        <p:txBody>
          <a:bodyPr wrap="square">
            <a:spAutoFit/>
          </a:bodyPr>
          <a:lstStyle/>
          <a:p>
            <a:pPr algn="ctr"/>
            <a:r>
              <a:rPr lang="en-SG" sz="1600" b="1" dirty="0">
                <a:solidFill>
                  <a:srgbClr val="0070C0"/>
                </a:solidFill>
                <a:latin typeface="Inter"/>
              </a:rPr>
              <a:t>3,075 Products in 3 categories, 7 sub-categories sold across 10 stores </a:t>
            </a:r>
          </a:p>
        </p:txBody>
      </p:sp>
      <p:sp>
        <p:nvSpPr>
          <p:cNvPr id="14" name="TextBox 13">
            <a:extLst>
              <a:ext uri="{FF2B5EF4-FFF2-40B4-BE49-F238E27FC236}">
                <a16:creationId xmlns:a16="http://schemas.microsoft.com/office/drawing/2014/main" id="{BB39CCAD-FFC6-40F9-B3B8-CE22265BB69C}"/>
              </a:ext>
            </a:extLst>
          </p:cNvPr>
          <p:cNvSpPr txBox="1"/>
          <p:nvPr/>
        </p:nvSpPr>
        <p:spPr>
          <a:xfrm>
            <a:off x="960047" y="1287730"/>
            <a:ext cx="3952329" cy="338554"/>
          </a:xfrm>
          <a:prstGeom prst="rect">
            <a:avLst/>
          </a:prstGeom>
          <a:noFill/>
        </p:spPr>
        <p:txBody>
          <a:bodyPr wrap="square">
            <a:spAutoFit/>
          </a:bodyPr>
          <a:lstStyle/>
          <a:p>
            <a:pPr algn="ctr"/>
            <a:r>
              <a:rPr lang="en-SG" sz="1600" b="1" dirty="0">
                <a:solidFill>
                  <a:schemeClr val="accent1">
                    <a:lumMod val="75000"/>
                  </a:schemeClr>
                </a:solidFill>
                <a:latin typeface="Inter"/>
              </a:rPr>
              <a:t>Hierarchy of 10 Stores across 3 states</a:t>
            </a:r>
          </a:p>
        </p:txBody>
      </p:sp>
      <p:sp>
        <p:nvSpPr>
          <p:cNvPr id="15" name="Rectangle 14">
            <a:extLst>
              <a:ext uri="{FF2B5EF4-FFF2-40B4-BE49-F238E27FC236}">
                <a16:creationId xmlns:a16="http://schemas.microsoft.com/office/drawing/2014/main" id="{C52E6098-71AA-4A74-A0EF-9747E637636E}"/>
              </a:ext>
            </a:extLst>
          </p:cNvPr>
          <p:cNvSpPr/>
          <p:nvPr/>
        </p:nvSpPr>
        <p:spPr>
          <a:xfrm>
            <a:off x="960047" y="3592945"/>
            <a:ext cx="10561569" cy="2595419"/>
          </a:xfrm>
          <a:prstGeom prst="rect">
            <a:avLst/>
          </a:prstGeom>
          <a:noFill/>
          <a:ln w="1905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5070ED94-8A3D-4C01-A6DB-4C41287A6787}"/>
              </a:ext>
            </a:extLst>
          </p:cNvPr>
          <p:cNvSpPr txBox="1"/>
          <p:nvPr/>
        </p:nvSpPr>
        <p:spPr>
          <a:xfrm>
            <a:off x="1301130" y="2069089"/>
            <a:ext cx="1386652" cy="307777"/>
          </a:xfrm>
          <a:prstGeom prst="rect">
            <a:avLst/>
          </a:prstGeom>
          <a:noFill/>
        </p:spPr>
        <p:txBody>
          <a:bodyPr wrap="square" rtlCol="0">
            <a:spAutoFit/>
          </a:bodyPr>
          <a:lstStyle/>
          <a:p>
            <a:r>
              <a:rPr lang="en-SG" sz="1400" b="1" dirty="0">
                <a:latin typeface="Inter"/>
              </a:rPr>
              <a:t> California, CA</a:t>
            </a:r>
          </a:p>
        </p:txBody>
      </p:sp>
      <p:sp>
        <p:nvSpPr>
          <p:cNvPr id="8" name="TextBox 7">
            <a:extLst>
              <a:ext uri="{FF2B5EF4-FFF2-40B4-BE49-F238E27FC236}">
                <a16:creationId xmlns:a16="http://schemas.microsoft.com/office/drawing/2014/main" id="{CAEF1819-44D8-4238-B250-893E0C0AF184}"/>
              </a:ext>
            </a:extLst>
          </p:cNvPr>
          <p:cNvSpPr txBox="1"/>
          <p:nvPr/>
        </p:nvSpPr>
        <p:spPr>
          <a:xfrm>
            <a:off x="5211530" y="2069089"/>
            <a:ext cx="1182744" cy="307777"/>
          </a:xfrm>
          <a:prstGeom prst="rect">
            <a:avLst/>
          </a:prstGeom>
          <a:noFill/>
        </p:spPr>
        <p:txBody>
          <a:bodyPr wrap="square" rtlCol="0">
            <a:spAutoFit/>
          </a:bodyPr>
          <a:lstStyle/>
          <a:p>
            <a:r>
              <a:rPr lang="en-SG" sz="1400" b="1" dirty="0">
                <a:latin typeface="Inter"/>
              </a:rPr>
              <a:t>Texas, TX</a:t>
            </a:r>
          </a:p>
        </p:txBody>
      </p:sp>
      <p:sp>
        <p:nvSpPr>
          <p:cNvPr id="9" name="TextBox 8">
            <a:extLst>
              <a:ext uri="{FF2B5EF4-FFF2-40B4-BE49-F238E27FC236}">
                <a16:creationId xmlns:a16="http://schemas.microsoft.com/office/drawing/2014/main" id="{AFF88554-E0D0-46D4-84BD-A97EBF3C1CC8}"/>
              </a:ext>
            </a:extLst>
          </p:cNvPr>
          <p:cNvSpPr txBox="1"/>
          <p:nvPr/>
        </p:nvSpPr>
        <p:spPr>
          <a:xfrm>
            <a:off x="7942074" y="2069088"/>
            <a:ext cx="1386652" cy="307777"/>
          </a:xfrm>
          <a:prstGeom prst="rect">
            <a:avLst/>
          </a:prstGeom>
          <a:noFill/>
        </p:spPr>
        <p:txBody>
          <a:bodyPr wrap="square" rtlCol="0">
            <a:spAutoFit/>
          </a:bodyPr>
          <a:lstStyle/>
          <a:p>
            <a:r>
              <a:rPr lang="en-SG" sz="1400" b="1" dirty="0">
                <a:latin typeface="Inter"/>
              </a:rPr>
              <a:t>Wisconsin, WI</a:t>
            </a:r>
          </a:p>
        </p:txBody>
      </p:sp>
    </p:spTree>
    <p:extLst>
      <p:ext uri="{BB962C8B-B14F-4D97-AF65-F5344CB8AC3E}">
        <p14:creationId xmlns:p14="http://schemas.microsoft.com/office/powerpoint/2010/main" val="41564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B755-72E2-465A-B415-573CC6C8FCA7}"/>
              </a:ext>
            </a:extLst>
          </p:cNvPr>
          <p:cNvSpPr>
            <a:spLocks noGrp="1"/>
          </p:cNvSpPr>
          <p:nvPr>
            <p:ph type="title"/>
          </p:nvPr>
        </p:nvSpPr>
        <p:spPr>
          <a:xfrm>
            <a:off x="1484311" y="214734"/>
            <a:ext cx="10018713" cy="699117"/>
          </a:xfrm>
        </p:spPr>
        <p:txBody>
          <a:bodyPr>
            <a:normAutofit/>
          </a:bodyPr>
          <a:lstStyle/>
          <a:p>
            <a:r>
              <a:rPr lang="en-SG" sz="3600" b="1" dirty="0"/>
              <a:t>Training &amp; Testing Datasets</a:t>
            </a:r>
          </a:p>
        </p:txBody>
      </p:sp>
      <p:sp>
        <p:nvSpPr>
          <p:cNvPr id="3" name="TextBox 2">
            <a:extLst>
              <a:ext uri="{FF2B5EF4-FFF2-40B4-BE49-F238E27FC236}">
                <a16:creationId xmlns:a16="http://schemas.microsoft.com/office/drawing/2014/main" id="{4A254606-5D3C-4FED-838B-BD4F33DCB055}"/>
              </a:ext>
            </a:extLst>
          </p:cNvPr>
          <p:cNvSpPr txBox="1"/>
          <p:nvPr/>
        </p:nvSpPr>
        <p:spPr>
          <a:xfrm>
            <a:off x="1275589" y="913851"/>
            <a:ext cx="10542037" cy="5016758"/>
          </a:xfrm>
          <a:prstGeom prst="rect">
            <a:avLst/>
          </a:prstGeom>
          <a:noFill/>
          <a:ln>
            <a:noFill/>
          </a:ln>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000" b="0" i="0" u="none" strike="noStrike" cap="none" normalizeH="0" baseline="0" dirty="0">
                <a:ln>
                  <a:noFill/>
                </a:ln>
                <a:solidFill>
                  <a:schemeClr val="tx1"/>
                </a:solidFill>
                <a:effectLst/>
                <a:latin typeface="Inter"/>
                <a:ea typeface="Roboto Mono"/>
              </a:rPr>
              <a:t>sales_train_validation.csv</a:t>
            </a:r>
            <a:r>
              <a:rPr kumimoji="0" lang="en-US" altLang="en-US" sz="2000" b="0" i="0" u="none" strike="noStrike" cap="none" normalizeH="0" baseline="0" dirty="0">
                <a:ln>
                  <a:noFill/>
                </a:ln>
                <a:solidFill>
                  <a:schemeClr val="tx1"/>
                </a:solidFill>
                <a:effectLst/>
                <a:latin typeface="Inter"/>
                <a:ea typeface="Inter"/>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Inter"/>
                <a:ea typeface="Inter"/>
              </a:rPr>
              <a:t>Contains historical daily unit sales data per product and store, 1913  days / 5.2 years</a:t>
            </a:r>
          </a:p>
          <a:p>
            <a:pPr marL="742950" lvl="1" indent="-285750" defTabSz="914400" eaLnBrk="0" fontAlgn="base" hangingPunct="0">
              <a:spcBef>
                <a:spcPct val="0"/>
              </a:spcBef>
              <a:spcAft>
                <a:spcPct val="0"/>
              </a:spcAft>
              <a:buFont typeface="Arial" panose="020B0604020202020204" pitchFamily="34" charset="0"/>
              <a:buChar char="•"/>
            </a:pPr>
            <a:r>
              <a:rPr lang="en-US" altLang="en-US" sz="2000" dirty="0">
                <a:latin typeface="Inter"/>
              </a:rPr>
              <a:t>1919 columns by 30490 rows</a:t>
            </a:r>
          </a:p>
          <a:p>
            <a:pPr marL="742950" lvl="1" indent="-285750" defTabSz="914400" eaLnBrk="0" fontAlgn="base" hangingPunct="0">
              <a:spcBef>
                <a:spcPct val="0"/>
              </a:spcBef>
              <a:spcAft>
                <a:spcPct val="0"/>
              </a:spcAft>
              <a:buFont typeface="Arial" panose="020B0604020202020204" pitchFamily="34" charset="0"/>
              <a:buChar char="•"/>
            </a:pPr>
            <a:endParaRPr lang="en-US" altLang="en-US" sz="2000" dirty="0">
              <a:latin typeface="Inter"/>
            </a:endParaRPr>
          </a:p>
          <a:p>
            <a:pPr marL="342900" indent="-342900" defTabSz="914400" eaLnBrk="0" fontAlgn="base" hangingPunct="0">
              <a:spcBef>
                <a:spcPct val="0"/>
              </a:spcBef>
              <a:spcAft>
                <a:spcPct val="0"/>
              </a:spcAft>
              <a:buFont typeface="+mj-lt"/>
              <a:buAutoNum type="arabicPeriod"/>
            </a:pPr>
            <a:r>
              <a:rPr lang="en-US" altLang="en-US" sz="2000" dirty="0">
                <a:latin typeface="Inter"/>
              </a:rPr>
              <a:t>calendar.csv</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Inter"/>
                <a:ea typeface="Inter"/>
              </a:rPr>
              <a:t>Contains information about the dates on which the products are sold</a:t>
            </a:r>
          </a:p>
          <a:p>
            <a:pPr marL="742950" lvl="1" indent="-285750" defTabSz="914400" eaLnBrk="0" fontAlgn="base" hangingPunct="0">
              <a:spcBef>
                <a:spcPct val="0"/>
              </a:spcBef>
              <a:spcAft>
                <a:spcPct val="0"/>
              </a:spcAft>
              <a:buFont typeface="Arial" panose="020B0604020202020204" pitchFamily="34" charset="0"/>
              <a:buChar char="•"/>
            </a:pPr>
            <a:r>
              <a:rPr lang="en-US" altLang="en-US" sz="2000" dirty="0">
                <a:latin typeface="Inter"/>
              </a:rPr>
              <a:t>14 columns by 1969 rows</a:t>
            </a:r>
          </a:p>
          <a:p>
            <a:pPr marL="342900" indent="-342900" defTabSz="914400" eaLnBrk="0" fontAlgn="base" hangingPunct="0">
              <a:spcBef>
                <a:spcPct val="0"/>
              </a:spcBef>
              <a:spcAft>
                <a:spcPct val="0"/>
              </a:spcAft>
              <a:buFont typeface="+mj-lt"/>
              <a:buAutoNum type="arabicPeriod"/>
            </a:pPr>
            <a:endParaRPr lang="en-US" altLang="en-US" sz="2000" dirty="0">
              <a:latin typeface="Inter"/>
            </a:endParaRPr>
          </a:p>
          <a:p>
            <a:pPr marL="342900" indent="-342900" defTabSz="914400" eaLnBrk="0" fontAlgn="base" hangingPunct="0">
              <a:spcBef>
                <a:spcPct val="0"/>
              </a:spcBef>
              <a:spcAft>
                <a:spcPct val="0"/>
              </a:spcAft>
              <a:buFont typeface="+mj-lt"/>
              <a:buAutoNum type="arabicPeriod"/>
            </a:pPr>
            <a:r>
              <a:rPr lang="en-US" altLang="en-US" sz="2000" dirty="0">
                <a:latin typeface="Inter"/>
              </a:rPr>
              <a:t>Sell_prices.csv</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Inter"/>
                <a:ea typeface="Inter"/>
              </a:rPr>
              <a:t>Contains information about the price of the products sold per store and date</a:t>
            </a:r>
          </a:p>
          <a:p>
            <a:pPr marL="800100" lvl="1" indent="-342900" defTabSz="914400" eaLnBrk="0" fontAlgn="base" hangingPunct="0">
              <a:spcBef>
                <a:spcPct val="0"/>
              </a:spcBef>
              <a:spcAft>
                <a:spcPct val="0"/>
              </a:spcAft>
              <a:buFont typeface="Arial" panose="020B0604020202020204" pitchFamily="34" charset="0"/>
              <a:buChar char="•"/>
            </a:pPr>
            <a:r>
              <a:rPr lang="en-US" sz="2000" b="0" i="0" dirty="0">
                <a:effectLst/>
                <a:latin typeface="Inter"/>
              </a:rPr>
              <a:t>4 columns by 6,841,121 rows</a:t>
            </a:r>
          </a:p>
          <a:p>
            <a:pPr marL="800100" lvl="1" indent="-342900" defTabSz="914400" eaLnBrk="0" fontAlgn="base" hangingPunct="0">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Inter"/>
              <a:ea typeface="Inter"/>
            </a:endParaRPr>
          </a:p>
          <a:p>
            <a:pPr marL="342900" indent="-342900" defTabSz="914400" eaLnBrk="0" fontAlgn="base" hangingPunct="0">
              <a:spcBef>
                <a:spcPct val="0"/>
              </a:spcBef>
              <a:spcAft>
                <a:spcPct val="0"/>
              </a:spcAft>
              <a:buFont typeface="+mj-lt"/>
              <a:buAutoNum type="arabicPeriod"/>
            </a:pPr>
            <a:r>
              <a:rPr lang="en-US" altLang="en-US" sz="2000" dirty="0">
                <a:latin typeface="Inter"/>
              </a:rPr>
              <a:t>Testing Dataset – sales_train_evaluation.csv</a:t>
            </a:r>
          </a:p>
          <a:p>
            <a:pPr marL="914400" lvl="1" indent="-45720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Inter"/>
                <a:ea typeface="Inter"/>
              </a:rPr>
              <a:t>Similar to </a:t>
            </a:r>
            <a:r>
              <a:rPr kumimoji="0" lang="en-US" altLang="en-US" sz="2000" b="0" i="0" u="none" strike="noStrike" cap="none" normalizeH="0" baseline="0" dirty="0" err="1">
                <a:ln>
                  <a:noFill/>
                </a:ln>
                <a:solidFill>
                  <a:schemeClr val="tx1"/>
                </a:solidFill>
                <a:effectLst/>
                <a:latin typeface="Inter"/>
                <a:ea typeface="Inter"/>
              </a:rPr>
              <a:t>sales_train_validation</a:t>
            </a:r>
            <a:r>
              <a:rPr kumimoji="0" lang="en-US" altLang="en-US" sz="2000" b="0" i="0" u="none" strike="noStrike" cap="none" normalizeH="0" baseline="0" dirty="0">
                <a:ln>
                  <a:noFill/>
                </a:ln>
                <a:solidFill>
                  <a:schemeClr val="tx1"/>
                </a:solidFill>
                <a:effectLst/>
                <a:latin typeface="Inter"/>
                <a:ea typeface="Inter"/>
              </a:rPr>
              <a:t> with additional sales for </a:t>
            </a:r>
            <a:r>
              <a:rPr kumimoji="0" lang="en-US" altLang="en-US" sz="2000" b="0" i="0" u="none" strike="noStrike" cap="none" normalizeH="0" baseline="0" dirty="0">
                <a:ln>
                  <a:noFill/>
                </a:ln>
                <a:solidFill>
                  <a:schemeClr val="tx1"/>
                </a:solidFill>
                <a:effectLst/>
                <a:latin typeface="Inter"/>
                <a:ea typeface="Roboto Mono"/>
              </a:rPr>
              <a:t>d_1914 to d_1941 </a:t>
            </a:r>
            <a:endParaRPr kumimoji="0" lang="en-US" altLang="en-US" sz="2000" b="0" i="0" u="none" strike="noStrike" cap="none" normalizeH="0" baseline="0" dirty="0">
              <a:ln>
                <a:noFill/>
              </a:ln>
              <a:solidFill>
                <a:schemeClr val="tx1"/>
              </a:solidFill>
              <a:effectLst/>
              <a:latin typeface="Inter"/>
              <a:ea typeface="Inter"/>
            </a:endParaRPr>
          </a:p>
          <a:p>
            <a:pPr marL="914400" lvl="1" indent="-45720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Inter"/>
                <a:ea typeface="Inter"/>
              </a:rPr>
              <a:t>Using </a:t>
            </a:r>
            <a:r>
              <a:rPr kumimoji="0" lang="en-US" altLang="en-US" sz="2000" b="0" i="0" u="none" strike="noStrike" cap="none" normalizeH="0" baseline="0" dirty="0">
                <a:ln>
                  <a:noFill/>
                </a:ln>
                <a:solidFill>
                  <a:schemeClr val="tx1"/>
                </a:solidFill>
                <a:effectLst/>
                <a:latin typeface="Inter"/>
                <a:ea typeface="Roboto Mono"/>
              </a:rPr>
              <a:t>d_1914 to d_1941 </a:t>
            </a:r>
            <a:r>
              <a:rPr lang="en-US" altLang="en-US" sz="2000" dirty="0">
                <a:latin typeface="Inter"/>
                <a:ea typeface="Roboto Mono"/>
              </a:rPr>
              <a:t>for model testing</a:t>
            </a:r>
            <a:endParaRPr lang="en-US" altLang="en-US" sz="2000" dirty="0">
              <a:latin typeface="Inter"/>
            </a:endParaRP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latin typeface="Inter"/>
              </a:rPr>
              <a:t>1947 columns by 30490 rows</a:t>
            </a:r>
          </a:p>
        </p:txBody>
      </p:sp>
      <p:sp>
        <p:nvSpPr>
          <p:cNvPr id="5" name="TextBox 4">
            <a:extLst>
              <a:ext uri="{FF2B5EF4-FFF2-40B4-BE49-F238E27FC236}">
                <a16:creationId xmlns:a16="http://schemas.microsoft.com/office/drawing/2014/main" id="{12E63FFF-E103-4F9F-BC5C-B7F82F98A0E3}"/>
              </a:ext>
            </a:extLst>
          </p:cNvPr>
          <p:cNvSpPr txBox="1"/>
          <p:nvPr/>
        </p:nvSpPr>
        <p:spPr>
          <a:xfrm>
            <a:off x="1275589" y="6138914"/>
            <a:ext cx="5206447" cy="276999"/>
          </a:xfrm>
          <a:prstGeom prst="rect">
            <a:avLst/>
          </a:prstGeom>
          <a:noFill/>
        </p:spPr>
        <p:txBody>
          <a:bodyPr wrap="square">
            <a:spAutoFit/>
          </a:bodyPr>
          <a:lstStyle/>
          <a:p>
            <a:pPr fontAlgn="base"/>
            <a:r>
              <a:rPr lang="en-US" sz="1200" dirty="0">
                <a:latin typeface="Inter"/>
              </a:rPr>
              <a:t>Source of Datasets : </a:t>
            </a:r>
            <a:r>
              <a:rPr lang="en-SG" sz="1200" dirty="0">
                <a:hlinkClick r:id="rId2"/>
              </a:rPr>
              <a:t>https://www.kaggle.com/c/m5-forecasting-accuracy</a:t>
            </a:r>
            <a:endParaRPr lang="en-US" sz="1200" b="0" i="0" dirty="0">
              <a:effectLst/>
              <a:latin typeface="Inter"/>
            </a:endParaRPr>
          </a:p>
        </p:txBody>
      </p:sp>
    </p:spTree>
    <p:extLst>
      <p:ext uri="{BB962C8B-B14F-4D97-AF65-F5344CB8AC3E}">
        <p14:creationId xmlns:p14="http://schemas.microsoft.com/office/powerpoint/2010/main" val="246253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B755-72E2-465A-B415-573CC6C8FCA7}"/>
              </a:ext>
            </a:extLst>
          </p:cNvPr>
          <p:cNvSpPr>
            <a:spLocks noGrp="1"/>
          </p:cNvSpPr>
          <p:nvPr>
            <p:ph type="title"/>
          </p:nvPr>
        </p:nvSpPr>
        <p:spPr>
          <a:xfrm>
            <a:off x="1431200" y="210796"/>
            <a:ext cx="10018713" cy="757564"/>
          </a:xfrm>
        </p:spPr>
        <p:txBody>
          <a:bodyPr>
            <a:normAutofit/>
          </a:bodyPr>
          <a:lstStyle/>
          <a:p>
            <a:r>
              <a:rPr lang="en-SG" sz="3600" b="1" dirty="0"/>
              <a:t>Schematic of Datasets </a:t>
            </a:r>
          </a:p>
        </p:txBody>
      </p:sp>
      <p:graphicFrame>
        <p:nvGraphicFramePr>
          <p:cNvPr id="6" name="Table 5">
            <a:extLst>
              <a:ext uri="{FF2B5EF4-FFF2-40B4-BE49-F238E27FC236}">
                <a16:creationId xmlns:a16="http://schemas.microsoft.com/office/drawing/2014/main" id="{4E7DB896-6FD0-4600-BC40-F347F4B9A93A}"/>
              </a:ext>
            </a:extLst>
          </p:cNvPr>
          <p:cNvGraphicFramePr>
            <a:graphicFrameLocks noGrp="1"/>
          </p:cNvGraphicFramePr>
          <p:nvPr>
            <p:extLst>
              <p:ext uri="{D42A27DB-BD31-4B8C-83A1-F6EECF244321}">
                <p14:modId xmlns:p14="http://schemas.microsoft.com/office/powerpoint/2010/main" val="1991558007"/>
              </p:ext>
            </p:extLst>
          </p:nvPr>
        </p:nvGraphicFramePr>
        <p:xfrm>
          <a:off x="696168" y="1362199"/>
          <a:ext cx="11257717" cy="1156864"/>
        </p:xfrm>
        <a:graphic>
          <a:graphicData uri="http://schemas.openxmlformats.org/drawingml/2006/table">
            <a:tbl>
              <a:tblPr firstRow="1">
                <a:tableStyleId>{5C22544A-7EE6-4342-B048-85BDC9FD1C3A}</a:tableStyleId>
              </a:tblPr>
              <a:tblGrid>
                <a:gridCol w="217298">
                  <a:extLst>
                    <a:ext uri="{9D8B030D-6E8A-4147-A177-3AD203B41FA5}">
                      <a16:colId xmlns:a16="http://schemas.microsoft.com/office/drawing/2014/main" val="3088383016"/>
                    </a:ext>
                  </a:extLst>
                </a:gridCol>
                <a:gridCol w="1150985">
                  <a:extLst>
                    <a:ext uri="{9D8B030D-6E8A-4147-A177-3AD203B41FA5}">
                      <a16:colId xmlns:a16="http://schemas.microsoft.com/office/drawing/2014/main" val="1718836372"/>
                    </a:ext>
                  </a:extLst>
                </a:gridCol>
                <a:gridCol w="854765">
                  <a:extLst>
                    <a:ext uri="{9D8B030D-6E8A-4147-A177-3AD203B41FA5}">
                      <a16:colId xmlns:a16="http://schemas.microsoft.com/office/drawing/2014/main" val="1388263564"/>
                    </a:ext>
                  </a:extLst>
                </a:gridCol>
                <a:gridCol w="791965">
                  <a:extLst>
                    <a:ext uri="{9D8B030D-6E8A-4147-A177-3AD203B41FA5}">
                      <a16:colId xmlns:a16="http://schemas.microsoft.com/office/drawing/2014/main" val="981708117"/>
                    </a:ext>
                  </a:extLst>
                </a:gridCol>
                <a:gridCol w="651896">
                  <a:extLst>
                    <a:ext uri="{9D8B030D-6E8A-4147-A177-3AD203B41FA5}">
                      <a16:colId xmlns:a16="http://schemas.microsoft.com/office/drawing/2014/main" val="983705123"/>
                    </a:ext>
                  </a:extLst>
                </a:gridCol>
                <a:gridCol w="583721">
                  <a:extLst>
                    <a:ext uri="{9D8B030D-6E8A-4147-A177-3AD203B41FA5}">
                      <a16:colId xmlns:a16="http://schemas.microsoft.com/office/drawing/2014/main" val="70781164"/>
                    </a:ext>
                  </a:extLst>
                </a:gridCol>
                <a:gridCol w="576470">
                  <a:extLst>
                    <a:ext uri="{9D8B030D-6E8A-4147-A177-3AD203B41FA5}">
                      <a16:colId xmlns:a16="http://schemas.microsoft.com/office/drawing/2014/main" val="877643793"/>
                    </a:ext>
                  </a:extLst>
                </a:gridCol>
                <a:gridCol w="308113">
                  <a:extLst>
                    <a:ext uri="{9D8B030D-6E8A-4147-A177-3AD203B41FA5}">
                      <a16:colId xmlns:a16="http://schemas.microsoft.com/office/drawing/2014/main" val="663435012"/>
                    </a:ext>
                  </a:extLst>
                </a:gridCol>
                <a:gridCol w="288235">
                  <a:extLst>
                    <a:ext uri="{9D8B030D-6E8A-4147-A177-3AD203B41FA5}">
                      <a16:colId xmlns:a16="http://schemas.microsoft.com/office/drawing/2014/main" val="191275706"/>
                    </a:ext>
                  </a:extLst>
                </a:gridCol>
                <a:gridCol w="258417">
                  <a:extLst>
                    <a:ext uri="{9D8B030D-6E8A-4147-A177-3AD203B41FA5}">
                      <a16:colId xmlns:a16="http://schemas.microsoft.com/office/drawing/2014/main" val="1606028649"/>
                    </a:ext>
                  </a:extLst>
                </a:gridCol>
                <a:gridCol w="268357">
                  <a:extLst>
                    <a:ext uri="{9D8B030D-6E8A-4147-A177-3AD203B41FA5}">
                      <a16:colId xmlns:a16="http://schemas.microsoft.com/office/drawing/2014/main" val="2750821568"/>
                    </a:ext>
                  </a:extLst>
                </a:gridCol>
                <a:gridCol w="238539">
                  <a:extLst>
                    <a:ext uri="{9D8B030D-6E8A-4147-A177-3AD203B41FA5}">
                      <a16:colId xmlns:a16="http://schemas.microsoft.com/office/drawing/2014/main" val="2147460280"/>
                    </a:ext>
                  </a:extLst>
                </a:gridCol>
                <a:gridCol w="506895">
                  <a:extLst>
                    <a:ext uri="{9D8B030D-6E8A-4147-A177-3AD203B41FA5}">
                      <a16:colId xmlns:a16="http://schemas.microsoft.com/office/drawing/2014/main" val="2506114713"/>
                    </a:ext>
                  </a:extLst>
                </a:gridCol>
                <a:gridCol w="487018">
                  <a:extLst>
                    <a:ext uri="{9D8B030D-6E8A-4147-A177-3AD203B41FA5}">
                      <a16:colId xmlns:a16="http://schemas.microsoft.com/office/drawing/2014/main" val="1151495057"/>
                    </a:ext>
                  </a:extLst>
                </a:gridCol>
                <a:gridCol w="487017">
                  <a:extLst>
                    <a:ext uri="{9D8B030D-6E8A-4147-A177-3AD203B41FA5}">
                      <a16:colId xmlns:a16="http://schemas.microsoft.com/office/drawing/2014/main" val="3375937847"/>
                    </a:ext>
                  </a:extLst>
                </a:gridCol>
                <a:gridCol w="516835">
                  <a:extLst>
                    <a:ext uri="{9D8B030D-6E8A-4147-A177-3AD203B41FA5}">
                      <a16:colId xmlns:a16="http://schemas.microsoft.com/office/drawing/2014/main" val="140590883"/>
                    </a:ext>
                  </a:extLst>
                </a:gridCol>
                <a:gridCol w="516834">
                  <a:extLst>
                    <a:ext uri="{9D8B030D-6E8A-4147-A177-3AD203B41FA5}">
                      <a16:colId xmlns:a16="http://schemas.microsoft.com/office/drawing/2014/main" val="3985336483"/>
                    </a:ext>
                  </a:extLst>
                </a:gridCol>
                <a:gridCol w="546653">
                  <a:extLst>
                    <a:ext uri="{9D8B030D-6E8A-4147-A177-3AD203B41FA5}">
                      <a16:colId xmlns:a16="http://schemas.microsoft.com/office/drawing/2014/main" val="2122001919"/>
                    </a:ext>
                  </a:extLst>
                </a:gridCol>
                <a:gridCol w="496956">
                  <a:extLst>
                    <a:ext uri="{9D8B030D-6E8A-4147-A177-3AD203B41FA5}">
                      <a16:colId xmlns:a16="http://schemas.microsoft.com/office/drawing/2014/main" val="3596060383"/>
                    </a:ext>
                  </a:extLst>
                </a:gridCol>
                <a:gridCol w="526774">
                  <a:extLst>
                    <a:ext uri="{9D8B030D-6E8A-4147-A177-3AD203B41FA5}">
                      <a16:colId xmlns:a16="http://schemas.microsoft.com/office/drawing/2014/main" val="2280268637"/>
                    </a:ext>
                  </a:extLst>
                </a:gridCol>
                <a:gridCol w="487017">
                  <a:extLst>
                    <a:ext uri="{9D8B030D-6E8A-4147-A177-3AD203B41FA5}">
                      <a16:colId xmlns:a16="http://schemas.microsoft.com/office/drawing/2014/main" val="1381557097"/>
                    </a:ext>
                  </a:extLst>
                </a:gridCol>
                <a:gridCol w="496957">
                  <a:extLst>
                    <a:ext uri="{9D8B030D-6E8A-4147-A177-3AD203B41FA5}">
                      <a16:colId xmlns:a16="http://schemas.microsoft.com/office/drawing/2014/main" val="2466110060"/>
                    </a:ext>
                  </a:extLst>
                </a:gridCol>
              </a:tblGrid>
              <a:tr h="315508">
                <a:tc>
                  <a:txBody>
                    <a:bodyPr/>
                    <a:lstStyle/>
                    <a:p>
                      <a:pPr algn="r" fontAlgn="ctr"/>
                      <a:r>
                        <a:rPr lang="en-SG" sz="1200" u="none" strike="noStrike">
                          <a:effectLst/>
                          <a:latin typeface="Inter"/>
                          <a:cs typeface="Calibri" panose="020F0502020204030204" pitchFamily="34" charset="0"/>
                        </a:rPr>
                        <a:t> </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id</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err="1">
                          <a:effectLst/>
                          <a:latin typeface="Inter"/>
                          <a:cs typeface="Calibri" panose="020F0502020204030204" pitchFamily="34" charset="0"/>
                        </a:rPr>
                        <a:t>item_id</a:t>
                      </a:r>
                      <a:endParaRPr lang="en-SG" sz="1200" b="1" i="0" u="none" strike="noStrike" dirty="0">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dept_id</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err="1">
                          <a:effectLst/>
                          <a:latin typeface="Inter"/>
                          <a:cs typeface="Calibri" panose="020F0502020204030204" pitchFamily="34" charset="0"/>
                        </a:rPr>
                        <a:t>cat_id</a:t>
                      </a:r>
                      <a:endParaRPr lang="en-SG" sz="1200" b="1" i="0" u="none" strike="noStrike" dirty="0">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store_id</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state_id</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d_2</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d_3</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d_4</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a:effectLst/>
                          <a:latin typeface="Inter"/>
                          <a:cs typeface="Calibri" panose="020F0502020204030204" pitchFamily="34" charset="0"/>
                        </a:rPr>
                        <a:t>d_1904</a:t>
                      </a:r>
                      <a:endParaRPr lang="en-SG" sz="1200" b="1" i="0" u="none" strike="noStrike" dirty="0">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a:effectLst/>
                          <a:latin typeface="Inter"/>
                          <a:cs typeface="Calibri" panose="020F0502020204030204" pitchFamily="34" charset="0"/>
                        </a:rPr>
                        <a:t>d_1905</a:t>
                      </a:r>
                      <a:endParaRPr lang="en-SG" sz="1200" b="1" i="0" u="none" strike="noStrike" dirty="0">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d_1906</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d_1907</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d_1908</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d_1909</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d_1910</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d_1911</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d_1912</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a:effectLst/>
                          <a:latin typeface="Inter"/>
                          <a:cs typeface="Calibri" panose="020F0502020204030204" pitchFamily="34" charset="0"/>
                        </a:rPr>
                        <a:t>d_1913</a:t>
                      </a:r>
                      <a:endParaRPr lang="en-SG" sz="1200" b="1" i="0" u="none" strike="noStrike" dirty="0">
                        <a:solidFill>
                          <a:srgbClr val="000000"/>
                        </a:solidFill>
                        <a:effectLst/>
                        <a:latin typeface="Inter"/>
                        <a:cs typeface="Calibri" panose="020F0502020204030204" pitchFamily="34" charset="0"/>
                      </a:endParaRPr>
                    </a:p>
                  </a:txBody>
                  <a:tcPr marL="7105" marR="7105" marT="7105" marB="0" anchor="ctr"/>
                </a:tc>
                <a:extLst>
                  <a:ext uri="{0D108BD9-81ED-4DB2-BD59-A6C34878D82A}">
                    <a16:rowId xmlns:a16="http://schemas.microsoft.com/office/drawing/2014/main" val="1077029550"/>
                  </a:ext>
                </a:extLst>
              </a:tr>
              <a:tr h="420678">
                <a:tc>
                  <a:txBody>
                    <a:bodyPr/>
                    <a:lstStyle/>
                    <a:p>
                      <a:pPr algn="r" fontAlgn="ctr"/>
                      <a:r>
                        <a:rPr lang="en-SG" sz="1200" u="none" strike="noStrike">
                          <a:effectLst/>
                          <a:latin typeface="Inter"/>
                          <a:cs typeface="Calibri" panose="020F0502020204030204" pitchFamily="34" charset="0"/>
                        </a:rPr>
                        <a:t>0</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fr-FR" sz="1200" u="none" strike="noStrike">
                          <a:effectLst/>
                          <a:latin typeface="Inter"/>
                          <a:cs typeface="Calibri" panose="020F0502020204030204" pitchFamily="34" charset="0"/>
                        </a:rPr>
                        <a:t>HOBBIES_1_001_CA_1_validation</a:t>
                      </a:r>
                      <a:endParaRPr lang="fr-FR"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HOBBIES_1_001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HOBBIES_1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HOBBIES</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CA_1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CA</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a:effectLst/>
                          <a:latin typeface="Inter"/>
                          <a:cs typeface="Calibri" panose="020F0502020204030204" pitchFamily="34" charset="0"/>
                        </a:rPr>
                        <a:t>...</a:t>
                      </a:r>
                      <a:endParaRPr lang="en-SG" sz="1200" b="0" i="0" u="none" strike="noStrike" dirty="0">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3</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3</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extLst>
                  <a:ext uri="{0D108BD9-81ED-4DB2-BD59-A6C34878D82A}">
                    <a16:rowId xmlns:a16="http://schemas.microsoft.com/office/drawing/2014/main" val="185512948"/>
                  </a:ext>
                </a:extLst>
              </a:tr>
              <a:tr h="420678">
                <a:tc>
                  <a:txBody>
                    <a:bodyPr/>
                    <a:lstStyle/>
                    <a:p>
                      <a:pPr algn="r" fontAlgn="ctr"/>
                      <a:r>
                        <a:rPr lang="en-SG" sz="1200" u="none" strike="noStrike">
                          <a:effectLst/>
                          <a:latin typeface="Inter"/>
                          <a:cs typeface="Calibri" panose="020F0502020204030204" pitchFamily="34" charset="0"/>
                        </a:rPr>
                        <a:t>1</a:t>
                      </a:r>
                      <a:endParaRPr lang="en-SG" sz="1200" b="1"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fr-FR" sz="1200" u="none" strike="noStrike">
                          <a:effectLst/>
                          <a:latin typeface="Inter"/>
                          <a:cs typeface="Calibri" panose="020F0502020204030204" pitchFamily="34" charset="0"/>
                        </a:rPr>
                        <a:t>HOBBIES_1_002_CA_1_validation</a:t>
                      </a:r>
                      <a:endParaRPr lang="fr-FR"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HOBBIES_1_002</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HOBBIES_1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HOBBIES</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CA_1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CA</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a:effectLst/>
                          <a:latin typeface="Inter"/>
                          <a:cs typeface="Calibri" panose="020F0502020204030204" pitchFamily="34" charset="0"/>
                        </a:rPr>
                        <a:t>0</a:t>
                      </a:r>
                      <a:endParaRPr lang="en-SG" sz="1200" b="0" i="0" u="none" strike="noStrike">
                        <a:solidFill>
                          <a:srgbClr val="000000"/>
                        </a:solidFill>
                        <a:effectLst/>
                        <a:latin typeface="Inter"/>
                        <a:cs typeface="Calibri" panose="020F0502020204030204" pitchFamily="34" charset="0"/>
                      </a:endParaRPr>
                    </a:p>
                  </a:txBody>
                  <a:tcPr marL="7105" marR="7105" marT="7105" marB="0" anchor="ctr"/>
                </a:tc>
                <a:tc>
                  <a:txBody>
                    <a:bodyPr/>
                    <a:lstStyle/>
                    <a:p>
                      <a:pPr algn="r" fontAlgn="ctr"/>
                      <a:r>
                        <a:rPr lang="en-SG" sz="1200" u="none" strike="noStrike" dirty="0">
                          <a:effectLst/>
                          <a:latin typeface="Inter"/>
                          <a:cs typeface="Calibri" panose="020F0502020204030204" pitchFamily="34" charset="0"/>
                        </a:rPr>
                        <a:t>0</a:t>
                      </a:r>
                      <a:endParaRPr lang="en-SG" sz="1200" b="0" i="0" u="none" strike="noStrike" dirty="0">
                        <a:solidFill>
                          <a:srgbClr val="000000"/>
                        </a:solidFill>
                        <a:effectLst/>
                        <a:latin typeface="Inter"/>
                        <a:cs typeface="Calibri" panose="020F0502020204030204" pitchFamily="34" charset="0"/>
                      </a:endParaRPr>
                    </a:p>
                  </a:txBody>
                  <a:tcPr marL="7105" marR="7105" marT="7105" marB="0" anchor="ctr"/>
                </a:tc>
                <a:extLst>
                  <a:ext uri="{0D108BD9-81ED-4DB2-BD59-A6C34878D82A}">
                    <a16:rowId xmlns:a16="http://schemas.microsoft.com/office/drawing/2014/main" val="4097783224"/>
                  </a:ext>
                </a:extLst>
              </a:tr>
            </a:tbl>
          </a:graphicData>
        </a:graphic>
      </p:graphicFrame>
      <p:graphicFrame>
        <p:nvGraphicFramePr>
          <p:cNvPr id="7" name="Table 6">
            <a:extLst>
              <a:ext uri="{FF2B5EF4-FFF2-40B4-BE49-F238E27FC236}">
                <a16:creationId xmlns:a16="http://schemas.microsoft.com/office/drawing/2014/main" id="{9ECA406F-67B6-4BB3-AAC3-BD297099D557}"/>
              </a:ext>
            </a:extLst>
          </p:cNvPr>
          <p:cNvGraphicFramePr>
            <a:graphicFrameLocks noGrp="1"/>
          </p:cNvGraphicFramePr>
          <p:nvPr>
            <p:extLst>
              <p:ext uri="{D42A27DB-BD31-4B8C-83A1-F6EECF244321}">
                <p14:modId xmlns:p14="http://schemas.microsoft.com/office/powerpoint/2010/main" val="2349085803"/>
              </p:ext>
            </p:extLst>
          </p:nvPr>
        </p:nvGraphicFramePr>
        <p:xfrm>
          <a:off x="3480906" y="4621565"/>
          <a:ext cx="8570635" cy="1366382"/>
        </p:xfrm>
        <a:graphic>
          <a:graphicData uri="http://schemas.openxmlformats.org/drawingml/2006/table">
            <a:tbl>
              <a:tblPr firstRow="1">
                <a:tableStyleId>{5C22544A-7EE6-4342-B048-85BDC9FD1C3A}</a:tableStyleId>
              </a:tblPr>
              <a:tblGrid>
                <a:gridCol w="604256">
                  <a:extLst>
                    <a:ext uri="{9D8B030D-6E8A-4147-A177-3AD203B41FA5}">
                      <a16:colId xmlns:a16="http://schemas.microsoft.com/office/drawing/2014/main" val="3224024687"/>
                    </a:ext>
                  </a:extLst>
                </a:gridCol>
                <a:gridCol w="750570">
                  <a:extLst>
                    <a:ext uri="{9D8B030D-6E8A-4147-A177-3AD203B41FA5}">
                      <a16:colId xmlns:a16="http://schemas.microsoft.com/office/drawing/2014/main" val="930393921"/>
                    </a:ext>
                  </a:extLst>
                </a:gridCol>
                <a:gridCol w="603182">
                  <a:extLst>
                    <a:ext uri="{9D8B030D-6E8A-4147-A177-3AD203B41FA5}">
                      <a16:colId xmlns:a16="http://schemas.microsoft.com/office/drawing/2014/main" val="15777010"/>
                    </a:ext>
                  </a:extLst>
                </a:gridCol>
                <a:gridCol w="417444">
                  <a:extLst>
                    <a:ext uri="{9D8B030D-6E8A-4147-A177-3AD203B41FA5}">
                      <a16:colId xmlns:a16="http://schemas.microsoft.com/office/drawing/2014/main" val="4097779136"/>
                    </a:ext>
                  </a:extLst>
                </a:gridCol>
                <a:gridCol w="516834">
                  <a:extLst>
                    <a:ext uri="{9D8B030D-6E8A-4147-A177-3AD203B41FA5}">
                      <a16:colId xmlns:a16="http://schemas.microsoft.com/office/drawing/2014/main" val="264985273"/>
                    </a:ext>
                  </a:extLst>
                </a:gridCol>
                <a:gridCol w="447024">
                  <a:extLst>
                    <a:ext uri="{9D8B030D-6E8A-4147-A177-3AD203B41FA5}">
                      <a16:colId xmlns:a16="http://schemas.microsoft.com/office/drawing/2014/main" val="3196653925"/>
                    </a:ext>
                  </a:extLst>
                </a:gridCol>
                <a:gridCol w="426017">
                  <a:extLst>
                    <a:ext uri="{9D8B030D-6E8A-4147-A177-3AD203B41FA5}">
                      <a16:colId xmlns:a16="http://schemas.microsoft.com/office/drawing/2014/main" val="1675133951"/>
                    </a:ext>
                  </a:extLst>
                </a:gridCol>
                <a:gridCol w="886186">
                  <a:extLst>
                    <a:ext uri="{9D8B030D-6E8A-4147-A177-3AD203B41FA5}">
                      <a16:colId xmlns:a16="http://schemas.microsoft.com/office/drawing/2014/main" val="4100336068"/>
                    </a:ext>
                  </a:extLst>
                </a:gridCol>
                <a:gridCol w="858383">
                  <a:extLst>
                    <a:ext uri="{9D8B030D-6E8A-4147-A177-3AD203B41FA5}">
                      <a16:colId xmlns:a16="http://schemas.microsoft.com/office/drawing/2014/main" val="4268661804"/>
                    </a:ext>
                  </a:extLst>
                </a:gridCol>
                <a:gridCol w="890904">
                  <a:extLst>
                    <a:ext uri="{9D8B030D-6E8A-4147-A177-3AD203B41FA5}">
                      <a16:colId xmlns:a16="http://schemas.microsoft.com/office/drawing/2014/main" val="1462237189"/>
                    </a:ext>
                  </a:extLst>
                </a:gridCol>
                <a:gridCol w="805069">
                  <a:extLst>
                    <a:ext uri="{9D8B030D-6E8A-4147-A177-3AD203B41FA5}">
                      <a16:colId xmlns:a16="http://schemas.microsoft.com/office/drawing/2014/main" val="4183150514"/>
                    </a:ext>
                  </a:extLst>
                </a:gridCol>
                <a:gridCol w="452280">
                  <a:extLst>
                    <a:ext uri="{9D8B030D-6E8A-4147-A177-3AD203B41FA5}">
                      <a16:colId xmlns:a16="http://schemas.microsoft.com/office/drawing/2014/main" val="2865632890"/>
                    </a:ext>
                  </a:extLst>
                </a:gridCol>
                <a:gridCol w="452581">
                  <a:extLst>
                    <a:ext uri="{9D8B030D-6E8A-4147-A177-3AD203B41FA5}">
                      <a16:colId xmlns:a16="http://schemas.microsoft.com/office/drawing/2014/main" val="3815414246"/>
                    </a:ext>
                  </a:extLst>
                </a:gridCol>
                <a:gridCol w="459905">
                  <a:extLst>
                    <a:ext uri="{9D8B030D-6E8A-4147-A177-3AD203B41FA5}">
                      <a16:colId xmlns:a16="http://schemas.microsoft.com/office/drawing/2014/main" val="3686591354"/>
                    </a:ext>
                  </a:extLst>
                </a:gridCol>
              </a:tblGrid>
              <a:tr h="331240">
                <a:tc>
                  <a:txBody>
                    <a:bodyPr/>
                    <a:lstStyle/>
                    <a:p>
                      <a:pPr algn="l" fontAlgn="b"/>
                      <a:r>
                        <a:rPr lang="en-SG" sz="1200" u="none" strike="noStrike" dirty="0">
                          <a:effectLst/>
                          <a:latin typeface="Inter"/>
                          <a:cs typeface="Calibri" panose="020F0502020204030204" pitchFamily="34" charset="0"/>
                        </a:rPr>
                        <a:t>date</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err="1">
                          <a:effectLst/>
                          <a:latin typeface="Inter"/>
                          <a:cs typeface="Calibri" panose="020F0502020204030204" pitchFamily="34" charset="0"/>
                        </a:rPr>
                        <a:t>wm_yr_wk</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weekday</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wday</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month</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year</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d</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event_name_1</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event_type_1</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event_name_2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event_type_2</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a:t>
                      </a:r>
                      <a:r>
                        <a:rPr lang="en-SG" sz="1200" u="none" strike="noStrike" dirty="0" err="1">
                          <a:effectLst/>
                          <a:latin typeface="Inter"/>
                          <a:cs typeface="Calibri" panose="020F0502020204030204" pitchFamily="34" charset="0"/>
                        </a:rPr>
                        <a:t>snap_CA</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a:t>
                      </a:r>
                      <a:r>
                        <a:rPr lang="en-SG" sz="1200" u="none" strike="noStrike" dirty="0" err="1">
                          <a:effectLst/>
                          <a:latin typeface="Inter"/>
                          <a:cs typeface="Calibri" panose="020F0502020204030204" pitchFamily="34" charset="0"/>
                        </a:rPr>
                        <a:t>snap_TX</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a:t>
                      </a:r>
                      <a:r>
                        <a:rPr lang="en-SG" sz="1200" u="none" strike="noStrike" dirty="0" err="1">
                          <a:effectLst/>
                          <a:latin typeface="Inter"/>
                          <a:cs typeface="Calibri" panose="020F0502020204030204" pitchFamily="34" charset="0"/>
                        </a:rPr>
                        <a:t>snap_WI</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extLst>
                  <a:ext uri="{0D108BD9-81ED-4DB2-BD59-A6C34878D82A}">
                    <a16:rowId xmlns:a16="http://schemas.microsoft.com/office/drawing/2014/main" val="4029199326"/>
                  </a:ext>
                </a:extLst>
              </a:tr>
              <a:tr h="331240">
                <a:tc>
                  <a:txBody>
                    <a:bodyPr/>
                    <a:lstStyle/>
                    <a:p>
                      <a:pPr algn="r" fontAlgn="b"/>
                      <a:r>
                        <a:rPr lang="en-SG" sz="1200" u="none" strike="noStrike" dirty="0">
                          <a:effectLst/>
                          <a:latin typeface="Inter"/>
                          <a:cs typeface="Calibri" panose="020F0502020204030204" pitchFamily="34" charset="0"/>
                        </a:rPr>
                        <a:t>5/2/2011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11102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Saturday</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2011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d_8</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 </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 </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extLst>
                  <a:ext uri="{0D108BD9-81ED-4DB2-BD59-A6C34878D82A}">
                    <a16:rowId xmlns:a16="http://schemas.microsoft.com/office/drawing/2014/main" val="1283025403"/>
                  </a:ext>
                </a:extLst>
              </a:tr>
              <a:tr h="331240">
                <a:tc>
                  <a:txBody>
                    <a:bodyPr/>
                    <a:lstStyle/>
                    <a:p>
                      <a:pPr algn="r" fontAlgn="b"/>
                      <a:r>
                        <a:rPr lang="en-SG" sz="1200" u="none" strike="noStrike" dirty="0">
                          <a:effectLst/>
                          <a:latin typeface="Inter"/>
                          <a:cs typeface="Calibri" panose="020F0502020204030204" pitchFamily="34" charset="0"/>
                        </a:rPr>
                        <a:t>6/2/2011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a:effectLst/>
                          <a:latin typeface="Inter"/>
                          <a:cs typeface="Calibri" panose="020F0502020204030204" pitchFamily="34" charset="0"/>
                        </a:rPr>
                        <a:t>11102</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Sunday</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a:effectLst/>
                          <a:latin typeface="Inter"/>
                          <a:cs typeface="Calibri" panose="020F0502020204030204" pitchFamily="34" charset="0"/>
                        </a:rPr>
                        <a:t>2011</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d_9</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a:effectLst/>
                          <a:latin typeface="Inter"/>
                          <a:cs typeface="Calibri" panose="020F0502020204030204" pitchFamily="34" charset="0"/>
                        </a:rPr>
                        <a:t>SuperBowl</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Sporting</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a:effectLst/>
                          <a:latin typeface="Inter"/>
                          <a:cs typeface="Calibri" panose="020F0502020204030204" pitchFamily="34" charset="0"/>
                        </a:rPr>
                        <a:t>1</a:t>
                      </a:r>
                      <a:endParaRPr lang="en-SG" sz="1200" b="0" i="0" u="none" strike="noStrike">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extLst>
                  <a:ext uri="{0D108BD9-81ED-4DB2-BD59-A6C34878D82A}">
                    <a16:rowId xmlns:a16="http://schemas.microsoft.com/office/drawing/2014/main" val="1552128389"/>
                  </a:ext>
                </a:extLst>
              </a:tr>
              <a:tr h="331240">
                <a:tc>
                  <a:txBody>
                    <a:bodyPr/>
                    <a:lstStyle/>
                    <a:p>
                      <a:pPr algn="r" fontAlgn="b"/>
                      <a:r>
                        <a:rPr lang="en-SG" sz="1200" u="none" strike="noStrike" dirty="0">
                          <a:effectLst/>
                          <a:latin typeface="Inter"/>
                          <a:cs typeface="Calibri" panose="020F0502020204030204" pitchFamily="34" charset="0"/>
                        </a:rPr>
                        <a:t>7/2/2011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11102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Monday</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3</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2</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2011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d_10</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l" fontAlgn="b"/>
                      <a:r>
                        <a:rPr lang="en-SG" sz="1200" u="none" strike="noStrike" dirty="0">
                          <a:effectLst/>
                          <a:latin typeface="Inter"/>
                          <a:cs typeface="Calibri" panose="020F0502020204030204" pitchFamily="34" charset="0"/>
                        </a:rPr>
                        <a:t> </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1</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tc>
                  <a:txBody>
                    <a:bodyPr/>
                    <a:lstStyle/>
                    <a:p>
                      <a:pPr algn="r" fontAlgn="b"/>
                      <a:r>
                        <a:rPr lang="en-SG" sz="1200" u="none" strike="noStrike" dirty="0">
                          <a:effectLst/>
                          <a:latin typeface="Inter"/>
                          <a:cs typeface="Calibri" panose="020F0502020204030204" pitchFamily="34" charset="0"/>
                        </a:rPr>
                        <a:t>0</a:t>
                      </a:r>
                      <a:endParaRPr lang="en-SG" sz="1200" b="0" i="0" u="none" strike="noStrike" dirty="0">
                        <a:solidFill>
                          <a:srgbClr val="000000"/>
                        </a:solidFill>
                        <a:effectLst/>
                        <a:latin typeface="Inter"/>
                        <a:cs typeface="Calibri" panose="020F0502020204030204" pitchFamily="34" charset="0"/>
                      </a:endParaRPr>
                    </a:p>
                  </a:txBody>
                  <a:tcPr marL="6902" marR="6902" marT="6902" marB="0" anchor="ctr"/>
                </a:tc>
                <a:extLst>
                  <a:ext uri="{0D108BD9-81ED-4DB2-BD59-A6C34878D82A}">
                    <a16:rowId xmlns:a16="http://schemas.microsoft.com/office/drawing/2014/main" val="153630491"/>
                  </a:ext>
                </a:extLst>
              </a:tr>
            </a:tbl>
          </a:graphicData>
        </a:graphic>
      </p:graphicFrame>
      <p:graphicFrame>
        <p:nvGraphicFramePr>
          <p:cNvPr id="16" name="Table 15">
            <a:extLst>
              <a:ext uri="{FF2B5EF4-FFF2-40B4-BE49-F238E27FC236}">
                <a16:creationId xmlns:a16="http://schemas.microsoft.com/office/drawing/2014/main" id="{8606A4E2-AF77-4159-9104-376B3D790808}"/>
              </a:ext>
            </a:extLst>
          </p:cNvPr>
          <p:cNvGraphicFramePr>
            <a:graphicFrameLocks noGrp="1"/>
          </p:cNvGraphicFramePr>
          <p:nvPr>
            <p:extLst>
              <p:ext uri="{D42A27DB-BD31-4B8C-83A1-F6EECF244321}">
                <p14:modId xmlns:p14="http://schemas.microsoft.com/office/powerpoint/2010/main" val="1125449602"/>
              </p:ext>
            </p:extLst>
          </p:nvPr>
        </p:nvGraphicFramePr>
        <p:xfrm>
          <a:off x="696167" y="3174883"/>
          <a:ext cx="4518752" cy="1018872"/>
        </p:xfrm>
        <a:graphic>
          <a:graphicData uri="http://schemas.openxmlformats.org/drawingml/2006/table">
            <a:tbl>
              <a:tblPr firstRow="1">
                <a:tableStyleId>{5C22544A-7EE6-4342-B048-85BDC9FD1C3A}</a:tableStyleId>
              </a:tblPr>
              <a:tblGrid>
                <a:gridCol w="357617">
                  <a:extLst>
                    <a:ext uri="{9D8B030D-6E8A-4147-A177-3AD203B41FA5}">
                      <a16:colId xmlns:a16="http://schemas.microsoft.com/office/drawing/2014/main" val="1267843410"/>
                    </a:ext>
                  </a:extLst>
                </a:gridCol>
                <a:gridCol w="838006">
                  <a:extLst>
                    <a:ext uri="{9D8B030D-6E8A-4147-A177-3AD203B41FA5}">
                      <a16:colId xmlns:a16="http://schemas.microsoft.com/office/drawing/2014/main" val="3099454250"/>
                    </a:ext>
                  </a:extLst>
                </a:gridCol>
                <a:gridCol w="1477812">
                  <a:extLst>
                    <a:ext uri="{9D8B030D-6E8A-4147-A177-3AD203B41FA5}">
                      <a16:colId xmlns:a16="http://schemas.microsoft.com/office/drawing/2014/main" val="2133171805"/>
                    </a:ext>
                  </a:extLst>
                </a:gridCol>
                <a:gridCol w="1023730">
                  <a:extLst>
                    <a:ext uri="{9D8B030D-6E8A-4147-A177-3AD203B41FA5}">
                      <a16:colId xmlns:a16="http://schemas.microsoft.com/office/drawing/2014/main" val="1723767015"/>
                    </a:ext>
                  </a:extLst>
                </a:gridCol>
                <a:gridCol w="821587">
                  <a:extLst>
                    <a:ext uri="{9D8B030D-6E8A-4147-A177-3AD203B41FA5}">
                      <a16:colId xmlns:a16="http://schemas.microsoft.com/office/drawing/2014/main" val="4129902483"/>
                    </a:ext>
                  </a:extLst>
                </a:gridCol>
              </a:tblGrid>
              <a:tr h="339624">
                <a:tc>
                  <a:txBody>
                    <a:bodyPr/>
                    <a:lstStyle/>
                    <a:p>
                      <a:pPr algn="l" fontAlgn="b"/>
                      <a:r>
                        <a:rPr lang="en-SG" sz="1200" b="0" u="none" strike="noStrike" dirty="0">
                          <a:solidFill>
                            <a:srgbClr val="000000"/>
                          </a:solidFill>
                          <a:effectLst/>
                          <a:latin typeface="Inter"/>
                        </a:rPr>
                        <a:t> </a:t>
                      </a:r>
                      <a:endParaRPr lang="en-SG" sz="1200" b="0" i="0" u="none" strike="noStrike" dirty="0">
                        <a:solidFill>
                          <a:srgbClr val="000000"/>
                        </a:solidFill>
                        <a:effectLst/>
                        <a:latin typeface="Inter"/>
                      </a:endParaRPr>
                    </a:p>
                  </a:txBody>
                  <a:tcPr marL="7620" marR="7620" marT="7620" marB="0" anchor="ctr"/>
                </a:tc>
                <a:tc>
                  <a:txBody>
                    <a:bodyPr/>
                    <a:lstStyle/>
                    <a:p>
                      <a:pPr algn="ctr" fontAlgn="t"/>
                      <a:r>
                        <a:rPr lang="en-SG" sz="1200" b="1" u="none" strike="noStrike" dirty="0" err="1">
                          <a:solidFill>
                            <a:schemeClr val="bg1"/>
                          </a:solidFill>
                          <a:effectLst/>
                          <a:latin typeface="Inter"/>
                        </a:rPr>
                        <a:t>store_id</a:t>
                      </a:r>
                      <a:endParaRPr lang="en-SG" sz="1200" b="1" i="0" u="none" strike="noStrike" dirty="0">
                        <a:solidFill>
                          <a:schemeClr val="bg1"/>
                        </a:solidFill>
                        <a:effectLst/>
                        <a:latin typeface="Inter"/>
                      </a:endParaRPr>
                    </a:p>
                  </a:txBody>
                  <a:tcPr marL="7620" marR="7620" marT="7620" marB="0" anchor="ctr"/>
                </a:tc>
                <a:tc>
                  <a:txBody>
                    <a:bodyPr/>
                    <a:lstStyle/>
                    <a:p>
                      <a:pPr algn="ctr" fontAlgn="t"/>
                      <a:r>
                        <a:rPr lang="en-SG" sz="1200" b="1" u="none" strike="noStrike" dirty="0" err="1">
                          <a:solidFill>
                            <a:schemeClr val="bg1"/>
                          </a:solidFill>
                          <a:effectLst/>
                          <a:latin typeface="Inter"/>
                        </a:rPr>
                        <a:t>item_id</a:t>
                      </a:r>
                      <a:endParaRPr lang="en-SG" sz="1200" b="1" i="0" u="none" strike="noStrike" dirty="0">
                        <a:solidFill>
                          <a:schemeClr val="bg1"/>
                        </a:solidFill>
                        <a:effectLst/>
                        <a:latin typeface="Inter"/>
                      </a:endParaRPr>
                    </a:p>
                  </a:txBody>
                  <a:tcPr marL="7620" marR="7620" marT="7620" marB="0" anchor="ctr"/>
                </a:tc>
                <a:tc>
                  <a:txBody>
                    <a:bodyPr/>
                    <a:lstStyle/>
                    <a:p>
                      <a:pPr algn="ctr" fontAlgn="t"/>
                      <a:r>
                        <a:rPr lang="en-SG" sz="1200" b="1" u="none" strike="noStrike" dirty="0" err="1">
                          <a:solidFill>
                            <a:schemeClr val="bg1"/>
                          </a:solidFill>
                          <a:effectLst/>
                          <a:latin typeface="Inter"/>
                        </a:rPr>
                        <a:t>wm_yr_wk</a:t>
                      </a:r>
                      <a:endParaRPr lang="en-SG" sz="1200" b="1" i="0" u="none" strike="noStrike" dirty="0">
                        <a:solidFill>
                          <a:schemeClr val="bg1"/>
                        </a:solidFill>
                        <a:effectLst/>
                        <a:latin typeface="Inter"/>
                      </a:endParaRPr>
                    </a:p>
                  </a:txBody>
                  <a:tcPr marL="7620" marR="7620" marT="7620" marB="0" anchor="ctr"/>
                </a:tc>
                <a:tc>
                  <a:txBody>
                    <a:bodyPr/>
                    <a:lstStyle/>
                    <a:p>
                      <a:pPr algn="ctr" fontAlgn="t"/>
                      <a:r>
                        <a:rPr lang="en-SG" sz="1200" b="1" u="none" strike="noStrike" dirty="0" err="1">
                          <a:solidFill>
                            <a:schemeClr val="bg1"/>
                          </a:solidFill>
                          <a:effectLst/>
                          <a:latin typeface="Inter"/>
                        </a:rPr>
                        <a:t>sell_price</a:t>
                      </a:r>
                      <a:endParaRPr lang="en-SG" sz="1200" b="1" i="0" u="none" strike="noStrike" dirty="0">
                        <a:solidFill>
                          <a:schemeClr val="bg1"/>
                        </a:solidFill>
                        <a:effectLst/>
                        <a:latin typeface="Inter"/>
                      </a:endParaRPr>
                    </a:p>
                  </a:txBody>
                  <a:tcPr marL="7620" marR="7620" marT="7620" marB="0" anchor="ctr"/>
                </a:tc>
                <a:extLst>
                  <a:ext uri="{0D108BD9-81ED-4DB2-BD59-A6C34878D82A}">
                    <a16:rowId xmlns:a16="http://schemas.microsoft.com/office/drawing/2014/main" val="2721914818"/>
                  </a:ext>
                </a:extLst>
              </a:tr>
              <a:tr h="339624">
                <a:tc>
                  <a:txBody>
                    <a:bodyPr/>
                    <a:lstStyle/>
                    <a:p>
                      <a:pPr algn="r" fontAlgn="t"/>
                      <a:r>
                        <a:rPr lang="en-SG" sz="1200" b="0" u="none" strike="noStrike" dirty="0">
                          <a:solidFill>
                            <a:srgbClr val="000000"/>
                          </a:solidFill>
                          <a:effectLst/>
                          <a:latin typeface="Inter"/>
                        </a:rPr>
                        <a:t>0</a:t>
                      </a:r>
                      <a:endParaRPr lang="en-SG" sz="1200" b="0" i="0" u="none" strike="noStrike" dirty="0">
                        <a:solidFill>
                          <a:srgbClr val="000000"/>
                        </a:solidFill>
                        <a:effectLst/>
                        <a:latin typeface="Inter"/>
                      </a:endParaRPr>
                    </a:p>
                  </a:txBody>
                  <a:tcPr marL="7620" marR="7620" marT="7620" marB="0" anchor="ctr"/>
                </a:tc>
                <a:tc>
                  <a:txBody>
                    <a:bodyPr/>
                    <a:lstStyle/>
                    <a:p>
                      <a:pPr algn="l" fontAlgn="b"/>
                      <a:r>
                        <a:rPr lang="en-SG" sz="1200" b="0" u="none" strike="noStrike" dirty="0">
                          <a:solidFill>
                            <a:srgbClr val="000000"/>
                          </a:solidFill>
                          <a:effectLst/>
                          <a:latin typeface="Inter"/>
                        </a:rPr>
                        <a:t>CA_1</a:t>
                      </a:r>
                      <a:endParaRPr lang="en-SG" sz="1200" b="0" i="0" u="none" strike="noStrike" dirty="0">
                        <a:solidFill>
                          <a:srgbClr val="000000"/>
                        </a:solidFill>
                        <a:effectLst/>
                        <a:latin typeface="Inter"/>
                      </a:endParaRPr>
                    </a:p>
                  </a:txBody>
                  <a:tcPr marL="7620" marR="7620" marT="7620" marB="0" anchor="ctr"/>
                </a:tc>
                <a:tc>
                  <a:txBody>
                    <a:bodyPr/>
                    <a:lstStyle/>
                    <a:p>
                      <a:pPr algn="l" fontAlgn="b"/>
                      <a:r>
                        <a:rPr lang="en-SG" sz="1200" b="0" u="none" strike="noStrike" dirty="0">
                          <a:solidFill>
                            <a:srgbClr val="000000"/>
                          </a:solidFill>
                          <a:effectLst/>
                          <a:latin typeface="Inter"/>
                        </a:rPr>
                        <a:t>HOBBIES_1_001</a:t>
                      </a:r>
                      <a:endParaRPr lang="en-SG" sz="1200" b="0" i="0" u="none" strike="noStrike" dirty="0">
                        <a:solidFill>
                          <a:srgbClr val="000000"/>
                        </a:solidFill>
                        <a:effectLst/>
                        <a:latin typeface="Inter"/>
                      </a:endParaRPr>
                    </a:p>
                  </a:txBody>
                  <a:tcPr marL="7620" marR="7620" marT="7620" marB="0" anchor="ctr"/>
                </a:tc>
                <a:tc>
                  <a:txBody>
                    <a:bodyPr/>
                    <a:lstStyle/>
                    <a:p>
                      <a:pPr algn="r" fontAlgn="b"/>
                      <a:r>
                        <a:rPr lang="en-SG" sz="1200" b="0" u="none" strike="noStrike" dirty="0">
                          <a:solidFill>
                            <a:srgbClr val="000000"/>
                          </a:solidFill>
                          <a:effectLst/>
                          <a:latin typeface="Inter"/>
                        </a:rPr>
                        <a:t>11325</a:t>
                      </a:r>
                      <a:endParaRPr lang="en-SG" sz="1200" b="0" i="0" u="none" strike="noStrike" dirty="0">
                        <a:solidFill>
                          <a:srgbClr val="000000"/>
                        </a:solidFill>
                        <a:effectLst/>
                        <a:latin typeface="Inter"/>
                      </a:endParaRPr>
                    </a:p>
                  </a:txBody>
                  <a:tcPr marL="7620" marR="7620" marT="7620" marB="0" anchor="ctr"/>
                </a:tc>
                <a:tc>
                  <a:txBody>
                    <a:bodyPr/>
                    <a:lstStyle/>
                    <a:p>
                      <a:pPr algn="r" fontAlgn="b"/>
                      <a:r>
                        <a:rPr lang="en-SG" sz="1200" b="0" u="none" strike="noStrike" dirty="0">
                          <a:solidFill>
                            <a:srgbClr val="000000"/>
                          </a:solidFill>
                          <a:effectLst/>
                          <a:latin typeface="Inter"/>
                        </a:rPr>
                        <a:t>9.58</a:t>
                      </a:r>
                      <a:endParaRPr lang="en-SG" sz="1200" b="0" i="0" u="none" strike="noStrike" dirty="0">
                        <a:solidFill>
                          <a:srgbClr val="000000"/>
                        </a:solidFill>
                        <a:effectLst/>
                        <a:latin typeface="Inter"/>
                      </a:endParaRPr>
                    </a:p>
                  </a:txBody>
                  <a:tcPr marL="7620" marR="7620" marT="7620" marB="0" anchor="ctr"/>
                </a:tc>
                <a:extLst>
                  <a:ext uri="{0D108BD9-81ED-4DB2-BD59-A6C34878D82A}">
                    <a16:rowId xmlns:a16="http://schemas.microsoft.com/office/drawing/2014/main" val="5176125"/>
                  </a:ext>
                </a:extLst>
              </a:tr>
              <a:tr h="339624">
                <a:tc>
                  <a:txBody>
                    <a:bodyPr/>
                    <a:lstStyle/>
                    <a:p>
                      <a:pPr algn="r" fontAlgn="t"/>
                      <a:r>
                        <a:rPr lang="en-SG" sz="1200" b="0" u="none" strike="noStrike" dirty="0">
                          <a:solidFill>
                            <a:srgbClr val="000000"/>
                          </a:solidFill>
                          <a:effectLst/>
                          <a:latin typeface="Inter"/>
                        </a:rPr>
                        <a:t>1</a:t>
                      </a:r>
                      <a:endParaRPr lang="en-SG" sz="1200" b="0" i="0" u="none" strike="noStrike" dirty="0">
                        <a:solidFill>
                          <a:srgbClr val="000000"/>
                        </a:solidFill>
                        <a:effectLst/>
                        <a:latin typeface="Inter"/>
                      </a:endParaRPr>
                    </a:p>
                  </a:txBody>
                  <a:tcPr marL="7620" marR="7620" marT="7620" marB="0" anchor="ctr"/>
                </a:tc>
                <a:tc>
                  <a:txBody>
                    <a:bodyPr/>
                    <a:lstStyle/>
                    <a:p>
                      <a:pPr algn="l" fontAlgn="b"/>
                      <a:r>
                        <a:rPr lang="en-SG" sz="1200" b="0" u="none" strike="noStrike" dirty="0">
                          <a:solidFill>
                            <a:srgbClr val="000000"/>
                          </a:solidFill>
                          <a:effectLst/>
                          <a:latin typeface="Inter"/>
                        </a:rPr>
                        <a:t>CA_1</a:t>
                      </a:r>
                      <a:endParaRPr lang="en-SG" sz="1200" b="0" i="0" u="none" strike="noStrike" dirty="0">
                        <a:solidFill>
                          <a:srgbClr val="000000"/>
                        </a:solidFill>
                        <a:effectLst/>
                        <a:latin typeface="Inter"/>
                      </a:endParaRPr>
                    </a:p>
                  </a:txBody>
                  <a:tcPr marL="7620" marR="7620" marT="7620" marB="0" anchor="ctr"/>
                </a:tc>
                <a:tc>
                  <a:txBody>
                    <a:bodyPr/>
                    <a:lstStyle/>
                    <a:p>
                      <a:pPr algn="l" fontAlgn="b"/>
                      <a:r>
                        <a:rPr lang="en-SG" sz="1200" b="0" u="none" strike="noStrike" dirty="0">
                          <a:solidFill>
                            <a:srgbClr val="000000"/>
                          </a:solidFill>
                          <a:effectLst/>
                          <a:latin typeface="Inter"/>
                        </a:rPr>
                        <a:t>HOBBIES_1_001</a:t>
                      </a:r>
                      <a:endParaRPr lang="en-SG" sz="1200" b="0" i="0" u="none" strike="noStrike" dirty="0">
                        <a:solidFill>
                          <a:srgbClr val="000000"/>
                        </a:solidFill>
                        <a:effectLst/>
                        <a:latin typeface="Inter"/>
                      </a:endParaRPr>
                    </a:p>
                  </a:txBody>
                  <a:tcPr marL="7620" marR="7620" marT="7620" marB="0" anchor="ctr"/>
                </a:tc>
                <a:tc>
                  <a:txBody>
                    <a:bodyPr/>
                    <a:lstStyle/>
                    <a:p>
                      <a:pPr algn="r" fontAlgn="b"/>
                      <a:r>
                        <a:rPr lang="en-SG" sz="1200" b="0" u="none" strike="noStrike" dirty="0">
                          <a:solidFill>
                            <a:srgbClr val="000000"/>
                          </a:solidFill>
                          <a:effectLst/>
                          <a:latin typeface="Inter"/>
                        </a:rPr>
                        <a:t>11326</a:t>
                      </a:r>
                      <a:endParaRPr lang="en-SG" sz="1200" b="0" i="0" u="none" strike="noStrike" dirty="0">
                        <a:solidFill>
                          <a:srgbClr val="000000"/>
                        </a:solidFill>
                        <a:effectLst/>
                        <a:latin typeface="Inter"/>
                      </a:endParaRPr>
                    </a:p>
                  </a:txBody>
                  <a:tcPr marL="7620" marR="7620" marT="7620" marB="0" anchor="ctr"/>
                </a:tc>
                <a:tc>
                  <a:txBody>
                    <a:bodyPr/>
                    <a:lstStyle/>
                    <a:p>
                      <a:pPr algn="r" fontAlgn="b"/>
                      <a:r>
                        <a:rPr lang="en-SG" sz="1200" b="0" u="none" strike="noStrike" dirty="0">
                          <a:solidFill>
                            <a:srgbClr val="000000"/>
                          </a:solidFill>
                          <a:effectLst/>
                          <a:latin typeface="Inter"/>
                        </a:rPr>
                        <a:t>9.58</a:t>
                      </a:r>
                      <a:endParaRPr lang="en-SG" sz="1200" b="0" i="0" u="none" strike="noStrike" dirty="0">
                        <a:solidFill>
                          <a:srgbClr val="000000"/>
                        </a:solidFill>
                        <a:effectLst/>
                        <a:latin typeface="Inter"/>
                      </a:endParaRPr>
                    </a:p>
                  </a:txBody>
                  <a:tcPr marL="7620" marR="7620" marT="7620" marB="0" anchor="ctr"/>
                </a:tc>
                <a:extLst>
                  <a:ext uri="{0D108BD9-81ED-4DB2-BD59-A6C34878D82A}">
                    <a16:rowId xmlns:a16="http://schemas.microsoft.com/office/drawing/2014/main" val="3845860102"/>
                  </a:ext>
                </a:extLst>
              </a:tr>
            </a:tbl>
          </a:graphicData>
        </a:graphic>
      </p:graphicFrame>
      <p:cxnSp>
        <p:nvCxnSpPr>
          <p:cNvPr id="18" name="Straight Arrow Connector 17">
            <a:extLst>
              <a:ext uri="{FF2B5EF4-FFF2-40B4-BE49-F238E27FC236}">
                <a16:creationId xmlns:a16="http://schemas.microsoft.com/office/drawing/2014/main" id="{76C514B7-CB24-4165-A725-FEBF5CEECC67}"/>
              </a:ext>
            </a:extLst>
          </p:cNvPr>
          <p:cNvCxnSpPr>
            <a:cxnSpLocks/>
          </p:cNvCxnSpPr>
          <p:nvPr/>
        </p:nvCxnSpPr>
        <p:spPr>
          <a:xfrm>
            <a:off x="3969491" y="4232496"/>
            <a:ext cx="308113" cy="3890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64D8435-8418-4534-901C-84061A8DCF40}"/>
              </a:ext>
            </a:extLst>
          </p:cNvPr>
          <p:cNvCxnSpPr>
            <a:cxnSpLocks/>
          </p:cNvCxnSpPr>
          <p:nvPr/>
        </p:nvCxnSpPr>
        <p:spPr>
          <a:xfrm flipV="1">
            <a:off x="2652182" y="2522671"/>
            <a:ext cx="0" cy="652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BE64B9E-9D29-462F-B39C-6C3F2C20AC9F}"/>
              </a:ext>
            </a:extLst>
          </p:cNvPr>
          <p:cNvSpPr txBox="1"/>
          <p:nvPr/>
        </p:nvSpPr>
        <p:spPr>
          <a:xfrm>
            <a:off x="9752514" y="968360"/>
            <a:ext cx="2299027" cy="369332"/>
          </a:xfrm>
          <a:prstGeom prst="rect">
            <a:avLst/>
          </a:prstGeom>
          <a:noFill/>
        </p:spPr>
        <p:txBody>
          <a:bodyPr wrap="none" rtlCol="0">
            <a:spAutoFit/>
          </a:bodyPr>
          <a:lstStyle/>
          <a:p>
            <a:r>
              <a:rPr lang="en-SG" dirty="0" err="1">
                <a:latin typeface="Inter"/>
              </a:rPr>
              <a:t>Sales_train_validation</a:t>
            </a:r>
            <a:endParaRPr lang="en-SG" dirty="0">
              <a:latin typeface="Inter"/>
            </a:endParaRPr>
          </a:p>
        </p:txBody>
      </p:sp>
      <p:sp>
        <p:nvSpPr>
          <p:cNvPr id="27" name="TextBox 26">
            <a:extLst>
              <a:ext uri="{FF2B5EF4-FFF2-40B4-BE49-F238E27FC236}">
                <a16:creationId xmlns:a16="http://schemas.microsoft.com/office/drawing/2014/main" id="{1EC5C71F-FD10-4290-AD7C-6BF5A6CD99FE}"/>
              </a:ext>
            </a:extLst>
          </p:cNvPr>
          <p:cNvSpPr txBox="1"/>
          <p:nvPr/>
        </p:nvSpPr>
        <p:spPr>
          <a:xfrm>
            <a:off x="11017085" y="4250661"/>
            <a:ext cx="1039067" cy="369332"/>
          </a:xfrm>
          <a:prstGeom prst="rect">
            <a:avLst/>
          </a:prstGeom>
          <a:noFill/>
        </p:spPr>
        <p:txBody>
          <a:bodyPr wrap="none" rtlCol="0">
            <a:spAutoFit/>
          </a:bodyPr>
          <a:lstStyle/>
          <a:p>
            <a:r>
              <a:rPr lang="en-SG" dirty="0">
                <a:latin typeface="Inter"/>
              </a:rPr>
              <a:t>Calendar</a:t>
            </a:r>
          </a:p>
        </p:txBody>
      </p:sp>
      <p:sp>
        <p:nvSpPr>
          <p:cNvPr id="28" name="TextBox 27">
            <a:extLst>
              <a:ext uri="{FF2B5EF4-FFF2-40B4-BE49-F238E27FC236}">
                <a16:creationId xmlns:a16="http://schemas.microsoft.com/office/drawing/2014/main" id="{02E7D95D-7E16-48EE-ACA0-B5F2CC496D43}"/>
              </a:ext>
            </a:extLst>
          </p:cNvPr>
          <p:cNvSpPr txBox="1"/>
          <p:nvPr/>
        </p:nvSpPr>
        <p:spPr>
          <a:xfrm>
            <a:off x="4141593" y="2843694"/>
            <a:ext cx="1149674" cy="369332"/>
          </a:xfrm>
          <a:prstGeom prst="rect">
            <a:avLst/>
          </a:prstGeom>
          <a:noFill/>
        </p:spPr>
        <p:txBody>
          <a:bodyPr wrap="none" rtlCol="0">
            <a:spAutoFit/>
          </a:bodyPr>
          <a:lstStyle/>
          <a:p>
            <a:r>
              <a:rPr lang="en-SG" dirty="0">
                <a:latin typeface="Inter"/>
              </a:rPr>
              <a:t>Sell Prices</a:t>
            </a:r>
          </a:p>
        </p:txBody>
      </p:sp>
      <p:cxnSp>
        <p:nvCxnSpPr>
          <p:cNvPr id="30" name="Straight Arrow Connector 29">
            <a:extLst>
              <a:ext uri="{FF2B5EF4-FFF2-40B4-BE49-F238E27FC236}">
                <a16:creationId xmlns:a16="http://schemas.microsoft.com/office/drawing/2014/main" id="{6DD29B71-0E1C-4FC4-B9B8-B9BAA92B19D8}"/>
              </a:ext>
            </a:extLst>
          </p:cNvPr>
          <p:cNvCxnSpPr>
            <a:cxnSpLocks/>
          </p:cNvCxnSpPr>
          <p:nvPr/>
        </p:nvCxnSpPr>
        <p:spPr>
          <a:xfrm flipV="1">
            <a:off x="1633795" y="2555828"/>
            <a:ext cx="2992452" cy="619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ight Brace 37">
            <a:extLst>
              <a:ext uri="{FF2B5EF4-FFF2-40B4-BE49-F238E27FC236}">
                <a16:creationId xmlns:a16="http://schemas.microsoft.com/office/drawing/2014/main" id="{58C494E4-2CBB-4D8A-B7BB-73C2CA9D66A1}"/>
              </a:ext>
            </a:extLst>
          </p:cNvPr>
          <p:cNvSpPr/>
          <p:nvPr/>
        </p:nvSpPr>
        <p:spPr>
          <a:xfrm rot="5400000">
            <a:off x="8644861" y="-427187"/>
            <a:ext cx="235420" cy="6382627"/>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SG"/>
          </a:p>
        </p:txBody>
      </p:sp>
      <p:cxnSp>
        <p:nvCxnSpPr>
          <p:cNvPr id="40" name="Straight Arrow Connector 39">
            <a:extLst>
              <a:ext uri="{FF2B5EF4-FFF2-40B4-BE49-F238E27FC236}">
                <a16:creationId xmlns:a16="http://schemas.microsoft.com/office/drawing/2014/main" id="{FE15DEF7-7E16-4167-A809-C3798F85B5CC}"/>
              </a:ext>
            </a:extLst>
          </p:cNvPr>
          <p:cNvCxnSpPr>
            <a:cxnSpLocks/>
            <a:stCxn id="38" idx="1"/>
          </p:cNvCxnSpPr>
          <p:nvPr/>
        </p:nvCxnSpPr>
        <p:spPr>
          <a:xfrm flipH="1">
            <a:off x="7044272" y="2881837"/>
            <a:ext cx="1718299" cy="165812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TextBox 2">
            <a:extLst>
              <a:ext uri="{FF2B5EF4-FFF2-40B4-BE49-F238E27FC236}">
                <a16:creationId xmlns:a16="http://schemas.microsoft.com/office/drawing/2014/main" id="{9FE8F5BF-0F85-4CDA-BF97-434A4DF240E4}"/>
              </a:ext>
            </a:extLst>
          </p:cNvPr>
          <p:cNvSpPr txBox="1"/>
          <p:nvPr/>
        </p:nvSpPr>
        <p:spPr>
          <a:xfrm>
            <a:off x="3449957" y="6130730"/>
            <a:ext cx="8086661" cy="461665"/>
          </a:xfrm>
          <a:prstGeom prst="rect">
            <a:avLst/>
          </a:prstGeom>
          <a:solidFill>
            <a:schemeClr val="bg1"/>
          </a:solidFill>
        </p:spPr>
        <p:txBody>
          <a:bodyPr wrap="square" rtlCol="0">
            <a:spAutoFit/>
          </a:bodyPr>
          <a:lstStyle/>
          <a:p>
            <a:r>
              <a:rPr lang="en-US" sz="800" dirty="0">
                <a:effectLst/>
                <a:latin typeface="Calibri" panose="020F0502020204030204" pitchFamily="34" charset="0"/>
                <a:ea typeface="Calibri" panose="020F0502020204030204" pitchFamily="34" charset="0"/>
                <a:cs typeface="Times New Roman" panose="02020603050405020304" pitchFamily="18" charset="0"/>
              </a:rPr>
              <a:t>* The United States federal government provides a nutrition assistance benefit called the Supplement Nutrition Assistance Program (SNAP).  SNAP provides low income families and individuals with an Electronic Benefits Transfer debit card to purchase food products.  In many states, the monetary benefits are dispersed to people across 10 days of the month and on each of these days 1/10 of the people will receive the benefit on their card.</a:t>
            </a:r>
            <a:endParaRPr lang="en-SG" sz="800" dirty="0"/>
          </a:p>
        </p:txBody>
      </p:sp>
    </p:spTree>
    <p:extLst>
      <p:ext uri="{BB962C8B-B14F-4D97-AF65-F5344CB8AC3E}">
        <p14:creationId xmlns:p14="http://schemas.microsoft.com/office/powerpoint/2010/main" val="243358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533472" y="193225"/>
            <a:ext cx="10018713" cy="800687"/>
          </a:xfrm>
        </p:spPr>
        <p:txBody>
          <a:bodyPr>
            <a:normAutofit/>
          </a:bodyPr>
          <a:lstStyle/>
          <a:p>
            <a:r>
              <a:rPr lang="en-SG" sz="3600" b="1" dirty="0"/>
              <a:t>EDA – Data Wrangling</a:t>
            </a:r>
          </a:p>
        </p:txBody>
      </p:sp>
      <p:sp>
        <p:nvSpPr>
          <p:cNvPr id="6" name="TextBox 5">
            <a:extLst>
              <a:ext uri="{FF2B5EF4-FFF2-40B4-BE49-F238E27FC236}">
                <a16:creationId xmlns:a16="http://schemas.microsoft.com/office/drawing/2014/main" id="{90348D73-E2AA-4B7F-8ACB-9FACD7BE6313}"/>
              </a:ext>
            </a:extLst>
          </p:cNvPr>
          <p:cNvSpPr txBox="1"/>
          <p:nvPr/>
        </p:nvSpPr>
        <p:spPr>
          <a:xfrm>
            <a:off x="838200" y="2269186"/>
            <a:ext cx="10515600" cy="923330"/>
          </a:xfrm>
          <a:prstGeom prst="rect">
            <a:avLst/>
          </a:prstGeom>
          <a:noFill/>
        </p:spPr>
        <p:txBody>
          <a:bodyPr wrap="square" rtlCol="0">
            <a:spAutoFit/>
          </a:bodyPr>
          <a:lstStyle/>
          <a:p>
            <a:pPr algn="l" fontAlgn="base"/>
            <a:endParaRPr lang="en-US" dirty="0">
              <a:latin typeface="Inter"/>
            </a:endParaRPr>
          </a:p>
          <a:p>
            <a:pPr algn="l" fontAlgn="base"/>
            <a:endParaRPr lang="en-US" b="0" i="0" dirty="0">
              <a:effectLst/>
              <a:latin typeface="Inter"/>
            </a:endParaRPr>
          </a:p>
          <a:p>
            <a:endParaRPr lang="en-SG" dirty="0"/>
          </a:p>
        </p:txBody>
      </p:sp>
      <p:sp>
        <p:nvSpPr>
          <p:cNvPr id="3" name="TextBox 2">
            <a:extLst>
              <a:ext uri="{FF2B5EF4-FFF2-40B4-BE49-F238E27FC236}">
                <a16:creationId xmlns:a16="http://schemas.microsoft.com/office/drawing/2014/main" id="{29B3C938-DDE4-4AC5-98C8-3044F56F06DB}"/>
              </a:ext>
            </a:extLst>
          </p:cNvPr>
          <p:cNvSpPr txBox="1"/>
          <p:nvPr/>
        </p:nvSpPr>
        <p:spPr>
          <a:xfrm>
            <a:off x="1285028" y="981060"/>
            <a:ext cx="10515600" cy="5262979"/>
          </a:xfrm>
          <a:prstGeom prst="rect">
            <a:avLst/>
          </a:prstGeom>
          <a:noFill/>
          <a:ln>
            <a:noFill/>
          </a:ln>
        </p:spPr>
        <p:txBody>
          <a:bodyPr wrap="square" rtlCol="0">
            <a:spAutoFit/>
          </a:bodyPr>
          <a:lstStyle/>
          <a:p>
            <a:pPr marL="342900" indent="-342900" defTabSz="914400" eaLnBrk="0" fontAlgn="base" hangingPunct="0">
              <a:spcBef>
                <a:spcPct val="0"/>
              </a:spcBef>
              <a:spcAft>
                <a:spcPct val="0"/>
              </a:spcAft>
              <a:buFont typeface="+mj-lt"/>
              <a:buAutoNum type="arabicPeriod"/>
            </a:pPr>
            <a:r>
              <a:rPr kumimoji="0" lang="en-US" altLang="en-US" sz="2400" b="0" i="0" u="none" strike="noStrike" cap="none" normalizeH="0" baseline="0" dirty="0">
                <a:ln>
                  <a:noFill/>
                </a:ln>
                <a:solidFill>
                  <a:schemeClr val="tx1"/>
                </a:solidFill>
                <a:effectLst/>
                <a:latin typeface="Inter"/>
                <a:ea typeface="Roboto Mono"/>
              </a:rPr>
              <a:t>calendar.csv</a:t>
            </a:r>
            <a:r>
              <a:rPr kumimoji="0" lang="en-US" altLang="en-US" sz="2400" b="0" i="0" u="none" strike="noStrike" cap="none" normalizeH="0" baseline="0" dirty="0">
                <a:ln>
                  <a:noFill/>
                </a:ln>
                <a:solidFill>
                  <a:schemeClr val="tx1"/>
                </a:solidFill>
                <a:effectLst/>
                <a:latin typeface="Inter"/>
                <a:ea typeface="Inter"/>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Inter"/>
              </a:rPr>
              <a:t>Replace </a:t>
            </a:r>
            <a:r>
              <a:rPr lang="en-US" altLang="en-US" sz="2400" dirty="0">
                <a:latin typeface="Inter"/>
              </a:rPr>
              <a:t>with “nil” </a:t>
            </a:r>
            <a:r>
              <a:rPr kumimoji="0" lang="en-US" altLang="en-US" sz="2400" b="0" i="0" u="none" strike="noStrike" cap="none" normalizeH="0" baseline="0" dirty="0">
                <a:ln>
                  <a:noFill/>
                </a:ln>
                <a:solidFill>
                  <a:schemeClr val="tx1"/>
                </a:solidFill>
                <a:effectLst/>
                <a:latin typeface="Inter"/>
              </a:rPr>
              <a:t>for columns with nan values </a:t>
            </a:r>
            <a:endParaRPr lang="en-US" altLang="en-US" sz="2400" dirty="0">
              <a:latin typeface="Inter"/>
            </a:endParaRP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Inter"/>
              </a:rPr>
              <a:t>Convert categorical data to binary data columns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Inter"/>
              </a:rPr>
              <a:t>Convert to a timeseries dataset</a:t>
            </a:r>
          </a:p>
          <a:p>
            <a:pPr marL="742950" lvl="1" indent="-285750" defTabSz="914400" eaLnBrk="0" fontAlgn="base" hangingPunct="0">
              <a:spcBef>
                <a:spcPct val="0"/>
              </a:spcBef>
              <a:spcAft>
                <a:spcPct val="0"/>
              </a:spcAft>
              <a:buFont typeface="Arial" panose="020B0604020202020204" pitchFamily="34" charset="0"/>
              <a:buChar char="•"/>
            </a:pPr>
            <a:endParaRPr lang="en-US" altLang="en-US" sz="2400" dirty="0">
              <a:latin typeface="Inter"/>
            </a:endParaRPr>
          </a:p>
          <a:p>
            <a:pPr marL="342900" indent="-342900" defTabSz="914400" eaLnBrk="0" fontAlgn="base" hangingPunct="0">
              <a:spcBef>
                <a:spcPct val="0"/>
              </a:spcBef>
              <a:spcAft>
                <a:spcPct val="0"/>
              </a:spcAft>
              <a:buFont typeface="+mj-lt"/>
              <a:buAutoNum type="arabicPeriod"/>
            </a:pPr>
            <a:r>
              <a:rPr kumimoji="0" lang="en-US" altLang="en-US" sz="2400" b="0" i="0" u="none" strike="noStrike" cap="none" normalizeH="0" baseline="0" dirty="0">
                <a:ln>
                  <a:noFill/>
                </a:ln>
                <a:solidFill>
                  <a:schemeClr val="tx1"/>
                </a:solidFill>
                <a:effectLst/>
                <a:latin typeface="Inter"/>
              </a:rPr>
              <a:t>sell_prices.csv</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Inter"/>
              </a:rPr>
              <a:t>Convert a weekly data set to daily timeseries dataset</a:t>
            </a:r>
          </a:p>
          <a:p>
            <a:pPr marL="342900" indent="-342900" defTabSz="914400" eaLnBrk="0" fontAlgn="base" hangingPunct="0">
              <a:spcBef>
                <a:spcPct val="0"/>
              </a:spcBef>
              <a:spcAft>
                <a:spcPct val="0"/>
              </a:spcAft>
              <a:buFont typeface="+mj-lt"/>
              <a:buAutoNum type="arabicPeriod"/>
            </a:pPr>
            <a:endParaRPr lang="en-US" altLang="en-US" sz="2400" dirty="0">
              <a:latin typeface="Inter"/>
            </a:endParaRPr>
          </a:p>
          <a:p>
            <a:pPr marL="342900" indent="-342900" defTabSz="914400" eaLnBrk="0" fontAlgn="base" hangingPunct="0">
              <a:spcBef>
                <a:spcPct val="0"/>
              </a:spcBef>
              <a:spcAft>
                <a:spcPct val="0"/>
              </a:spcAft>
              <a:buFont typeface="+mj-lt"/>
              <a:buAutoNum type="arabicPeriod"/>
            </a:pPr>
            <a:r>
              <a:rPr kumimoji="0" lang="en-US" altLang="en-US" sz="2400" b="0" i="0" u="none" strike="noStrike" cap="none" normalizeH="0" baseline="0" dirty="0">
                <a:ln>
                  <a:noFill/>
                </a:ln>
                <a:solidFill>
                  <a:schemeClr val="tx1"/>
                </a:solidFill>
                <a:effectLst/>
                <a:latin typeface="Inter"/>
                <a:ea typeface="Roboto Mono"/>
              </a:rPr>
              <a:t>sales_train_validation.csv</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Inter"/>
              </a:rPr>
              <a:t>Convert to a timeseries dataset</a:t>
            </a:r>
          </a:p>
          <a:p>
            <a:pPr marL="342900" indent="-342900" defTabSz="914400" eaLnBrk="0" fontAlgn="base" hangingPunct="0">
              <a:spcBef>
                <a:spcPct val="0"/>
              </a:spcBef>
              <a:spcAft>
                <a:spcPct val="0"/>
              </a:spcAft>
              <a:buFont typeface="+mj-lt"/>
              <a:buAutoNum type="arabicPeriod"/>
            </a:pPr>
            <a:endParaRPr lang="en-US" altLang="en-US" sz="2400" dirty="0">
              <a:latin typeface="Inter"/>
              <a:ea typeface="Inter"/>
            </a:endParaRPr>
          </a:p>
          <a:p>
            <a:pPr marL="342900" indent="-342900" defTabSz="914400" eaLnBrk="0" fontAlgn="base" hangingPunct="0">
              <a:spcBef>
                <a:spcPct val="0"/>
              </a:spcBef>
              <a:spcAft>
                <a:spcPct val="0"/>
              </a:spcAft>
              <a:buFont typeface="+mj-lt"/>
              <a:buAutoNum type="arabicPeriod"/>
            </a:pPr>
            <a:r>
              <a:rPr kumimoji="0" lang="en-US" altLang="en-US" sz="2400" b="0" i="0" u="none" strike="noStrike" cap="none" normalizeH="0" baseline="0" dirty="0">
                <a:ln>
                  <a:noFill/>
                </a:ln>
                <a:solidFill>
                  <a:schemeClr val="tx1"/>
                </a:solidFill>
                <a:effectLst/>
                <a:latin typeface="Inter"/>
                <a:ea typeface="Inter"/>
              </a:rPr>
              <a:t>Merged above 3 datasets for modelling</a:t>
            </a:r>
          </a:p>
          <a:p>
            <a:pPr marL="800100" lvl="1" indent="-342900" defTabSz="914400" eaLnBrk="0" fontAlgn="base" hangingPunct="0">
              <a:spcBef>
                <a:spcPct val="0"/>
              </a:spcBef>
              <a:spcAft>
                <a:spcPct val="0"/>
              </a:spcAft>
              <a:buFont typeface="Arial" panose="020B0604020202020204" pitchFamily="34" charset="0"/>
              <a:buChar char="•"/>
            </a:pPr>
            <a:r>
              <a:rPr lang="en-US" altLang="en-US" sz="2400" dirty="0" err="1">
                <a:latin typeface="Inter"/>
              </a:rPr>
              <a:t>Dataframes</a:t>
            </a:r>
            <a:r>
              <a:rPr lang="en-US" altLang="en-US" sz="2400" dirty="0">
                <a:latin typeface="Inter"/>
              </a:rPr>
              <a:t> - Sales + Calendar + Sell Prices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Inter"/>
            </a:endParaRPr>
          </a:p>
        </p:txBody>
      </p:sp>
    </p:spTree>
    <p:extLst>
      <p:ext uri="{BB962C8B-B14F-4D97-AF65-F5344CB8AC3E}">
        <p14:creationId xmlns:p14="http://schemas.microsoft.com/office/powerpoint/2010/main" val="126746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6651-7610-489C-B326-3B41AA8C1759}"/>
              </a:ext>
            </a:extLst>
          </p:cNvPr>
          <p:cNvSpPr>
            <a:spLocks noGrp="1"/>
          </p:cNvSpPr>
          <p:nvPr>
            <p:ph type="title"/>
          </p:nvPr>
        </p:nvSpPr>
        <p:spPr>
          <a:xfrm>
            <a:off x="1463898" y="284901"/>
            <a:ext cx="10018713" cy="661539"/>
          </a:xfrm>
        </p:spPr>
        <p:txBody>
          <a:bodyPr>
            <a:normAutofit/>
          </a:bodyPr>
          <a:lstStyle/>
          <a:p>
            <a:r>
              <a:rPr lang="en-SG" sz="3600" b="1" dirty="0"/>
              <a:t>EDA – Features Analysis</a:t>
            </a:r>
          </a:p>
        </p:txBody>
      </p:sp>
      <p:sp>
        <p:nvSpPr>
          <p:cNvPr id="3" name="TextBox 2">
            <a:extLst>
              <a:ext uri="{FF2B5EF4-FFF2-40B4-BE49-F238E27FC236}">
                <a16:creationId xmlns:a16="http://schemas.microsoft.com/office/drawing/2014/main" id="{29B3C938-DDE4-4AC5-98C8-3044F56F06DB}"/>
              </a:ext>
            </a:extLst>
          </p:cNvPr>
          <p:cNvSpPr txBox="1"/>
          <p:nvPr/>
        </p:nvSpPr>
        <p:spPr>
          <a:xfrm>
            <a:off x="1051618" y="976257"/>
            <a:ext cx="2988832" cy="369332"/>
          </a:xfrm>
          <a:prstGeom prst="rect">
            <a:avLst/>
          </a:prstGeom>
          <a:noFill/>
          <a:ln>
            <a:noFill/>
          </a:ln>
        </p:spPr>
        <p:txBody>
          <a:bodyPr wrap="square" rtlCol="0">
            <a:spAutoFit/>
          </a:bodyPr>
          <a:lstStyle/>
          <a:p>
            <a:pPr defTabSz="914400" eaLnBrk="0" fontAlgn="base" hangingPunct="0">
              <a:spcBef>
                <a:spcPct val="0"/>
              </a:spcBef>
              <a:spcAft>
                <a:spcPct val="0"/>
              </a:spcAft>
            </a:pPr>
            <a:r>
              <a:rPr lang="en-US" altLang="en-US" dirty="0">
                <a:latin typeface="Inter"/>
              </a:rPr>
              <a:t>1. Annual Sales by States</a:t>
            </a:r>
          </a:p>
        </p:txBody>
      </p:sp>
      <p:pic>
        <p:nvPicPr>
          <p:cNvPr id="5" name="Picture 4">
            <a:extLst>
              <a:ext uri="{FF2B5EF4-FFF2-40B4-BE49-F238E27FC236}">
                <a16:creationId xmlns:a16="http://schemas.microsoft.com/office/drawing/2014/main" id="{61B14396-5288-478A-AF50-0E2D8B96814C}"/>
              </a:ext>
            </a:extLst>
          </p:cNvPr>
          <p:cNvPicPr>
            <a:picLocks noChangeAspect="1"/>
          </p:cNvPicPr>
          <p:nvPr/>
        </p:nvPicPr>
        <p:blipFill>
          <a:blip r:embed="rId2"/>
          <a:stretch>
            <a:fillRect/>
          </a:stretch>
        </p:blipFill>
        <p:spPr>
          <a:xfrm>
            <a:off x="414130" y="1345589"/>
            <a:ext cx="3796434" cy="2504094"/>
          </a:xfrm>
          <a:prstGeom prst="rect">
            <a:avLst/>
          </a:prstGeom>
        </p:spPr>
      </p:pic>
      <p:pic>
        <p:nvPicPr>
          <p:cNvPr id="8" name="Picture 7">
            <a:extLst>
              <a:ext uri="{FF2B5EF4-FFF2-40B4-BE49-F238E27FC236}">
                <a16:creationId xmlns:a16="http://schemas.microsoft.com/office/drawing/2014/main" id="{E8206F4B-A65E-4E0F-B866-0B1EBE414B81}"/>
              </a:ext>
            </a:extLst>
          </p:cNvPr>
          <p:cNvPicPr>
            <a:picLocks noChangeAspect="1"/>
          </p:cNvPicPr>
          <p:nvPr/>
        </p:nvPicPr>
        <p:blipFill>
          <a:blip r:embed="rId3"/>
          <a:stretch>
            <a:fillRect/>
          </a:stretch>
        </p:blipFill>
        <p:spPr>
          <a:xfrm>
            <a:off x="7599910" y="1295601"/>
            <a:ext cx="3987558" cy="2504094"/>
          </a:xfrm>
          <a:prstGeom prst="rect">
            <a:avLst/>
          </a:prstGeom>
        </p:spPr>
      </p:pic>
      <p:pic>
        <p:nvPicPr>
          <p:cNvPr id="10" name="Picture 9">
            <a:extLst>
              <a:ext uri="{FF2B5EF4-FFF2-40B4-BE49-F238E27FC236}">
                <a16:creationId xmlns:a16="http://schemas.microsoft.com/office/drawing/2014/main" id="{A0D34AB7-D61E-4B1C-9A49-216380737BDB}"/>
              </a:ext>
            </a:extLst>
          </p:cNvPr>
          <p:cNvPicPr>
            <a:picLocks noChangeAspect="1"/>
          </p:cNvPicPr>
          <p:nvPr/>
        </p:nvPicPr>
        <p:blipFill>
          <a:blip r:embed="rId4"/>
          <a:stretch>
            <a:fillRect/>
          </a:stretch>
        </p:blipFill>
        <p:spPr>
          <a:xfrm>
            <a:off x="414130" y="4153682"/>
            <a:ext cx="3703641" cy="2625027"/>
          </a:xfrm>
          <a:prstGeom prst="rect">
            <a:avLst/>
          </a:prstGeom>
        </p:spPr>
      </p:pic>
      <p:pic>
        <p:nvPicPr>
          <p:cNvPr id="12" name="Picture 11">
            <a:extLst>
              <a:ext uri="{FF2B5EF4-FFF2-40B4-BE49-F238E27FC236}">
                <a16:creationId xmlns:a16="http://schemas.microsoft.com/office/drawing/2014/main" id="{94A25D2E-6A60-4900-9B85-5D855255F921}"/>
              </a:ext>
            </a:extLst>
          </p:cNvPr>
          <p:cNvPicPr>
            <a:picLocks noChangeAspect="1"/>
          </p:cNvPicPr>
          <p:nvPr/>
        </p:nvPicPr>
        <p:blipFill>
          <a:blip r:embed="rId5"/>
          <a:stretch>
            <a:fillRect/>
          </a:stretch>
        </p:blipFill>
        <p:spPr>
          <a:xfrm>
            <a:off x="7642136" y="4158797"/>
            <a:ext cx="3740249" cy="2644621"/>
          </a:xfrm>
          <a:prstGeom prst="rect">
            <a:avLst/>
          </a:prstGeom>
        </p:spPr>
      </p:pic>
      <p:sp>
        <p:nvSpPr>
          <p:cNvPr id="11" name="TextBox 10">
            <a:extLst>
              <a:ext uri="{FF2B5EF4-FFF2-40B4-BE49-F238E27FC236}">
                <a16:creationId xmlns:a16="http://schemas.microsoft.com/office/drawing/2014/main" id="{25D64A11-E389-4383-AB7D-2E7F3F58D948}"/>
              </a:ext>
            </a:extLst>
          </p:cNvPr>
          <p:cNvSpPr txBox="1"/>
          <p:nvPr/>
        </p:nvSpPr>
        <p:spPr>
          <a:xfrm>
            <a:off x="8289411" y="3808819"/>
            <a:ext cx="2798694" cy="369332"/>
          </a:xfrm>
          <a:prstGeom prst="rect">
            <a:avLst/>
          </a:prstGeom>
          <a:noFill/>
        </p:spPr>
        <p:txBody>
          <a:bodyPr wrap="square">
            <a:spAutoFit/>
          </a:bodyPr>
          <a:lstStyle/>
          <a:p>
            <a:pPr defTabSz="914400" eaLnBrk="0" fontAlgn="base" hangingPunct="0">
              <a:spcBef>
                <a:spcPct val="0"/>
              </a:spcBef>
              <a:spcAft>
                <a:spcPct val="0"/>
              </a:spcAft>
            </a:pPr>
            <a:r>
              <a:rPr lang="en-US" altLang="en-US" sz="1800" dirty="0">
                <a:latin typeface="Inter"/>
              </a:rPr>
              <a:t>4. Sales by weekdays</a:t>
            </a:r>
          </a:p>
        </p:txBody>
      </p:sp>
      <p:sp>
        <p:nvSpPr>
          <p:cNvPr id="7" name="TextBox 6">
            <a:extLst>
              <a:ext uri="{FF2B5EF4-FFF2-40B4-BE49-F238E27FC236}">
                <a16:creationId xmlns:a16="http://schemas.microsoft.com/office/drawing/2014/main" id="{9AD35EC7-E77A-462D-885B-A7DA3B566BB6}"/>
              </a:ext>
            </a:extLst>
          </p:cNvPr>
          <p:cNvSpPr txBox="1"/>
          <p:nvPr/>
        </p:nvSpPr>
        <p:spPr>
          <a:xfrm>
            <a:off x="8099273" y="969332"/>
            <a:ext cx="2988832" cy="369332"/>
          </a:xfrm>
          <a:prstGeom prst="rect">
            <a:avLst/>
          </a:prstGeom>
          <a:noFill/>
          <a:ln>
            <a:noFill/>
          </a:ln>
        </p:spPr>
        <p:txBody>
          <a:bodyPr wrap="square" rtlCol="0">
            <a:spAutoFit/>
          </a:bodyPr>
          <a:lstStyle/>
          <a:p>
            <a:pPr defTabSz="914400" eaLnBrk="0" fontAlgn="base" hangingPunct="0">
              <a:spcBef>
                <a:spcPct val="0"/>
              </a:spcBef>
              <a:spcAft>
                <a:spcPct val="0"/>
              </a:spcAft>
            </a:pPr>
            <a:r>
              <a:rPr lang="en-US" altLang="en-US" dirty="0">
                <a:latin typeface="Inter"/>
              </a:rPr>
              <a:t>2. Annual Sales by Stores</a:t>
            </a:r>
          </a:p>
        </p:txBody>
      </p:sp>
      <p:sp>
        <p:nvSpPr>
          <p:cNvPr id="9" name="TextBox 8">
            <a:extLst>
              <a:ext uri="{FF2B5EF4-FFF2-40B4-BE49-F238E27FC236}">
                <a16:creationId xmlns:a16="http://schemas.microsoft.com/office/drawing/2014/main" id="{F7A23076-A819-43DD-A724-B5463197D1BE}"/>
              </a:ext>
            </a:extLst>
          </p:cNvPr>
          <p:cNvSpPr txBox="1"/>
          <p:nvPr/>
        </p:nvSpPr>
        <p:spPr>
          <a:xfrm>
            <a:off x="1002385" y="3812535"/>
            <a:ext cx="2988832" cy="369332"/>
          </a:xfrm>
          <a:prstGeom prst="rect">
            <a:avLst/>
          </a:prstGeom>
          <a:noFill/>
          <a:ln>
            <a:noFill/>
          </a:ln>
        </p:spPr>
        <p:txBody>
          <a:bodyPr wrap="square" rtlCol="0">
            <a:spAutoFit/>
          </a:bodyPr>
          <a:lstStyle/>
          <a:p>
            <a:pPr defTabSz="914400" eaLnBrk="0" fontAlgn="base" hangingPunct="0">
              <a:spcBef>
                <a:spcPct val="0"/>
              </a:spcBef>
              <a:spcAft>
                <a:spcPct val="0"/>
              </a:spcAft>
            </a:pPr>
            <a:r>
              <a:rPr lang="en-US" altLang="en-US" dirty="0">
                <a:latin typeface="Inter"/>
              </a:rPr>
              <a:t>3. Annual Sales by Products</a:t>
            </a:r>
          </a:p>
        </p:txBody>
      </p:sp>
      <p:sp>
        <p:nvSpPr>
          <p:cNvPr id="15" name="Speech Bubble: Oval 14">
            <a:extLst>
              <a:ext uri="{FF2B5EF4-FFF2-40B4-BE49-F238E27FC236}">
                <a16:creationId xmlns:a16="http://schemas.microsoft.com/office/drawing/2014/main" id="{3708A3A1-389B-48AA-9139-C9075A83AB99}"/>
              </a:ext>
            </a:extLst>
          </p:cNvPr>
          <p:cNvSpPr/>
          <p:nvPr/>
        </p:nvSpPr>
        <p:spPr>
          <a:xfrm>
            <a:off x="4539813" y="1245614"/>
            <a:ext cx="1761596" cy="1119899"/>
          </a:xfrm>
          <a:prstGeom prst="wedgeEllipseCallout">
            <a:avLst>
              <a:gd name="adj1" fmla="val -77723"/>
              <a:gd name="adj2" fmla="val -31733"/>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CA is the best performing state</a:t>
            </a:r>
          </a:p>
        </p:txBody>
      </p:sp>
      <p:sp>
        <p:nvSpPr>
          <p:cNvPr id="17" name="Speech Bubble: Oval 16">
            <a:extLst>
              <a:ext uri="{FF2B5EF4-FFF2-40B4-BE49-F238E27FC236}">
                <a16:creationId xmlns:a16="http://schemas.microsoft.com/office/drawing/2014/main" id="{9473E727-4565-4F80-B724-DC4B5A392949}"/>
              </a:ext>
            </a:extLst>
          </p:cNvPr>
          <p:cNvSpPr/>
          <p:nvPr/>
        </p:nvSpPr>
        <p:spPr>
          <a:xfrm>
            <a:off x="5509065" y="2882348"/>
            <a:ext cx="1761597" cy="1005011"/>
          </a:xfrm>
          <a:prstGeom prst="wedgeEllipseCallout">
            <a:avLst>
              <a:gd name="adj1" fmla="val 81699"/>
              <a:gd name="adj2" fmla="val 2880"/>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CA3 is the best performing store</a:t>
            </a:r>
          </a:p>
        </p:txBody>
      </p:sp>
      <p:sp>
        <p:nvSpPr>
          <p:cNvPr id="19" name="Speech Bubble: Oval 18">
            <a:extLst>
              <a:ext uri="{FF2B5EF4-FFF2-40B4-BE49-F238E27FC236}">
                <a16:creationId xmlns:a16="http://schemas.microsoft.com/office/drawing/2014/main" id="{E3FFBA95-C29E-412C-A15E-154F88B1EB8B}"/>
              </a:ext>
            </a:extLst>
          </p:cNvPr>
          <p:cNvSpPr/>
          <p:nvPr/>
        </p:nvSpPr>
        <p:spPr>
          <a:xfrm>
            <a:off x="4334404" y="4361208"/>
            <a:ext cx="1761596" cy="1119899"/>
          </a:xfrm>
          <a:prstGeom prst="wedgeEllipseCallout">
            <a:avLst>
              <a:gd name="adj1" fmla="val -77723"/>
              <a:gd name="adj2" fmla="val -31733"/>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FOODS_3 is the best seller</a:t>
            </a:r>
          </a:p>
        </p:txBody>
      </p:sp>
      <p:sp>
        <p:nvSpPr>
          <p:cNvPr id="21" name="Speech Bubble: Oval 20">
            <a:extLst>
              <a:ext uri="{FF2B5EF4-FFF2-40B4-BE49-F238E27FC236}">
                <a16:creationId xmlns:a16="http://schemas.microsoft.com/office/drawing/2014/main" id="{CD56E14C-6976-40CC-8B09-BA66859E353F}"/>
              </a:ext>
            </a:extLst>
          </p:cNvPr>
          <p:cNvSpPr/>
          <p:nvPr/>
        </p:nvSpPr>
        <p:spPr>
          <a:xfrm>
            <a:off x="5322792" y="5568088"/>
            <a:ext cx="1761597" cy="1005011"/>
          </a:xfrm>
          <a:prstGeom prst="wedgeEllipseCallout">
            <a:avLst>
              <a:gd name="adj1" fmla="val 81135"/>
              <a:gd name="adj2" fmla="val -19866"/>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Weekends are the top performers</a:t>
            </a:r>
          </a:p>
        </p:txBody>
      </p:sp>
    </p:spTree>
    <p:extLst>
      <p:ext uri="{BB962C8B-B14F-4D97-AF65-F5344CB8AC3E}">
        <p14:creationId xmlns:p14="http://schemas.microsoft.com/office/powerpoint/2010/main" val="3863808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5617</TotalTime>
  <Words>1640</Words>
  <Application>Microsoft Office PowerPoint</Application>
  <PresentationFormat>Widescreen</PresentationFormat>
  <Paragraphs>359</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Inter</vt:lpstr>
      <vt:lpstr>Arial</vt:lpstr>
      <vt:lpstr>Calibri</vt:lpstr>
      <vt:lpstr>Corbel</vt:lpstr>
      <vt:lpstr>Parallax</vt:lpstr>
      <vt:lpstr>CAPSTONE Project</vt:lpstr>
      <vt:lpstr>Typical Planning Process</vt:lpstr>
      <vt:lpstr>Business Question</vt:lpstr>
      <vt:lpstr>Objective of Capstone Project</vt:lpstr>
      <vt:lpstr>Walmart Retail Stores Structure</vt:lpstr>
      <vt:lpstr>Training &amp; Testing Datasets</vt:lpstr>
      <vt:lpstr>Schematic of Datasets </vt:lpstr>
      <vt:lpstr>EDA – Data Wrangling</vt:lpstr>
      <vt:lpstr>EDA – Features Analysis</vt:lpstr>
      <vt:lpstr>Drivers of sales volumes – SNAP events</vt:lpstr>
      <vt:lpstr>Drivers of sales volumes – Holidays &amp; Other Events</vt:lpstr>
      <vt:lpstr>Full Year Forecast Model – Store CA1 Timeseries</vt:lpstr>
      <vt:lpstr>Prior to Modelling – Stationary &amp; Seasonality</vt:lpstr>
      <vt:lpstr>Store CA1 Full Year Model</vt:lpstr>
      <vt:lpstr>Store CA1 Full Year Model - Residuals</vt:lpstr>
      <vt:lpstr>Store CA1 Full Year Model – Evaluation</vt:lpstr>
      <vt:lpstr>Store CA1 Forecast Model for Next 28 days</vt:lpstr>
      <vt:lpstr>Store CA1 Forecast for Next 28 days - Evaluation</vt:lpstr>
      <vt:lpstr>Is CA1 Model applicable for other stores ? </vt:lpstr>
      <vt:lpstr>Store WI2 Model</vt:lpstr>
      <vt:lpstr>Store TX2</vt:lpstr>
      <vt:lpstr>Is the Forecast Model scalable ? State CA Daily Timeseries</vt:lpstr>
      <vt:lpstr>State CA Model for next 28 days</vt:lpstr>
      <vt:lpstr>Reconciliation of State CA and Stores models</vt:lpstr>
      <vt:lpstr>Conclusions</vt:lpstr>
      <vt:lpstr>Appendix</vt:lpstr>
      <vt:lpstr>Data Science Process</vt:lpstr>
      <vt:lpstr>Store WI2 Models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Pitch</dc:title>
  <dc:creator>Danielle Chua</dc:creator>
  <cp:lastModifiedBy>Danielle Chua</cp:lastModifiedBy>
  <cp:revision>208</cp:revision>
  <dcterms:created xsi:type="dcterms:W3CDTF">2020-08-14T15:12:25Z</dcterms:created>
  <dcterms:modified xsi:type="dcterms:W3CDTF">2020-10-09T05:22:07Z</dcterms:modified>
</cp:coreProperties>
</file>