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8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13360" y="1"/>
            <a:ext cx="3967163" cy="12801602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657" y="1706882"/>
            <a:ext cx="7294483" cy="6511430"/>
          </a:xfrm>
        </p:spPr>
        <p:txBody>
          <a:bodyPr anchor="b">
            <a:normAutofit/>
          </a:bodyPr>
          <a:lstStyle>
            <a:lvl1pPr algn="r">
              <a:defRPr sz="567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0451" y="8218311"/>
            <a:ext cx="6050691" cy="2547125"/>
          </a:xfrm>
        </p:spPr>
        <p:txBody>
          <a:bodyPr anchor="t">
            <a:normAutofit/>
          </a:bodyPr>
          <a:lstStyle>
            <a:lvl1pPr marL="0" indent="0" algn="r">
              <a:buNone/>
              <a:defRPr sz="189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92062" y="11419028"/>
            <a:ext cx="900347" cy="681567"/>
          </a:xfrm>
        </p:spPr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4920" y="11419028"/>
            <a:ext cx="3789910" cy="681567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086" y="11419028"/>
            <a:ext cx="432054" cy="681567"/>
          </a:xfrm>
        </p:spPr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  <p:sp>
        <p:nvSpPr>
          <p:cNvPr id="23" name="Freeform 12"/>
          <p:cNvSpPr/>
          <p:nvPr/>
        </p:nvSpPr>
        <p:spPr bwMode="auto">
          <a:xfrm>
            <a:off x="213360" y="7040880"/>
            <a:ext cx="380048" cy="16891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88408" y="7218681"/>
            <a:ext cx="65009" cy="151131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3182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199" y="8834681"/>
            <a:ext cx="7891791" cy="1057911"/>
          </a:xfrm>
        </p:spPr>
        <p:txBody>
          <a:bodyPr anchor="b">
            <a:normAutofit/>
          </a:bodyPr>
          <a:lstStyle>
            <a:lvl1pPr algn="ctr">
              <a:defRPr sz="2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79474" y="1739943"/>
            <a:ext cx="6479618" cy="59079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199" y="9892592"/>
            <a:ext cx="7891791" cy="921596"/>
          </a:xfrm>
        </p:spPr>
        <p:txBody>
          <a:bodyPr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2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201" y="1280160"/>
            <a:ext cx="7891791" cy="5689600"/>
          </a:xfrm>
        </p:spPr>
        <p:txBody>
          <a:bodyPr anchor="ctr">
            <a:normAutofit/>
          </a:bodyPr>
          <a:lstStyle>
            <a:lvl1pPr algn="ctr">
              <a:defRPr sz="33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200" y="8107680"/>
            <a:ext cx="7891792" cy="2702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08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7893" y="1610976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80807" y="526287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078" y="1280163"/>
            <a:ext cx="7322821" cy="5120638"/>
          </a:xfrm>
        </p:spPr>
        <p:txBody>
          <a:bodyPr anchor="ctr">
            <a:normAutofit/>
          </a:bodyPr>
          <a:lstStyle>
            <a:lvl1pPr algn="ctr">
              <a:defRPr sz="33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8147" y="6400798"/>
            <a:ext cx="6962684" cy="711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90"/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199" y="8107680"/>
            <a:ext cx="7891791" cy="2702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54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202" y="6176018"/>
            <a:ext cx="7891788" cy="2741760"/>
          </a:xfrm>
        </p:spPr>
        <p:txBody>
          <a:bodyPr anchor="b">
            <a:normAutofit/>
          </a:bodyPr>
          <a:lstStyle>
            <a:lvl1pPr algn="r">
              <a:defRPr sz="33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200" y="8917778"/>
            <a:ext cx="7891790" cy="1606080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93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7893" y="1610976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80807" y="526287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078" y="1280163"/>
            <a:ext cx="7322821" cy="5120638"/>
          </a:xfrm>
        </p:spPr>
        <p:txBody>
          <a:bodyPr anchor="ctr">
            <a:normAutofit/>
          </a:bodyPr>
          <a:lstStyle>
            <a:lvl1pPr algn="ctr">
              <a:defRPr sz="33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69201" y="7254240"/>
            <a:ext cx="7891790" cy="16594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52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200" y="8913707"/>
            <a:ext cx="7891790" cy="1896533"/>
          </a:xfrm>
        </p:spPr>
        <p:txBody>
          <a:bodyPr anchor="t">
            <a:normAutofit/>
          </a:bodyPr>
          <a:lstStyle>
            <a:lvl1pPr marL="0" indent="0" algn="r">
              <a:buNone/>
              <a:defRPr sz="189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94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202" y="1280163"/>
            <a:ext cx="7891791" cy="509100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69200" y="6543040"/>
            <a:ext cx="7891792" cy="15646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9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200" y="8107680"/>
            <a:ext cx="7891792" cy="2702560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047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48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6463" y="1280160"/>
            <a:ext cx="1394529" cy="95300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201" y="1280160"/>
            <a:ext cx="6317192" cy="95300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43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40" y="853442"/>
            <a:ext cx="8089900" cy="3698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240" y="4978400"/>
            <a:ext cx="8089900" cy="622125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11546" y="11401924"/>
            <a:ext cx="900347" cy="681567"/>
          </a:xfrm>
        </p:spPr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1280" y="11401924"/>
            <a:ext cx="5580243" cy="681567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916" y="11401924"/>
            <a:ext cx="449225" cy="681567"/>
          </a:xfrm>
        </p:spPr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2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45" y="4978397"/>
            <a:ext cx="7034795" cy="4405466"/>
          </a:xfrm>
        </p:spPr>
        <p:txBody>
          <a:bodyPr anchor="b"/>
          <a:lstStyle>
            <a:lvl1pPr algn="r">
              <a:defRPr sz="4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6348" y="9383864"/>
            <a:ext cx="7034792" cy="1606080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983" y="11416665"/>
            <a:ext cx="434157" cy="681567"/>
          </a:xfrm>
        </p:spPr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1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40" y="1280163"/>
            <a:ext cx="8089900" cy="32715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1240" y="4978400"/>
            <a:ext cx="3926891" cy="6288191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249" y="4978400"/>
            <a:ext cx="3926891" cy="6247405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56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5955" y="4962595"/>
            <a:ext cx="3629106" cy="1075689"/>
          </a:xfrm>
        </p:spPr>
        <p:txBody>
          <a:bodyPr anchor="b">
            <a:noAutofit/>
          </a:bodyPr>
          <a:lstStyle>
            <a:lvl1pPr marL="0" indent="0">
              <a:buNone/>
              <a:defRPr sz="2940" b="0">
                <a:solidFill>
                  <a:schemeClr val="accent1">
                    <a:lumMod val="75000"/>
                  </a:schemeClr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199" y="6225962"/>
            <a:ext cx="3855860" cy="4975150"/>
          </a:xfrm>
        </p:spPr>
        <p:txBody>
          <a:bodyPr anchor="t"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9796" y="4978400"/>
            <a:ext cx="3641196" cy="1075689"/>
          </a:xfrm>
        </p:spPr>
        <p:txBody>
          <a:bodyPr anchor="b">
            <a:noAutofit/>
          </a:bodyPr>
          <a:lstStyle>
            <a:lvl1pPr marL="0" indent="0">
              <a:buNone/>
              <a:defRPr sz="2940" b="0">
                <a:solidFill>
                  <a:schemeClr val="accent1">
                    <a:lumMod val="75000"/>
                  </a:schemeClr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5130" y="6225962"/>
            <a:ext cx="3855860" cy="4975150"/>
          </a:xfrm>
        </p:spPr>
        <p:txBody>
          <a:bodyPr anchor="t"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130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04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92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200" y="2987040"/>
            <a:ext cx="2795661" cy="2560320"/>
          </a:xfrm>
        </p:spPr>
        <p:txBody>
          <a:bodyPr anchor="b">
            <a:normAutofit/>
          </a:bodyPr>
          <a:lstStyle>
            <a:lvl1pPr algn="ctr">
              <a:defRPr sz="2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931" y="1280161"/>
            <a:ext cx="4916060" cy="9530082"/>
          </a:xfrm>
        </p:spPr>
        <p:txBody>
          <a:bodyPr anchor="ctr">
            <a:normAutofit/>
          </a:bodyPr>
          <a:lstStyle>
            <a:lvl1pPr>
              <a:defRPr sz="2100"/>
            </a:lvl1pPr>
            <a:lvl2pPr>
              <a:defRPr sz="1890"/>
            </a:lvl2pPr>
            <a:lvl3pPr>
              <a:defRPr sz="1680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200" y="5547360"/>
            <a:ext cx="2795661" cy="3413760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4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949" y="3271518"/>
            <a:ext cx="4274213" cy="2560320"/>
          </a:xfrm>
        </p:spPr>
        <p:txBody>
          <a:bodyPr anchor="b">
            <a:normAutofit/>
          </a:bodyPr>
          <a:lstStyle>
            <a:lvl1pPr algn="ctr">
              <a:defRPr sz="29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82370" y="1706880"/>
            <a:ext cx="2584440" cy="8534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7949" y="5831838"/>
            <a:ext cx="4274213" cy="3413760"/>
          </a:xfrm>
        </p:spPr>
        <p:txBody>
          <a:bodyPr>
            <a:normAutofit/>
          </a:bodyPr>
          <a:lstStyle>
            <a:lvl1pPr marL="0" indent="0" algn="ctr">
              <a:buNone/>
              <a:defRPr sz="189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45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2238614" cy="12801602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1240" y="853442"/>
            <a:ext cx="8089900" cy="36982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241" y="4978401"/>
            <a:ext cx="8089899" cy="6266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26613" y="11416665"/>
            <a:ext cx="90034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65AB22-1E58-46C3-8D3B-0D6B28A42613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6347" y="11416665"/>
            <a:ext cx="5580243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983" y="11416665"/>
            <a:ext cx="43415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6DA9A4-8465-4107-B4EB-2A34C5146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7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80060" rtl="0" eaLnBrk="1" latinLnBrk="0" hangingPunct="1">
        <a:spcBef>
          <a:spcPct val="0"/>
        </a:spcBef>
        <a:buNone/>
        <a:defRPr sz="42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003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6015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20203" indent="-180023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00263" indent="-180023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3AE65-D786-4750-B66E-60755C7E96AE}"/>
              </a:ext>
            </a:extLst>
          </p:cNvPr>
          <p:cNvSpPr txBox="1"/>
          <p:nvPr/>
        </p:nvSpPr>
        <p:spPr>
          <a:xfrm>
            <a:off x="3522045" y="14384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0A21A-5255-4AFF-AE37-253F4506938B}"/>
              </a:ext>
            </a:extLst>
          </p:cNvPr>
          <p:cNvSpPr txBox="1"/>
          <p:nvPr/>
        </p:nvSpPr>
        <p:spPr>
          <a:xfrm>
            <a:off x="4110988" y="811939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22024-6070-42EA-8704-EDA13D7B4323}"/>
              </a:ext>
            </a:extLst>
          </p:cNvPr>
          <p:cNvSpPr txBox="1"/>
          <p:nvPr/>
        </p:nvSpPr>
        <p:spPr>
          <a:xfrm>
            <a:off x="4036609" y="396580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DB5B1-1599-4DA0-8085-B30289E00A29}"/>
              </a:ext>
            </a:extLst>
          </p:cNvPr>
          <p:cNvSpPr txBox="1"/>
          <p:nvPr/>
        </p:nvSpPr>
        <p:spPr>
          <a:xfrm>
            <a:off x="3925874" y="10020738"/>
            <a:ext cx="17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492E7-D1F5-423B-BD49-7478C0812B5F}"/>
              </a:ext>
            </a:extLst>
          </p:cNvPr>
          <p:cNvSpPr txBox="1"/>
          <p:nvPr/>
        </p:nvSpPr>
        <p:spPr>
          <a:xfrm>
            <a:off x="4196612" y="7392227"/>
            <a:ext cx="12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443BA-4F4D-4AFA-974B-AC5859612EE0}"/>
              </a:ext>
            </a:extLst>
          </p:cNvPr>
          <p:cNvSpPr txBox="1"/>
          <p:nvPr/>
        </p:nvSpPr>
        <p:spPr>
          <a:xfrm>
            <a:off x="1985745" y="1278782"/>
            <a:ext cx="715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of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Retail Store of Walmart</a:t>
            </a:r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received the sales target for next year. </a:t>
            </a:r>
          </a:p>
          <a:p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target achievable ? Is there a benchmark to compare with and to identify the gap so as to develop appropriate plans to close the gaps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2D879-F537-4AA3-91B3-324B8BF32ACF}"/>
              </a:ext>
            </a:extLst>
          </p:cNvPr>
          <p:cNvSpPr txBox="1"/>
          <p:nvPr/>
        </p:nvSpPr>
        <p:spPr>
          <a:xfrm>
            <a:off x="1842321" y="4371186"/>
            <a:ext cx="726911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Identified drivers of sales volumes of retail stores using Walmart sales data for its stores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econometric approach, SARIMA, developed 2 forecast models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 Year forecast model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28 days forecast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Drivers of sales volumes are the exogenous variables included in SARIMA models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ACF and PACF charts to determine seasonality and transformed the time series to be stationary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31BC9-C7D1-40D2-8E43-C964F72F6E10}"/>
              </a:ext>
            </a:extLst>
          </p:cNvPr>
          <p:cNvSpPr txBox="1"/>
          <p:nvPr/>
        </p:nvSpPr>
        <p:spPr>
          <a:xfrm>
            <a:off x="1658816" y="7763823"/>
            <a:ext cx="7662792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full year and next 28 days sales forecasts with prediction vs actual error rates less than 10%</a:t>
            </a:r>
          </a:p>
          <a:p>
            <a:pPr marL="800100" lvl="1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are scalable to forecast for a group of stores apart from individual stores</a:t>
            </a:r>
          </a:p>
          <a:p>
            <a:pPr marL="800100" lvl="1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can be fine-tuned to more specific events for each store</a:t>
            </a:r>
          </a:p>
          <a:p>
            <a:pPr marL="800100" lvl="1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are able to manage huge data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F03CF-570E-4760-BC66-F1663C2D6377}"/>
              </a:ext>
            </a:extLst>
          </p:cNvPr>
          <p:cNvSpPr txBox="1"/>
          <p:nvPr/>
        </p:nvSpPr>
        <p:spPr>
          <a:xfrm>
            <a:off x="3222776" y="10492919"/>
            <a:ext cx="588865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Forecasts are built with explainable features</a:t>
            </a: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 performance tracking which can trigger prompt actions to be taken</a:t>
            </a: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Applicable for different industries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0F7BB-6BC6-4E5C-8637-275A9529A5D6}"/>
              </a:ext>
            </a:extLst>
          </p:cNvPr>
          <p:cNvSpPr txBox="1"/>
          <p:nvPr/>
        </p:nvSpPr>
        <p:spPr>
          <a:xfrm>
            <a:off x="1985745" y="2711814"/>
            <a:ext cx="698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credible set of full year forecast and next 28 days forecast of sales volume to assess the target and track the sales performance on an ongoing basis.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488BE-B4D1-4F58-9B63-CAB08A74B49C}"/>
              </a:ext>
            </a:extLst>
          </p:cNvPr>
          <p:cNvSpPr txBox="1"/>
          <p:nvPr/>
        </p:nvSpPr>
        <p:spPr>
          <a:xfrm>
            <a:off x="4229771" y="234248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22845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342</TotalTime>
  <Words>216</Words>
  <Application>Microsoft Office PowerPoint</Application>
  <PresentationFormat>A3 Paper (297x420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Chua</dc:creator>
  <cp:lastModifiedBy>Danielle Chua</cp:lastModifiedBy>
  <cp:revision>14</cp:revision>
  <dcterms:created xsi:type="dcterms:W3CDTF">2020-10-05T09:04:41Z</dcterms:created>
  <dcterms:modified xsi:type="dcterms:W3CDTF">2020-10-08T16:08:44Z</dcterms:modified>
</cp:coreProperties>
</file>