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63" r:id="rId4"/>
    <p:sldId id="261" r:id="rId5"/>
    <p:sldId id="285" r:id="rId6"/>
    <p:sldId id="284" r:id="rId7"/>
    <p:sldId id="279" r:id="rId8"/>
    <p:sldId id="288" r:id="rId9"/>
    <p:sldId id="286" r:id="rId10"/>
    <p:sldId id="287" r:id="rId11"/>
    <p:sldId id="289" r:id="rId12"/>
    <p:sldId id="265" r:id="rId13"/>
    <p:sldId id="290" r:id="rId14"/>
    <p:sldId id="291" r:id="rId15"/>
    <p:sldId id="292" r:id="rId16"/>
    <p:sldId id="280" r:id="rId17"/>
    <p:sldId id="297" r:id="rId18"/>
    <p:sldId id="293" r:id="rId19"/>
    <p:sldId id="294" r:id="rId20"/>
    <p:sldId id="295" r:id="rId21"/>
    <p:sldId id="2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90" d="100"/>
          <a:sy n="90" d="100"/>
        </p:scale>
        <p:origin x="317" y="-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24F09-533C-4E08-8E3B-113708D8954C}" type="datetimeFigureOut">
              <a:rPr lang="en-SG" smtClean="0"/>
              <a:t>25/9/2020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8792-317B-4984-ABD6-42308EC6D6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4571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88792-317B-4984-ABD6-42308EC6D68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73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88792-317B-4984-ABD6-42308EC6D683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6023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88792-317B-4984-ABD6-42308EC6D683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5100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88792-317B-4984-ABD6-42308EC6D683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902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88792-317B-4984-ABD6-42308EC6D683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175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88792-317B-4984-ABD6-42308EC6D683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86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25/9/2020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588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25/9/2020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1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25/9/2020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66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25/9/2020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717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25/9/2020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69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25/9/2020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55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25/9/2020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3327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25/9/2020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894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25/9/2020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326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25/9/2020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179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25/9/2020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391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25/9/2020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898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25/9/2020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9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25/9/2020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637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25/9/2020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640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25/9/2020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843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EA2E-402B-4987-84B9-0ED2C7B1D2DB}" type="datetimeFigureOut">
              <a:rPr lang="en-SG" smtClean="0"/>
              <a:t>25/9/2020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811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5420-468D-454C-9454-AA94DDC98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Credit Risk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84456-4F0F-4C69-BD04-68C7395A8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25 September 2020</a:t>
            </a:r>
          </a:p>
        </p:txBody>
      </p:sp>
    </p:spTree>
    <p:extLst>
      <p:ext uri="{BB962C8B-B14F-4D97-AF65-F5344CB8AC3E}">
        <p14:creationId xmlns:p14="http://schemas.microsoft.com/office/powerpoint/2010/main" val="66285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97" y="324346"/>
            <a:ext cx="10426095" cy="511277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EDA – Correlations - JOBS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98EAF-4ACF-4AB8-B36A-209C5AD3C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57" y="835623"/>
            <a:ext cx="4526672" cy="58755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250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97" y="324346"/>
            <a:ext cx="10426095" cy="511277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FEATURES SELECTION</a:t>
            </a:r>
            <a:endParaRPr lang="en-S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8FE498-BBA6-4F37-9207-161FCC1FE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845"/>
            <a:ext cx="10515600" cy="4157521"/>
          </a:xfrm>
        </p:spPr>
        <p:txBody>
          <a:bodyPr>
            <a:normAutofit/>
          </a:bodyPr>
          <a:lstStyle/>
          <a:p>
            <a:r>
              <a:rPr lang="en-US" sz="2000" dirty="0"/>
              <a:t>Features Selected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Feature 0 - 'DEROG’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Feature 1 - 'DELINQ’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Feature 2 - 'DEBTINC’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Feature 3 - '</a:t>
            </a:r>
            <a:r>
              <a:rPr lang="en-US" sz="1800" dirty="0" err="1"/>
              <a:t>REASON_DebtCon</a:t>
            </a:r>
            <a:r>
              <a:rPr lang="en-US" sz="1800" dirty="0"/>
              <a:t>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Feature 4 - 'YOJ’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Feature 5 - 'VALUE’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Feature 6 - 'CLNO’</a:t>
            </a:r>
          </a:p>
          <a:p>
            <a:endParaRPr lang="en-SG" sz="2000" dirty="0"/>
          </a:p>
          <a:p>
            <a:r>
              <a:rPr lang="en-SG" sz="2000" dirty="0"/>
              <a:t>Features </a:t>
            </a:r>
            <a:r>
              <a:rPr lang="en-SG" sz="2000" dirty="0" err="1"/>
              <a:t>Preprocessing</a:t>
            </a:r>
            <a:r>
              <a:rPr lang="en-SG" sz="2000" dirty="0"/>
              <a:t> – Standard Scaler</a:t>
            </a:r>
          </a:p>
        </p:txBody>
      </p:sp>
    </p:spTree>
    <p:extLst>
      <p:ext uri="{BB962C8B-B14F-4D97-AF65-F5344CB8AC3E}">
        <p14:creationId xmlns:p14="http://schemas.microsoft.com/office/powerpoint/2010/main" val="163672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31776" cy="1320800"/>
          </a:xfrm>
        </p:spPr>
        <p:txBody>
          <a:bodyPr/>
          <a:lstStyle/>
          <a:p>
            <a:r>
              <a:rPr lang="en-SG" b="1" dirty="0"/>
              <a:t>Model &amp; Validate - #1 Decision Tree</a:t>
            </a:r>
            <a:endParaRPr lang="en-S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4CBFBD-4273-4AA6-9ACD-7915B17D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55" y="1499832"/>
            <a:ext cx="4508327" cy="12246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A36DC3-AB83-494C-9602-D9FC809FE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55" y="3750830"/>
            <a:ext cx="4599771" cy="24975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5F651CA-631F-4DFA-9E24-5BD56F145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55" y="2820632"/>
            <a:ext cx="6400682" cy="7423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ECF0BA-0FA9-4911-8303-C74A0B943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862" y="1160616"/>
            <a:ext cx="4252328" cy="395512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3415A2F-C14D-4E98-ACBC-B987070FE4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7688" y="4999615"/>
            <a:ext cx="2364561" cy="15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1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31776" cy="1320800"/>
          </a:xfrm>
        </p:spPr>
        <p:txBody>
          <a:bodyPr/>
          <a:lstStyle/>
          <a:p>
            <a:r>
              <a:rPr lang="en-SG" b="1" dirty="0"/>
              <a:t>Model &amp; Validate - #2 Random Forest</a:t>
            </a:r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2AE9AC-59FC-4C5E-97F6-0D2C41482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12" y="1270000"/>
            <a:ext cx="3917019" cy="37950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C824AFB-E83C-4B89-8E02-D368E52F9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819166"/>
            <a:ext cx="4474769" cy="7238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F45649-CE37-482B-B87A-C6A70FD98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906" y="5201740"/>
            <a:ext cx="2172076" cy="150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2E7623E-37D1-4D8D-874A-1A6CB9B2B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728" y="1339996"/>
            <a:ext cx="4198729" cy="139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F37FC95-23D3-40C2-9503-8514E2DE6A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795" y="3701395"/>
            <a:ext cx="5434347" cy="272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7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31776" cy="1320800"/>
          </a:xfrm>
        </p:spPr>
        <p:txBody>
          <a:bodyPr/>
          <a:lstStyle/>
          <a:p>
            <a:r>
              <a:rPr lang="en-SG" b="1" dirty="0"/>
              <a:t>Model &amp; Validate - #3 Bagging Ensemble</a:t>
            </a:r>
            <a:endParaRPr lang="en-S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79374A-84B0-4BE3-AFD7-45DCCECE8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10" y="1427436"/>
            <a:ext cx="4524133" cy="13665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4CBA62-AA0A-4005-AEA4-5DD616C4B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10" y="3611829"/>
            <a:ext cx="4391303" cy="24251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76A21C-ADB2-48D0-A568-704415BAC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754" y="1565988"/>
            <a:ext cx="4282811" cy="38636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E41F6F7-045E-4904-B22F-29C8FE232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65" y="2748236"/>
            <a:ext cx="4784189" cy="64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98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31776" cy="1320800"/>
          </a:xfrm>
        </p:spPr>
        <p:txBody>
          <a:bodyPr/>
          <a:lstStyle/>
          <a:p>
            <a:r>
              <a:rPr lang="en-SG" b="1" dirty="0"/>
              <a:t>Model &amp; Validate - #4 Stacking Ensemble</a:t>
            </a:r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2D877B-0E2F-4707-8DD7-8E414D86A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78" y="1270000"/>
            <a:ext cx="4051299" cy="13945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C397C4-32E4-449A-A2BA-05762E425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78" y="3842114"/>
            <a:ext cx="4429357" cy="23227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CA59BF0-5245-4B4A-82FB-4D9635E80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028" y="1367131"/>
            <a:ext cx="4168501" cy="38484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B9203C7-6BA0-45A8-BD36-6836043F1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378" y="2732130"/>
            <a:ext cx="3915668" cy="6134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3B41D24-6B93-4FE6-9260-C2E5B5AAD6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691" y="5177623"/>
            <a:ext cx="2946749" cy="16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75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Predictions</a:t>
            </a:r>
            <a:endParaRPr lang="en-SG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4463418-D233-4335-9565-06C85A87F8B4}"/>
              </a:ext>
            </a:extLst>
          </p:cNvPr>
          <p:cNvSpPr/>
          <p:nvPr/>
        </p:nvSpPr>
        <p:spPr>
          <a:xfrm>
            <a:off x="5542887" y="3852491"/>
            <a:ext cx="450980" cy="513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FF83DF-4D75-47E4-8E33-D8ABDABCABA7}"/>
              </a:ext>
            </a:extLst>
          </p:cNvPr>
          <p:cNvSpPr txBox="1">
            <a:spLocks/>
          </p:cNvSpPr>
          <p:nvPr/>
        </p:nvSpPr>
        <p:spPr>
          <a:xfrm>
            <a:off x="732644" y="1345415"/>
            <a:ext cx="4243024" cy="3602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Cleaned customer 2</a:t>
            </a:r>
          </a:p>
          <a:p>
            <a:pPr lvl="1"/>
            <a:r>
              <a:rPr lang="en-US" sz="1800" dirty="0"/>
              <a:t>'DEROG’ assigned to 0</a:t>
            </a:r>
          </a:p>
          <a:p>
            <a:pPr lvl="1"/>
            <a:r>
              <a:rPr lang="en-US" sz="1800" dirty="0"/>
              <a:t>'DEROG’ assigned to 0</a:t>
            </a:r>
          </a:p>
          <a:p>
            <a:pPr lvl="1"/>
            <a:r>
              <a:rPr lang="en-US" sz="1800" dirty="0"/>
              <a:t>‘MORTDUE’ assigned to 0</a:t>
            </a:r>
          </a:p>
          <a:p>
            <a:endParaRPr lang="en-US" sz="2000" dirty="0"/>
          </a:p>
          <a:p>
            <a:r>
              <a:rPr lang="en-US" sz="2000" dirty="0"/>
              <a:t>Run the customers through the 4 models</a:t>
            </a:r>
          </a:p>
          <a:p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endParaRPr lang="en-US" sz="1800" dirty="0"/>
          </a:p>
          <a:p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85A08-1813-4D12-89D7-984C41E2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609" y="1270000"/>
            <a:ext cx="4038950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10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793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31776" cy="1320800"/>
          </a:xfrm>
        </p:spPr>
        <p:txBody>
          <a:bodyPr/>
          <a:lstStyle/>
          <a:p>
            <a:r>
              <a:rPr lang="en-SG" b="1" dirty="0"/>
              <a:t>Model &amp; Validate - #1 Decision Tree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71F39-EF23-4821-9605-BD381C10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24" y="1270000"/>
            <a:ext cx="4720658" cy="1765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9C2CBE-B62F-4CE6-9A1D-E22CBADFB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24" y="3845327"/>
            <a:ext cx="5019273" cy="28493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B96D26-D466-4B77-8613-5B07A66C0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911" y="1270000"/>
            <a:ext cx="3988732" cy="38359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83F569-AAC1-44AA-BCCC-3D0E21ED1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24" y="3035742"/>
            <a:ext cx="5312376" cy="7589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DC2D85-C249-4C44-B593-156CD443A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7706" y="5105907"/>
            <a:ext cx="2358888" cy="160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6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31776" cy="1320800"/>
          </a:xfrm>
        </p:spPr>
        <p:txBody>
          <a:bodyPr/>
          <a:lstStyle/>
          <a:p>
            <a:r>
              <a:rPr lang="en-SG" b="1" dirty="0"/>
              <a:t>Model &amp; Validate - #2 Random Forest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15D1C-6AF5-45D1-9987-AB68D5DCA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33" y="1465539"/>
            <a:ext cx="4128828" cy="1190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2AB3D-ECC5-446C-92EA-776FD051B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38" y="3462661"/>
            <a:ext cx="5046349" cy="2736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92B106-F3AF-49D6-8490-3914B1D9C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128811"/>
            <a:ext cx="4038950" cy="38789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8AEFBE-2BDD-4AE1-9A3E-61BED7E587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132" y="2721490"/>
            <a:ext cx="4038949" cy="6935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F407CE-BCAC-4851-A401-2238933C1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1326" y="4927601"/>
            <a:ext cx="2602483" cy="182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3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CA6D-95EA-48C2-911F-AAF20C21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7A53-0C1A-4EAB-A025-1763AC90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438"/>
            <a:ext cx="11032584" cy="52385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/>
              <a:t>Background</a:t>
            </a:r>
          </a:p>
          <a:p>
            <a:pPr marL="0" indent="0">
              <a:buNone/>
            </a:pPr>
            <a:r>
              <a:rPr lang="en-US" b="1" dirty="0"/>
              <a:t>One popular use of machine learning is the prediction of credit risks in issuing housing loans. This was a major concern during the Lehman crisis , when the default of several subprime mortgages causes the eventual collapse of collateral loan. The bank has collected past data on customers’ default </a:t>
            </a:r>
            <a:r>
              <a:rPr lang="en-US" b="1" dirty="0" err="1"/>
              <a:t>behaviour</a:t>
            </a:r>
            <a:r>
              <a:rPr lang="en-US" b="1" dirty="0"/>
              <a:t> and their characteristics in the data set HMEQ – home equity.</a:t>
            </a: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Problem Statement</a:t>
            </a:r>
          </a:p>
          <a:p>
            <a:pPr marL="0" indent="0">
              <a:buNone/>
            </a:pPr>
            <a:r>
              <a:rPr lang="en-US" b="1" dirty="0"/>
              <a:t>What is the chance that the customers will default ?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Approach</a:t>
            </a:r>
          </a:p>
          <a:p>
            <a:pPr marL="0" indent="0">
              <a:buNone/>
            </a:pPr>
            <a:r>
              <a:rPr lang="en-US" b="1" i="0" dirty="0">
                <a:effectLst/>
              </a:rPr>
              <a:t>Data Science Process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7668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31776" cy="1320800"/>
          </a:xfrm>
        </p:spPr>
        <p:txBody>
          <a:bodyPr/>
          <a:lstStyle/>
          <a:p>
            <a:r>
              <a:rPr lang="en-SG" b="1" dirty="0"/>
              <a:t>Model &amp; Validate - #3 Bagging Ensemble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41DBE-AD6F-4F8B-93CD-47D5374B5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33" y="1269999"/>
            <a:ext cx="4748288" cy="1526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D54B55-795A-4422-A721-9D3E9F53D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489966"/>
            <a:ext cx="5041279" cy="2409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D117A7-C117-4DD8-887C-C94FC5BF2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412" y="1372540"/>
            <a:ext cx="4737325" cy="43789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9C76B-D1BB-40B6-87B4-9DBAB9BA8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34" y="2924533"/>
            <a:ext cx="4766336" cy="43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89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31776" cy="1320800"/>
          </a:xfrm>
        </p:spPr>
        <p:txBody>
          <a:bodyPr/>
          <a:lstStyle/>
          <a:p>
            <a:r>
              <a:rPr lang="en-SG" b="1" dirty="0"/>
              <a:t>Model &amp; Validate - #4 Stacking Ensemble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7283A-8677-4E41-B721-5A4BA8BBC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59" y="1412195"/>
            <a:ext cx="4858759" cy="1461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85A3A6-C9C9-457C-9183-2F276F236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31" y="3702845"/>
            <a:ext cx="5296069" cy="2720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B6EAE5-0714-4828-8AA5-5980BFCB4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009" y="1270000"/>
            <a:ext cx="3620101" cy="34883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2BAB62-1DED-47D5-828C-149E755E98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459" y="2920826"/>
            <a:ext cx="5720320" cy="7820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683F51-11E2-406C-833E-E1A7E9F6FC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791" y="4758334"/>
            <a:ext cx="3201316" cy="205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6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CA6D-95EA-48C2-911F-AAF20C21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9409058" cy="1550989"/>
          </a:xfrm>
        </p:spPr>
        <p:txBody>
          <a:bodyPr/>
          <a:lstStyle/>
          <a:p>
            <a:r>
              <a:rPr lang="en-SG" dirty="0"/>
              <a:t>Dataset - HMEQ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7A53-0C1A-4EAB-A025-1763AC90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521025" cy="49416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The data set HMEQ reports characteristics and delinquency information for 5,960 home equity loans. A home equity loan is a loan where the obligor uses the equity of his or her home as the underlying collateral. The data set has the following characteristics:</a:t>
            </a:r>
          </a:p>
          <a:p>
            <a:pPr marL="0" indent="0">
              <a:buNone/>
            </a:pPr>
            <a:r>
              <a:rPr lang="en-US" sz="1200" b="1" dirty="0"/>
              <a:t>◾ BAD: 1 = applicant defaulted on loan or seriously delinquent; 0 = applicant paid loan</a:t>
            </a:r>
          </a:p>
          <a:p>
            <a:pPr marL="0" indent="0">
              <a:buNone/>
            </a:pPr>
            <a:r>
              <a:rPr lang="en-US" sz="1200" b="1" dirty="0"/>
              <a:t>◾ LOAN: Amount of the loan request</a:t>
            </a:r>
          </a:p>
          <a:p>
            <a:pPr marL="0" indent="0">
              <a:buNone/>
            </a:pPr>
            <a:r>
              <a:rPr lang="en-US" sz="1200" b="1" dirty="0"/>
              <a:t>◾ MORTDUE: Amount due on existing mortgage</a:t>
            </a:r>
          </a:p>
          <a:p>
            <a:pPr marL="0" indent="0">
              <a:buNone/>
            </a:pPr>
            <a:r>
              <a:rPr lang="en-US" sz="1200" b="1" dirty="0"/>
              <a:t>◾ VALUE: Value of current property</a:t>
            </a:r>
          </a:p>
          <a:p>
            <a:pPr marL="0" indent="0">
              <a:buNone/>
            </a:pPr>
            <a:r>
              <a:rPr lang="en-US" sz="1200" b="1" dirty="0"/>
              <a:t>◾ REASON: </a:t>
            </a:r>
            <a:r>
              <a:rPr lang="en-US" sz="1200" b="1" dirty="0" err="1"/>
              <a:t>DebtCon</a:t>
            </a:r>
            <a:r>
              <a:rPr lang="en-US" sz="1200" b="1" dirty="0"/>
              <a:t> = debt consolidation; </a:t>
            </a:r>
            <a:r>
              <a:rPr lang="en-US" sz="1200" b="1" dirty="0" err="1"/>
              <a:t>HomeImp</a:t>
            </a:r>
            <a:r>
              <a:rPr lang="en-US" sz="1200" b="1" dirty="0"/>
              <a:t> = home improvement</a:t>
            </a:r>
          </a:p>
          <a:p>
            <a:pPr marL="0" indent="0">
              <a:buNone/>
            </a:pPr>
            <a:r>
              <a:rPr lang="en-US" sz="1200" b="1" dirty="0"/>
              <a:t>◾ JOB: Occupational categories</a:t>
            </a:r>
          </a:p>
          <a:p>
            <a:pPr marL="0" indent="0">
              <a:buNone/>
            </a:pPr>
            <a:r>
              <a:rPr lang="en-US" sz="1200" b="1" dirty="0"/>
              <a:t>◾ YOJ: Years at present job</a:t>
            </a:r>
          </a:p>
          <a:p>
            <a:pPr marL="0" indent="0">
              <a:buNone/>
            </a:pPr>
            <a:r>
              <a:rPr lang="en-US" sz="1200" b="1" dirty="0"/>
              <a:t>◾ DEROG: Number of major derogatory reports</a:t>
            </a:r>
          </a:p>
          <a:p>
            <a:pPr marL="0" indent="0">
              <a:buNone/>
            </a:pPr>
            <a:r>
              <a:rPr lang="en-US" sz="1200" b="1" dirty="0"/>
              <a:t>◾ DELINQ: Number of delinquent credit lines</a:t>
            </a:r>
          </a:p>
          <a:p>
            <a:pPr marL="0" indent="0">
              <a:buNone/>
            </a:pPr>
            <a:r>
              <a:rPr lang="en-US" sz="1200" b="1" dirty="0"/>
              <a:t>◾ CLAGE: Age of oldest credit line in months</a:t>
            </a:r>
          </a:p>
          <a:p>
            <a:pPr marL="0" indent="0">
              <a:buNone/>
            </a:pPr>
            <a:r>
              <a:rPr lang="en-US" sz="1200" b="1" dirty="0"/>
              <a:t>◾ NINQ: Number of recent credit inquiries</a:t>
            </a:r>
          </a:p>
          <a:p>
            <a:pPr marL="0" indent="0">
              <a:buNone/>
            </a:pPr>
            <a:r>
              <a:rPr lang="en-US" sz="1200" b="1" dirty="0"/>
              <a:t>◾ CLNO: Number of credit lines</a:t>
            </a:r>
          </a:p>
          <a:p>
            <a:pPr marL="0" indent="0">
              <a:buNone/>
            </a:pPr>
            <a:r>
              <a:rPr lang="en-US" sz="1200" b="1" dirty="0"/>
              <a:t>◾ DEBTINC: Debt-to-income ratio</a:t>
            </a:r>
          </a:p>
          <a:p>
            <a:pPr marL="0" indent="0">
              <a:buNone/>
            </a:pPr>
            <a:r>
              <a:rPr lang="en-US" sz="1200" b="1" dirty="0"/>
              <a:t>Original source : https://archive.ics.uci.edu/ml/datasets/bank+marketing</a:t>
            </a:r>
          </a:p>
          <a:p>
            <a:pPr marL="0" indent="0">
              <a:buNone/>
            </a:pPr>
            <a:endParaRPr lang="en-SG" sz="1200" dirty="0"/>
          </a:p>
          <a:p>
            <a:pPr marL="0" indent="0">
              <a:buNone/>
            </a:pPr>
            <a:endParaRPr lang="en-SG" sz="1200" dirty="0"/>
          </a:p>
          <a:p>
            <a:pPr marL="0" indent="0">
              <a:buNone/>
            </a:pP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58212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Exploratory Data Analysis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8D1A-0672-419C-B123-B3E0AEC2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845"/>
            <a:ext cx="10515600" cy="4157521"/>
          </a:xfrm>
        </p:spPr>
        <p:txBody>
          <a:bodyPr>
            <a:normAutofit/>
          </a:bodyPr>
          <a:lstStyle/>
          <a:p>
            <a:r>
              <a:rPr lang="en-US" sz="2000" dirty="0"/>
              <a:t>Cleaning data </a:t>
            </a:r>
          </a:p>
          <a:p>
            <a:pPr lvl="1"/>
            <a:r>
              <a:rPr lang="en-US" sz="1800" dirty="0"/>
              <a:t>Handful of null values and missing values.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SG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9F7B4-F813-4A2B-82EF-31844DE6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238" y="2504138"/>
            <a:ext cx="3170195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6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EDA – Cleaning 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8D1A-0672-419C-B123-B3E0AEC2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845"/>
            <a:ext cx="10515600" cy="4157521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SG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5A74D03-1237-4102-B9E3-6F23150E6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17020"/>
              </p:ext>
            </p:extLst>
          </p:nvPr>
        </p:nvGraphicFramePr>
        <p:xfrm>
          <a:off x="802694" y="1166444"/>
          <a:ext cx="10264880" cy="538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434">
                  <a:extLst>
                    <a:ext uri="{9D8B030D-6E8A-4147-A177-3AD203B41FA5}">
                      <a16:colId xmlns:a16="http://schemas.microsoft.com/office/drawing/2014/main" val="2832774114"/>
                    </a:ext>
                  </a:extLst>
                </a:gridCol>
                <a:gridCol w="8121446">
                  <a:extLst>
                    <a:ext uri="{9D8B030D-6E8A-4147-A177-3AD203B41FA5}">
                      <a16:colId xmlns:a16="http://schemas.microsoft.com/office/drawing/2014/main" val="3324279414"/>
                    </a:ext>
                  </a:extLst>
                </a:gridCol>
              </a:tblGrid>
              <a:tr h="408929">
                <a:tc>
                  <a:txBody>
                    <a:bodyPr/>
                    <a:lstStyle/>
                    <a:p>
                      <a:r>
                        <a:rPr lang="en-SG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Approach for missing info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9493"/>
                  </a:ext>
                </a:extLst>
              </a:tr>
              <a:tr h="304227">
                <a:tc>
                  <a:txBody>
                    <a:bodyPr/>
                    <a:lstStyle/>
                    <a:p>
                      <a:r>
                        <a:rPr lang="en-SG" sz="1200" dirty="0"/>
                        <a:t>Observations #3 and #1405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Deletes as they have null values across features apart from target-BAD and feature-LOAN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476484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r>
                        <a:rPr lang="en-SG" sz="1200" dirty="0"/>
                        <a:t>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Left as “unknown” as there is insufficient information to replace with appropriate values.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727869"/>
                  </a:ext>
                </a:extLst>
              </a:tr>
              <a:tr h="408929">
                <a:tc>
                  <a:txBody>
                    <a:bodyPr/>
                    <a:lstStyle/>
                    <a:p>
                      <a:r>
                        <a:rPr lang="en-SG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‘Nil’ if YOJ is </a:t>
                      </a:r>
                      <a:r>
                        <a:rPr lang="en-US" sz="1200" dirty="0" err="1"/>
                        <a:t>NaN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‘Other’ if YOJ is not </a:t>
                      </a:r>
                      <a:r>
                        <a:rPr lang="en-US" sz="1200" dirty="0" err="1"/>
                        <a:t>NaN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70416"/>
                  </a:ext>
                </a:extLst>
              </a:tr>
              <a:tr h="408929">
                <a:tc>
                  <a:txBody>
                    <a:bodyPr/>
                    <a:lstStyle/>
                    <a:p>
                      <a:r>
                        <a:rPr lang="en-SG" sz="1200" dirty="0"/>
                        <a:t>YOJ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0 if JOB is </a:t>
                      </a:r>
                      <a:r>
                        <a:rPr lang="en-US" sz="1200" dirty="0" err="1"/>
                        <a:t>NaN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1 if JOB is not </a:t>
                      </a:r>
                      <a:r>
                        <a:rPr lang="en-US" sz="1200" dirty="0" err="1"/>
                        <a:t>NaN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68375"/>
                  </a:ext>
                </a:extLst>
              </a:tr>
              <a:tr h="408929">
                <a:tc>
                  <a:txBody>
                    <a:bodyPr/>
                    <a:lstStyle/>
                    <a:p>
                      <a:r>
                        <a:rPr lang="en-SG" sz="1200" dirty="0"/>
                        <a:t>MORTDUE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0 if MORTDUE is </a:t>
                      </a:r>
                      <a:r>
                        <a:rPr lang="en-US" sz="1200" dirty="0" err="1"/>
                        <a:t>NaN</a:t>
                      </a:r>
                      <a:r>
                        <a:rPr lang="en-US" sz="1200" dirty="0"/>
                        <a:t> and VALUE is </a:t>
                      </a:r>
                      <a:r>
                        <a:rPr lang="en-US" sz="1200" dirty="0" err="1"/>
                        <a:t>NaN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0 if MORTDUE is </a:t>
                      </a:r>
                      <a:r>
                        <a:rPr lang="en-US" sz="1200" dirty="0" err="1"/>
                        <a:t>NaN</a:t>
                      </a:r>
                      <a:r>
                        <a:rPr lang="en-US" sz="1200" dirty="0"/>
                        <a:t> and VALUE is not-</a:t>
                      </a:r>
                      <a:r>
                        <a:rPr lang="en-US" sz="1200" dirty="0" err="1"/>
                        <a:t>NaN</a:t>
                      </a:r>
                      <a:r>
                        <a:rPr lang="en-US" sz="1200" dirty="0"/>
                        <a:t> as property owner may not need to take up mortgage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790016"/>
                  </a:ext>
                </a:extLst>
              </a:tr>
              <a:tr h="408929">
                <a:tc>
                  <a:txBody>
                    <a:bodyPr/>
                    <a:lstStyle/>
                    <a:p>
                      <a:r>
                        <a:rPr lang="en-SG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0 if MORTDUE is </a:t>
                      </a:r>
                      <a:r>
                        <a:rPr lang="en-US" sz="1200" dirty="0" err="1"/>
                        <a:t>NaN</a:t>
                      </a:r>
                      <a:r>
                        <a:rPr lang="en-US" sz="1200" dirty="0"/>
                        <a:t> and VALUE is </a:t>
                      </a:r>
                      <a:r>
                        <a:rPr lang="en-US" sz="1200" dirty="0" err="1"/>
                        <a:t>NaN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Equivalent to MORTDUE if MORTDUE is not-</a:t>
                      </a:r>
                      <a:r>
                        <a:rPr lang="en-US" sz="1200" dirty="0" err="1"/>
                        <a:t>NaN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601796"/>
                  </a:ext>
                </a:extLst>
              </a:tr>
              <a:tr h="408929">
                <a:tc>
                  <a:txBody>
                    <a:bodyPr/>
                    <a:lstStyle/>
                    <a:p>
                      <a:r>
                        <a:rPr lang="en-SG" sz="1200" dirty="0"/>
                        <a:t>DEROG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0 for non-default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1 for default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79799"/>
                  </a:ext>
                </a:extLst>
              </a:tr>
              <a:tr h="408929">
                <a:tc>
                  <a:txBody>
                    <a:bodyPr/>
                    <a:lstStyle/>
                    <a:p>
                      <a:r>
                        <a:rPr lang="en-SG" sz="1200" dirty="0"/>
                        <a:t>DELINQ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0 for non-default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1 for 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459884"/>
                  </a:ext>
                </a:extLst>
              </a:tr>
              <a:tr h="489962">
                <a:tc>
                  <a:txBody>
                    <a:bodyPr/>
                    <a:lstStyle/>
                    <a:p>
                      <a:r>
                        <a:rPr lang="en-SG" sz="1200" dirty="0"/>
                        <a:t>CLAGE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Mean of CLAGE of non-default for BAD of 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Mean of CLAGE of default for BAD of 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220928"/>
                  </a:ext>
                </a:extLst>
              </a:tr>
              <a:tr h="277417">
                <a:tc>
                  <a:txBody>
                    <a:bodyPr/>
                    <a:lstStyle/>
                    <a:p>
                      <a:r>
                        <a:rPr lang="en-SG" sz="1200" dirty="0"/>
                        <a:t>NINQ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for null values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643359"/>
                  </a:ext>
                </a:extLst>
              </a:tr>
              <a:tr h="226049">
                <a:tc>
                  <a:txBody>
                    <a:bodyPr/>
                    <a:lstStyle/>
                    <a:p>
                      <a:r>
                        <a:rPr lang="en-SG" sz="1200" dirty="0"/>
                        <a:t>CLNO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Mode of CLNO of non-default for BAD of 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Mode of CLNO of default for BAD of 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019771"/>
                  </a:ext>
                </a:extLst>
              </a:tr>
              <a:tr h="408929">
                <a:tc>
                  <a:txBody>
                    <a:bodyPr/>
                    <a:lstStyle/>
                    <a:p>
                      <a:r>
                        <a:rPr lang="en-SG" sz="1200" dirty="0"/>
                        <a:t>DEBTINC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Mean of DEBTINC based on BAD, REASON,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433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00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Exploratory Data Analysis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8D1A-0672-419C-B123-B3E0AEC2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845"/>
            <a:ext cx="10515600" cy="4157521"/>
          </a:xfrm>
        </p:spPr>
        <p:txBody>
          <a:bodyPr>
            <a:normAutofit/>
          </a:bodyPr>
          <a:lstStyle/>
          <a:p>
            <a:r>
              <a:rPr lang="en-US" sz="2000" dirty="0"/>
              <a:t>Imbalanced dataset</a:t>
            </a:r>
          </a:p>
          <a:p>
            <a:pPr lvl="1"/>
            <a:r>
              <a:rPr lang="en-US" sz="1800" dirty="0"/>
              <a:t>No. of Non-Defaults  = 4771</a:t>
            </a:r>
          </a:p>
          <a:p>
            <a:pPr lvl="1"/>
            <a:r>
              <a:rPr lang="en-US" sz="1800" dirty="0"/>
              <a:t>No. of Defaults  = 1189</a:t>
            </a:r>
          </a:p>
          <a:p>
            <a:pPr lvl="1"/>
            <a:r>
              <a:rPr lang="en-US" sz="1800" dirty="0"/>
              <a:t>Did not apply </a:t>
            </a:r>
            <a:r>
              <a:rPr lang="en-US" sz="1800" dirty="0" err="1"/>
              <a:t>Imblearn</a:t>
            </a:r>
            <a:r>
              <a:rPr lang="en-US" sz="1800" dirty="0"/>
              <a:t>, SMOTE to rebalance the dataset due to time constraints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92453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426095" cy="1320800"/>
          </a:xfrm>
        </p:spPr>
        <p:txBody>
          <a:bodyPr/>
          <a:lstStyle/>
          <a:p>
            <a:r>
              <a:rPr lang="en-SG" b="1" dirty="0"/>
              <a:t>EDA – Analysis of cleaned data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C8C01-A30F-441F-B14A-9A9D29437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69" y="1347014"/>
            <a:ext cx="10455546" cy="29644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611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426095" cy="1320800"/>
          </a:xfrm>
        </p:spPr>
        <p:txBody>
          <a:bodyPr/>
          <a:lstStyle/>
          <a:p>
            <a:r>
              <a:rPr lang="en-SG" b="1" dirty="0"/>
              <a:t>EDA – Correlations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FD7E9-EC2B-48F3-8F21-D949B95CE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27" y="1170540"/>
            <a:ext cx="4488569" cy="5441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74B3D1-E5D2-42A8-9CE4-E1612B4D0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290" y="1140058"/>
            <a:ext cx="4762913" cy="5471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515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426095" cy="1320800"/>
          </a:xfrm>
        </p:spPr>
        <p:txBody>
          <a:bodyPr/>
          <a:lstStyle/>
          <a:p>
            <a:r>
              <a:rPr lang="en-SG" b="1" dirty="0"/>
              <a:t>EDA – Correlations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A0272B-D06F-486F-ABAA-D685EEB2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10" y="1180372"/>
            <a:ext cx="4541914" cy="5441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262364-ADA0-4D88-9FC1-86B5B9B4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866" y="745995"/>
            <a:ext cx="4782598" cy="58755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69899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2619</TotalTime>
  <Words>660</Words>
  <Application>Microsoft Office PowerPoint</Application>
  <PresentationFormat>Widescreen</PresentationFormat>
  <Paragraphs>111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Credit Risk Prediction</vt:lpstr>
      <vt:lpstr>Classifiers</vt:lpstr>
      <vt:lpstr>Dataset - HMEQ</vt:lpstr>
      <vt:lpstr>Exploratory Data Analysis</vt:lpstr>
      <vt:lpstr>EDA – Cleaning Data</vt:lpstr>
      <vt:lpstr>Exploratory Data Analysis</vt:lpstr>
      <vt:lpstr>EDA – Analysis of cleaned data</vt:lpstr>
      <vt:lpstr>EDA – Correlations</vt:lpstr>
      <vt:lpstr>EDA – Correlations</vt:lpstr>
      <vt:lpstr>EDA – Correlations - JOBS</vt:lpstr>
      <vt:lpstr>FEATURES SELECTION</vt:lpstr>
      <vt:lpstr>Model &amp; Validate - #1 Decision Tree</vt:lpstr>
      <vt:lpstr>Model &amp; Validate - #2 Random Forest</vt:lpstr>
      <vt:lpstr>Model &amp; Validate - #3 Bagging Ensemble</vt:lpstr>
      <vt:lpstr>Model &amp; Validate - #4 Stacking Ensemble</vt:lpstr>
      <vt:lpstr>Predictions</vt:lpstr>
      <vt:lpstr>PowerPoint Presentation</vt:lpstr>
      <vt:lpstr>Model &amp; Validate - #1 Decision Tree</vt:lpstr>
      <vt:lpstr>Model &amp; Validate - #2 Random Forest</vt:lpstr>
      <vt:lpstr>Model &amp; Validate - #3 Bagging Ensemble</vt:lpstr>
      <vt:lpstr>Model &amp; Validate - #4 Stacking Ensemble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Presentation 2</dc:title>
  <dc:creator>Danielle Chua</dc:creator>
  <cp:lastModifiedBy>Danielle Chua</cp:lastModifiedBy>
  <cp:revision>106</cp:revision>
  <dcterms:created xsi:type="dcterms:W3CDTF">2020-08-03T15:27:09Z</dcterms:created>
  <dcterms:modified xsi:type="dcterms:W3CDTF">2020-09-25T04:54:57Z</dcterms:modified>
</cp:coreProperties>
</file>