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59" r:id="rId5"/>
    <p:sldId id="264" r:id="rId6"/>
    <p:sldId id="261" r:id="rId7"/>
    <p:sldId id="260" r:id="rId8"/>
    <p:sldId id="262"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9EEA2E-402B-4987-84B9-0ED2C7B1D2DB}" type="datetimeFigureOut">
              <a:rPr lang="en-SG" smtClean="0"/>
              <a:t>7/8/2020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41E385F-20C6-47CB-AD2A-35E0C78FE68B}" type="slidenum">
              <a:rPr lang="en-SG" smtClean="0"/>
              <a:t>‹#›</a:t>
            </a:fld>
            <a:endParaRPr lang="en-SG"/>
          </a:p>
        </p:txBody>
      </p:sp>
    </p:spTree>
    <p:extLst>
      <p:ext uri="{BB962C8B-B14F-4D97-AF65-F5344CB8AC3E}">
        <p14:creationId xmlns:p14="http://schemas.microsoft.com/office/powerpoint/2010/main" val="62588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9EEA2E-402B-4987-84B9-0ED2C7B1D2DB}" type="datetimeFigureOut">
              <a:rPr lang="en-SG" smtClean="0"/>
              <a:t>7/8/2020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41E385F-20C6-47CB-AD2A-35E0C78FE68B}" type="slidenum">
              <a:rPr lang="en-SG" smtClean="0"/>
              <a:t>‹#›</a:t>
            </a:fld>
            <a:endParaRPr lang="en-SG"/>
          </a:p>
        </p:txBody>
      </p:sp>
    </p:spTree>
    <p:extLst>
      <p:ext uri="{BB962C8B-B14F-4D97-AF65-F5344CB8AC3E}">
        <p14:creationId xmlns:p14="http://schemas.microsoft.com/office/powerpoint/2010/main" val="260313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9EEA2E-402B-4987-84B9-0ED2C7B1D2DB}" type="datetimeFigureOut">
              <a:rPr lang="en-SG" smtClean="0"/>
              <a:t>7/8/2020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41E385F-20C6-47CB-AD2A-35E0C78FE68B}" type="slidenum">
              <a:rPr lang="en-SG" smtClean="0"/>
              <a:t>‹#›</a:t>
            </a:fld>
            <a:endParaRPr lang="en-S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3665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9EEA2E-402B-4987-84B9-0ED2C7B1D2DB}" type="datetimeFigureOut">
              <a:rPr lang="en-SG" smtClean="0"/>
              <a:t>7/8/2020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41E385F-20C6-47CB-AD2A-35E0C78FE68B}" type="slidenum">
              <a:rPr lang="en-SG" smtClean="0"/>
              <a:t>‹#›</a:t>
            </a:fld>
            <a:endParaRPr lang="en-SG"/>
          </a:p>
        </p:txBody>
      </p:sp>
    </p:spTree>
    <p:extLst>
      <p:ext uri="{BB962C8B-B14F-4D97-AF65-F5344CB8AC3E}">
        <p14:creationId xmlns:p14="http://schemas.microsoft.com/office/powerpoint/2010/main" val="2887170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9EEA2E-402B-4987-84B9-0ED2C7B1D2DB}" type="datetimeFigureOut">
              <a:rPr lang="en-SG" smtClean="0"/>
              <a:t>7/8/2020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41E385F-20C6-47CB-AD2A-35E0C78FE68B}" type="slidenum">
              <a:rPr lang="en-SG" smtClean="0"/>
              <a:t>‹#›</a:t>
            </a:fld>
            <a:endParaRPr lang="en-S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1699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9EEA2E-402B-4987-84B9-0ED2C7B1D2DB}" type="datetimeFigureOut">
              <a:rPr lang="en-SG" smtClean="0"/>
              <a:t>7/8/2020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41E385F-20C6-47CB-AD2A-35E0C78FE68B}" type="slidenum">
              <a:rPr lang="en-SG" smtClean="0"/>
              <a:t>‹#›</a:t>
            </a:fld>
            <a:endParaRPr lang="en-SG"/>
          </a:p>
        </p:txBody>
      </p:sp>
    </p:spTree>
    <p:extLst>
      <p:ext uri="{BB962C8B-B14F-4D97-AF65-F5344CB8AC3E}">
        <p14:creationId xmlns:p14="http://schemas.microsoft.com/office/powerpoint/2010/main" val="1641556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9EEA2E-402B-4987-84B9-0ED2C7B1D2DB}" type="datetimeFigureOut">
              <a:rPr lang="en-SG" smtClean="0"/>
              <a:t>7/8/2020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41E385F-20C6-47CB-AD2A-35E0C78FE68B}" type="slidenum">
              <a:rPr lang="en-SG" smtClean="0"/>
              <a:t>‹#›</a:t>
            </a:fld>
            <a:endParaRPr lang="en-SG"/>
          </a:p>
        </p:txBody>
      </p:sp>
    </p:spTree>
    <p:extLst>
      <p:ext uri="{BB962C8B-B14F-4D97-AF65-F5344CB8AC3E}">
        <p14:creationId xmlns:p14="http://schemas.microsoft.com/office/powerpoint/2010/main" val="2103327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9EEA2E-402B-4987-84B9-0ED2C7B1D2DB}" type="datetimeFigureOut">
              <a:rPr lang="en-SG" smtClean="0"/>
              <a:t>7/8/2020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41E385F-20C6-47CB-AD2A-35E0C78FE68B}" type="slidenum">
              <a:rPr lang="en-SG" smtClean="0"/>
              <a:t>‹#›</a:t>
            </a:fld>
            <a:endParaRPr lang="en-SG"/>
          </a:p>
        </p:txBody>
      </p:sp>
    </p:spTree>
    <p:extLst>
      <p:ext uri="{BB962C8B-B14F-4D97-AF65-F5344CB8AC3E}">
        <p14:creationId xmlns:p14="http://schemas.microsoft.com/office/powerpoint/2010/main" val="2998942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9EEA2E-402B-4987-84B9-0ED2C7B1D2DB}" type="datetimeFigureOut">
              <a:rPr lang="en-SG" smtClean="0"/>
              <a:t>7/8/2020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41E385F-20C6-47CB-AD2A-35E0C78FE68B}" type="slidenum">
              <a:rPr lang="en-SG" smtClean="0"/>
              <a:t>‹#›</a:t>
            </a:fld>
            <a:endParaRPr lang="en-SG"/>
          </a:p>
        </p:txBody>
      </p:sp>
    </p:spTree>
    <p:extLst>
      <p:ext uri="{BB962C8B-B14F-4D97-AF65-F5344CB8AC3E}">
        <p14:creationId xmlns:p14="http://schemas.microsoft.com/office/powerpoint/2010/main" val="180326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9EEA2E-402B-4987-84B9-0ED2C7B1D2DB}" type="datetimeFigureOut">
              <a:rPr lang="en-SG" smtClean="0"/>
              <a:t>7/8/2020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41E385F-20C6-47CB-AD2A-35E0C78FE68B}" type="slidenum">
              <a:rPr lang="en-SG" smtClean="0"/>
              <a:t>‹#›</a:t>
            </a:fld>
            <a:endParaRPr lang="en-SG"/>
          </a:p>
        </p:txBody>
      </p:sp>
    </p:spTree>
    <p:extLst>
      <p:ext uri="{BB962C8B-B14F-4D97-AF65-F5344CB8AC3E}">
        <p14:creationId xmlns:p14="http://schemas.microsoft.com/office/powerpoint/2010/main" val="250179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9EEA2E-402B-4987-84B9-0ED2C7B1D2DB}" type="datetimeFigureOut">
              <a:rPr lang="en-SG" smtClean="0"/>
              <a:t>7/8/2020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41E385F-20C6-47CB-AD2A-35E0C78FE68B}" type="slidenum">
              <a:rPr lang="en-SG" smtClean="0"/>
              <a:t>‹#›</a:t>
            </a:fld>
            <a:endParaRPr lang="en-SG"/>
          </a:p>
        </p:txBody>
      </p:sp>
    </p:spTree>
    <p:extLst>
      <p:ext uri="{BB962C8B-B14F-4D97-AF65-F5344CB8AC3E}">
        <p14:creationId xmlns:p14="http://schemas.microsoft.com/office/powerpoint/2010/main" val="863913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9EEA2E-402B-4987-84B9-0ED2C7B1D2DB}" type="datetimeFigureOut">
              <a:rPr lang="en-SG" smtClean="0"/>
              <a:t>7/8/2020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41E385F-20C6-47CB-AD2A-35E0C78FE68B}" type="slidenum">
              <a:rPr lang="en-SG" smtClean="0"/>
              <a:t>‹#›</a:t>
            </a:fld>
            <a:endParaRPr lang="en-SG"/>
          </a:p>
        </p:txBody>
      </p:sp>
    </p:spTree>
    <p:extLst>
      <p:ext uri="{BB962C8B-B14F-4D97-AF65-F5344CB8AC3E}">
        <p14:creationId xmlns:p14="http://schemas.microsoft.com/office/powerpoint/2010/main" val="4128982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9EEA2E-402B-4987-84B9-0ED2C7B1D2DB}" type="datetimeFigureOut">
              <a:rPr lang="en-SG" smtClean="0"/>
              <a:t>7/8/2020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41E385F-20C6-47CB-AD2A-35E0C78FE68B}" type="slidenum">
              <a:rPr lang="en-SG" smtClean="0"/>
              <a:t>‹#›</a:t>
            </a:fld>
            <a:endParaRPr lang="en-SG"/>
          </a:p>
        </p:txBody>
      </p:sp>
    </p:spTree>
    <p:extLst>
      <p:ext uri="{BB962C8B-B14F-4D97-AF65-F5344CB8AC3E}">
        <p14:creationId xmlns:p14="http://schemas.microsoft.com/office/powerpoint/2010/main" val="226196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EEA2E-402B-4987-84B9-0ED2C7B1D2DB}" type="datetimeFigureOut">
              <a:rPr lang="en-SG" smtClean="0"/>
              <a:t>7/8/2020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41E385F-20C6-47CB-AD2A-35E0C78FE68B}" type="slidenum">
              <a:rPr lang="en-SG" smtClean="0"/>
              <a:t>‹#›</a:t>
            </a:fld>
            <a:endParaRPr lang="en-SG"/>
          </a:p>
        </p:txBody>
      </p:sp>
    </p:spTree>
    <p:extLst>
      <p:ext uri="{BB962C8B-B14F-4D97-AF65-F5344CB8AC3E}">
        <p14:creationId xmlns:p14="http://schemas.microsoft.com/office/powerpoint/2010/main" val="425637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9EEA2E-402B-4987-84B9-0ED2C7B1D2DB}" type="datetimeFigureOut">
              <a:rPr lang="en-SG" smtClean="0"/>
              <a:t>7/8/2020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41E385F-20C6-47CB-AD2A-35E0C78FE68B}" type="slidenum">
              <a:rPr lang="en-SG" smtClean="0"/>
              <a:t>‹#›</a:t>
            </a:fld>
            <a:endParaRPr lang="en-SG"/>
          </a:p>
        </p:txBody>
      </p:sp>
    </p:spTree>
    <p:extLst>
      <p:ext uri="{BB962C8B-B14F-4D97-AF65-F5344CB8AC3E}">
        <p14:creationId xmlns:p14="http://schemas.microsoft.com/office/powerpoint/2010/main" val="165640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9EEA2E-402B-4987-84B9-0ED2C7B1D2DB}" type="datetimeFigureOut">
              <a:rPr lang="en-SG" smtClean="0"/>
              <a:t>7/8/2020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41E385F-20C6-47CB-AD2A-35E0C78FE68B}" type="slidenum">
              <a:rPr lang="en-SG" smtClean="0"/>
              <a:t>‹#›</a:t>
            </a:fld>
            <a:endParaRPr lang="en-SG"/>
          </a:p>
        </p:txBody>
      </p:sp>
    </p:spTree>
    <p:extLst>
      <p:ext uri="{BB962C8B-B14F-4D97-AF65-F5344CB8AC3E}">
        <p14:creationId xmlns:p14="http://schemas.microsoft.com/office/powerpoint/2010/main" val="165843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9EEA2E-402B-4987-84B9-0ED2C7B1D2DB}" type="datetimeFigureOut">
              <a:rPr lang="en-SG" smtClean="0"/>
              <a:t>7/8/2020</a:t>
            </a:fld>
            <a:endParaRPr lang="en-S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1E385F-20C6-47CB-AD2A-35E0C78FE68B}" type="slidenum">
              <a:rPr lang="en-SG" smtClean="0"/>
              <a:t>‹#›</a:t>
            </a:fld>
            <a:endParaRPr lang="en-SG"/>
          </a:p>
        </p:txBody>
      </p:sp>
    </p:spTree>
    <p:extLst>
      <p:ext uri="{BB962C8B-B14F-4D97-AF65-F5344CB8AC3E}">
        <p14:creationId xmlns:p14="http://schemas.microsoft.com/office/powerpoint/2010/main" val="738116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Financial_crisis_of_2007%E2%80%930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en.wikipedia.org/wiki/Financial_crisis_of_2007%E2%80%930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Financial_crisis_of_2007%E2%80%9308"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5420-468D-454C-9454-AA94DDC9802F}"/>
              </a:ext>
            </a:extLst>
          </p:cNvPr>
          <p:cNvSpPr>
            <a:spLocks noGrp="1"/>
          </p:cNvSpPr>
          <p:nvPr>
            <p:ph type="ctrTitle"/>
          </p:nvPr>
        </p:nvSpPr>
        <p:spPr/>
        <p:txBody>
          <a:bodyPr/>
          <a:lstStyle/>
          <a:p>
            <a:r>
              <a:rPr lang="en-SG" dirty="0"/>
              <a:t>Mini Presentation 2</a:t>
            </a:r>
          </a:p>
        </p:txBody>
      </p:sp>
      <p:sp>
        <p:nvSpPr>
          <p:cNvPr id="3" name="Subtitle 2">
            <a:extLst>
              <a:ext uri="{FF2B5EF4-FFF2-40B4-BE49-F238E27FC236}">
                <a16:creationId xmlns:a16="http://schemas.microsoft.com/office/drawing/2014/main" id="{38584456-4F0F-4C69-BD04-68C7395A89AA}"/>
              </a:ext>
            </a:extLst>
          </p:cNvPr>
          <p:cNvSpPr>
            <a:spLocks noGrp="1"/>
          </p:cNvSpPr>
          <p:nvPr>
            <p:ph type="subTitle" idx="1"/>
          </p:nvPr>
        </p:nvSpPr>
        <p:spPr/>
        <p:txBody>
          <a:bodyPr/>
          <a:lstStyle/>
          <a:p>
            <a:r>
              <a:rPr lang="en-SG" dirty="0"/>
              <a:t>7 August 2020</a:t>
            </a:r>
          </a:p>
        </p:txBody>
      </p:sp>
    </p:spTree>
    <p:extLst>
      <p:ext uri="{BB962C8B-B14F-4D97-AF65-F5344CB8AC3E}">
        <p14:creationId xmlns:p14="http://schemas.microsoft.com/office/powerpoint/2010/main" val="66285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CA6D-95EA-48C2-911F-AAF20C219B9C}"/>
              </a:ext>
            </a:extLst>
          </p:cNvPr>
          <p:cNvSpPr>
            <a:spLocks noGrp="1"/>
          </p:cNvSpPr>
          <p:nvPr>
            <p:ph type="title"/>
          </p:nvPr>
        </p:nvSpPr>
        <p:spPr/>
        <p:txBody>
          <a:bodyPr/>
          <a:lstStyle/>
          <a:p>
            <a:r>
              <a:rPr lang="en-SG" dirty="0"/>
              <a:t>Covid-19 Impact on Singapore Banking Sector</a:t>
            </a:r>
          </a:p>
        </p:txBody>
      </p:sp>
      <p:sp>
        <p:nvSpPr>
          <p:cNvPr id="3" name="Content Placeholder 2">
            <a:extLst>
              <a:ext uri="{FF2B5EF4-FFF2-40B4-BE49-F238E27FC236}">
                <a16:creationId xmlns:a16="http://schemas.microsoft.com/office/drawing/2014/main" id="{05017A53-0C1A-4EAB-A025-1763AC90EDE0}"/>
              </a:ext>
            </a:extLst>
          </p:cNvPr>
          <p:cNvSpPr>
            <a:spLocks noGrp="1"/>
          </p:cNvSpPr>
          <p:nvPr>
            <p:ph idx="1"/>
          </p:nvPr>
        </p:nvSpPr>
        <p:spPr/>
        <p:txBody>
          <a:bodyPr>
            <a:normAutofit/>
          </a:bodyPr>
          <a:lstStyle/>
          <a:p>
            <a:pPr marL="0" indent="0">
              <a:buNone/>
            </a:pPr>
            <a:r>
              <a:rPr lang="en-SG" b="1" i="1" dirty="0"/>
              <a:t>What will be the impact on the customer loans and customer deposits , the bread and butter of Banks, during the current Covid-19 crisis ?</a:t>
            </a:r>
            <a:endParaRPr lang="en-SG" b="1" dirty="0"/>
          </a:p>
          <a:p>
            <a:endParaRPr lang="en-SG" dirty="0"/>
          </a:p>
          <a:p>
            <a:r>
              <a:rPr lang="en-SG" dirty="0"/>
              <a:t>Banking sector has weathered through 2 financial crisis namely, Asian Financial Crisis (1997-1998) and Global Financial Crisis (2007-2008).</a:t>
            </a:r>
          </a:p>
          <a:p>
            <a:pPr lvl="1"/>
            <a:endParaRPr lang="en-SG" dirty="0"/>
          </a:p>
          <a:p>
            <a:r>
              <a:rPr lang="en-SG" dirty="0"/>
              <a:t>Will the impact of the current Covid-19 crisis be similar to that of the previous 2 crisis ?</a:t>
            </a:r>
          </a:p>
        </p:txBody>
      </p:sp>
    </p:spTree>
    <p:extLst>
      <p:ext uri="{BB962C8B-B14F-4D97-AF65-F5344CB8AC3E}">
        <p14:creationId xmlns:p14="http://schemas.microsoft.com/office/powerpoint/2010/main" val="370766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CA6D-95EA-48C2-911F-AAF20C219B9C}"/>
              </a:ext>
            </a:extLst>
          </p:cNvPr>
          <p:cNvSpPr>
            <a:spLocks noGrp="1"/>
          </p:cNvSpPr>
          <p:nvPr>
            <p:ph type="title"/>
          </p:nvPr>
        </p:nvSpPr>
        <p:spPr/>
        <p:txBody>
          <a:bodyPr/>
          <a:lstStyle/>
          <a:p>
            <a:r>
              <a:rPr lang="en-SG" dirty="0"/>
              <a:t>Source of Data</a:t>
            </a:r>
          </a:p>
        </p:txBody>
      </p:sp>
      <p:sp>
        <p:nvSpPr>
          <p:cNvPr id="3" name="Content Placeholder 2">
            <a:extLst>
              <a:ext uri="{FF2B5EF4-FFF2-40B4-BE49-F238E27FC236}">
                <a16:creationId xmlns:a16="http://schemas.microsoft.com/office/drawing/2014/main" id="{05017A53-0C1A-4EAB-A025-1763AC90EDE0}"/>
              </a:ext>
            </a:extLst>
          </p:cNvPr>
          <p:cNvSpPr>
            <a:spLocks noGrp="1"/>
          </p:cNvSpPr>
          <p:nvPr>
            <p:ph idx="1"/>
          </p:nvPr>
        </p:nvSpPr>
        <p:spPr/>
        <p:txBody>
          <a:bodyPr/>
          <a:lstStyle/>
          <a:p>
            <a:r>
              <a:rPr lang="en-SG" dirty="0"/>
              <a:t>Public Data Set - Monetary Authority of Singapore (“MAS”) API</a:t>
            </a:r>
          </a:p>
          <a:p>
            <a:endParaRPr lang="en-SG" dirty="0"/>
          </a:p>
          <a:p>
            <a:r>
              <a:rPr lang="en-US" dirty="0"/>
              <a:t>API for Table I.10 Banks: External Assets and Liabilities of DBUs, Monthly</a:t>
            </a:r>
          </a:p>
          <a:p>
            <a:endParaRPr lang="en-US" dirty="0"/>
          </a:p>
          <a:p>
            <a:r>
              <a:rPr lang="en-US" dirty="0"/>
              <a:t>API for Table I.10A Banks: External Assets and Liabilities of DBUs and ACUs, Monthly</a:t>
            </a:r>
          </a:p>
          <a:p>
            <a:endParaRPr lang="en-US" dirty="0"/>
          </a:p>
          <a:p>
            <a:r>
              <a:rPr lang="en-US" dirty="0"/>
              <a:t>Fields of API (</a:t>
            </a:r>
            <a:r>
              <a:rPr lang="en-US" dirty="0">
                <a:sym typeface="Wingdings" panose="05000000000000000000" pitchFamily="2" charset="2"/>
              </a:rPr>
              <a:t>next slide)</a:t>
            </a:r>
            <a:endParaRPr lang="en-SG" dirty="0"/>
          </a:p>
          <a:p>
            <a:pPr marL="457200" lvl="1" indent="0">
              <a:buNone/>
            </a:pPr>
            <a:endParaRPr lang="en-SG" dirty="0"/>
          </a:p>
          <a:p>
            <a:endParaRPr lang="en-SG" dirty="0"/>
          </a:p>
        </p:txBody>
      </p:sp>
    </p:spTree>
    <p:extLst>
      <p:ext uri="{BB962C8B-B14F-4D97-AF65-F5344CB8AC3E}">
        <p14:creationId xmlns:p14="http://schemas.microsoft.com/office/powerpoint/2010/main" val="158212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32D0173-7EFA-4FBA-948E-0DFD8BA73CFC}"/>
              </a:ext>
            </a:extLst>
          </p:cNvPr>
          <p:cNvGraphicFramePr>
            <a:graphicFrameLocks noGrp="1"/>
          </p:cNvGraphicFramePr>
          <p:nvPr>
            <p:extLst>
              <p:ext uri="{D42A27DB-BD31-4B8C-83A1-F6EECF244321}">
                <p14:modId xmlns:p14="http://schemas.microsoft.com/office/powerpoint/2010/main" val="1273710644"/>
              </p:ext>
            </p:extLst>
          </p:nvPr>
        </p:nvGraphicFramePr>
        <p:xfrm>
          <a:off x="1034143" y="746449"/>
          <a:ext cx="9974424" cy="5679085"/>
        </p:xfrm>
        <a:graphic>
          <a:graphicData uri="http://schemas.openxmlformats.org/drawingml/2006/table">
            <a:tbl>
              <a:tblPr/>
              <a:tblGrid>
                <a:gridCol w="598714">
                  <a:extLst>
                    <a:ext uri="{9D8B030D-6E8A-4147-A177-3AD203B41FA5}">
                      <a16:colId xmlns:a16="http://schemas.microsoft.com/office/drawing/2014/main" val="2676757088"/>
                    </a:ext>
                  </a:extLst>
                </a:gridCol>
                <a:gridCol w="1698171">
                  <a:extLst>
                    <a:ext uri="{9D8B030D-6E8A-4147-A177-3AD203B41FA5}">
                      <a16:colId xmlns:a16="http://schemas.microsoft.com/office/drawing/2014/main" val="1667220480"/>
                    </a:ext>
                  </a:extLst>
                </a:gridCol>
                <a:gridCol w="2416629">
                  <a:extLst>
                    <a:ext uri="{9D8B030D-6E8A-4147-A177-3AD203B41FA5}">
                      <a16:colId xmlns:a16="http://schemas.microsoft.com/office/drawing/2014/main" val="1778423895"/>
                    </a:ext>
                  </a:extLst>
                </a:gridCol>
                <a:gridCol w="1744825">
                  <a:extLst>
                    <a:ext uri="{9D8B030D-6E8A-4147-A177-3AD203B41FA5}">
                      <a16:colId xmlns:a16="http://schemas.microsoft.com/office/drawing/2014/main" val="1901315498"/>
                    </a:ext>
                  </a:extLst>
                </a:gridCol>
                <a:gridCol w="1026367">
                  <a:extLst>
                    <a:ext uri="{9D8B030D-6E8A-4147-A177-3AD203B41FA5}">
                      <a16:colId xmlns:a16="http://schemas.microsoft.com/office/drawing/2014/main" val="4124265092"/>
                    </a:ext>
                  </a:extLst>
                </a:gridCol>
                <a:gridCol w="2489718">
                  <a:extLst>
                    <a:ext uri="{9D8B030D-6E8A-4147-A177-3AD203B41FA5}">
                      <a16:colId xmlns:a16="http://schemas.microsoft.com/office/drawing/2014/main" val="3399598565"/>
                    </a:ext>
                  </a:extLst>
                </a:gridCol>
              </a:tblGrid>
              <a:tr h="166224">
                <a:tc>
                  <a:txBody>
                    <a:bodyPr/>
                    <a:lstStyle/>
                    <a:p>
                      <a:pPr fontAlgn="base"/>
                      <a:r>
                        <a:rPr lang="en-SG" sz="1000" b="0">
                          <a:solidFill>
                            <a:srgbClr val="FFFFFF"/>
                          </a:solidFill>
                          <a:effectLst/>
                          <a:latin typeface="inherit"/>
                        </a:rPr>
                        <a:t>No</a:t>
                      </a:r>
                    </a:p>
                  </a:txBody>
                  <a:tcPr marL="4010" marR="4010" marT="8019" marB="801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C454F"/>
                    </a:solidFill>
                  </a:tcPr>
                </a:tc>
                <a:tc>
                  <a:txBody>
                    <a:bodyPr/>
                    <a:lstStyle/>
                    <a:p>
                      <a:pPr fontAlgn="base"/>
                      <a:r>
                        <a:rPr lang="en-SG" sz="1000" b="0">
                          <a:solidFill>
                            <a:srgbClr val="FFFFFF"/>
                          </a:solidFill>
                          <a:effectLst/>
                          <a:latin typeface="inherit"/>
                        </a:rPr>
                        <a:t>Name</a:t>
                      </a:r>
                    </a:p>
                  </a:txBody>
                  <a:tcPr marL="4010" marR="4010" marT="8019" marB="801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C454F"/>
                    </a:solidFill>
                  </a:tcPr>
                </a:tc>
                <a:tc>
                  <a:txBody>
                    <a:bodyPr/>
                    <a:lstStyle/>
                    <a:p>
                      <a:pPr fontAlgn="base"/>
                      <a:r>
                        <a:rPr lang="en-SG" sz="1000" b="0" dirty="0">
                          <a:solidFill>
                            <a:srgbClr val="FFFFFF"/>
                          </a:solidFill>
                          <a:effectLst/>
                          <a:latin typeface="inherit"/>
                        </a:rPr>
                        <a:t>Title</a:t>
                      </a:r>
                    </a:p>
                  </a:txBody>
                  <a:tcPr marL="4010" marR="4010" marT="8019" marB="801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C454F"/>
                    </a:solidFill>
                  </a:tcPr>
                </a:tc>
                <a:tc>
                  <a:txBody>
                    <a:bodyPr/>
                    <a:lstStyle/>
                    <a:p>
                      <a:pPr fontAlgn="base"/>
                      <a:r>
                        <a:rPr lang="en-SG" sz="1000" b="0">
                          <a:solidFill>
                            <a:srgbClr val="FFFFFF"/>
                          </a:solidFill>
                          <a:effectLst/>
                          <a:latin typeface="inherit"/>
                        </a:rPr>
                        <a:t>Type</a:t>
                      </a:r>
                    </a:p>
                  </a:txBody>
                  <a:tcPr marL="4010" marR="4010" marT="8019" marB="801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C454F"/>
                    </a:solidFill>
                  </a:tcPr>
                </a:tc>
                <a:tc>
                  <a:txBody>
                    <a:bodyPr/>
                    <a:lstStyle/>
                    <a:p>
                      <a:pPr fontAlgn="base"/>
                      <a:r>
                        <a:rPr lang="en-SG" sz="1000" b="0">
                          <a:solidFill>
                            <a:srgbClr val="FFFFFF"/>
                          </a:solidFill>
                          <a:effectLst/>
                          <a:latin typeface="inherit"/>
                        </a:rPr>
                        <a:t>Unit Of Measure</a:t>
                      </a:r>
                    </a:p>
                  </a:txBody>
                  <a:tcPr marL="4010" marR="4010" marT="8019" marB="801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C454F"/>
                    </a:solidFill>
                  </a:tcPr>
                </a:tc>
                <a:tc>
                  <a:txBody>
                    <a:bodyPr/>
                    <a:lstStyle/>
                    <a:p>
                      <a:pPr fontAlgn="base"/>
                      <a:r>
                        <a:rPr lang="en-SG" sz="1000" b="0">
                          <a:solidFill>
                            <a:srgbClr val="FFFFFF"/>
                          </a:solidFill>
                          <a:effectLst/>
                          <a:latin typeface="inherit"/>
                        </a:rPr>
                        <a:t>Description</a:t>
                      </a:r>
                    </a:p>
                  </a:txBody>
                  <a:tcPr marL="4010" marR="4010" marT="8019" marB="801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C454F"/>
                    </a:solidFill>
                  </a:tcPr>
                </a:tc>
                <a:extLst>
                  <a:ext uri="{0D108BD9-81ED-4DB2-BD59-A6C34878D82A}">
                    <a16:rowId xmlns:a16="http://schemas.microsoft.com/office/drawing/2014/main" val="1180920313"/>
                  </a:ext>
                </a:extLst>
              </a:tr>
              <a:tr h="230013">
                <a:tc>
                  <a:txBody>
                    <a:bodyPr/>
                    <a:lstStyle/>
                    <a:p>
                      <a:pPr algn="ctr" fontAlgn="base"/>
                      <a:r>
                        <a:rPr lang="en-SG" sz="1000" dirty="0">
                          <a:solidFill>
                            <a:srgbClr val="454545"/>
                          </a:solidFill>
                          <a:effectLst/>
                          <a:latin typeface="inherit"/>
                        </a:rPr>
                        <a:t>1</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dirty="0" err="1">
                          <a:solidFill>
                            <a:srgbClr val="454545"/>
                          </a:solidFill>
                          <a:effectLst/>
                          <a:latin typeface="inherit"/>
                        </a:rPr>
                        <a:t>end_of_month</a:t>
                      </a:r>
                      <a:endParaRPr lang="en-SG" sz="1000" dirty="0">
                        <a:solidFill>
                          <a:srgbClr val="454545"/>
                        </a:solidFill>
                        <a:effectLst/>
                        <a:latin typeface="inherit"/>
                      </a:endParaRP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End of month</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Datetime (Month) "YYYY-MM"</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 </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 </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extLst>
                  <a:ext uri="{0D108BD9-81ED-4DB2-BD59-A6C34878D82A}">
                    <a16:rowId xmlns:a16="http://schemas.microsoft.com/office/drawing/2014/main" val="1977969419"/>
                  </a:ext>
                </a:extLst>
              </a:tr>
              <a:tr h="230013">
                <a:tc>
                  <a:txBody>
                    <a:bodyPr/>
                    <a:lstStyle/>
                    <a:p>
                      <a:pPr algn="ctr" fontAlgn="base"/>
                      <a:r>
                        <a:rPr lang="en-SG" sz="1000">
                          <a:solidFill>
                            <a:srgbClr val="454545"/>
                          </a:solidFill>
                          <a:effectLst/>
                          <a:latin typeface="inherit"/>
                        </a:rPr>
                        <a:t>2</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dirty="0">
                          <a:solidFill>
                            <a:srgbClr val="454545"/>
                          </a:solidFill>
                          <a:effectLst/>
                          <a:latin typeface="inherit"/>
                        </a:rPr>
                        <a:t>preliminary</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Preliminary indicator</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Numeric (General)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 </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US" sz="1000">
                          <a:solidFill>
                            <a:srgbClr val="454545"/>
                          </a:solidFill>
                          <a:effectLst/>
                          <a:latin typeface="inherit"/>
                        </a:rPr>
                        <a:t>'1' if preliminary, '0' otherwise.</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extLst>
                  <a:ext uri="{0D108BD9-81ED-4DB2-BD59-A6C34878D82A}">
                    <a16:rowId xmlns:a16="http://schemas.microsoft.com/office/drawing/2014/main" val="2351367622"/>
                  </a:ext>
                </a:extLst>
              </a:tr>
              <a:tr h="156563">
                <a:tc>
                  <a:txBody>
                    <a:bodyPr/>
                    <a:lstStyle/>
                    <a:p>
                      <a:pPr algn="ctr" fontAlgn="base"/>
                      <a:r>
                        <a:rPr lang="en-SG" sz="1000">
                          <a:solidFill>
                            <a:srgbClr val="454545"/>
                          </a:solidFill>
                          <a:effectLst/>
                          <a:latin typeface="inherit"/>
                        </a:rPr>
                        <a:t>3</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assets_total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dirty="0">
                          <a:solidFill>
                            <a:srgbClr val="454545"/>
                          </a:solidFill>
                          <a:effectLst/>
                          <a:latin typeface="inherit"/>
                        </a:rPr>
                        <a:t>Assets - Total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Numeric (General)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S$ Million</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 </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extLst>
                  <a:ext uri="{0D108BD9-81ED-4DB2-BD59-A6C34878D82A}">
                    <a16:rowId xmlns:a16="http://schemas.microsoft.com/office/drawing/2014/main" val="454918043"/>
                  </a:ext>
                </a:extLst>
              </a:tr>
              <a:tr h="266738">
                <a:tc>
                  <a:txBody>
                    <a:bodyPr/>
                    <a:lstStyle/>
                    <a:p>
                      <a:pPr algn="ctr" fontAlgn="base"/>
                      <a:r>
                        <a:rPr lang="en-SG" sz="1000">
                          <a:solidFill>
                            <a:srgbClr val="454545"/>
                          </a:solidFill>
                          <a:effectLst/>
                          <a:latin typeface="inherit"/>
                        </a:rPr>
                        <a:t>4</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assets_foreign_notes_coins</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US" sz="1000" dirty="0">
                          <a:solidFill>
                            <a:srgbClr val="454545"/>
                          </a:solidFill>
                          <a:effectLst/>
                          <a:latin typeface="inherit"/>
                        </a:rPr>
                        <a:t>Assets - Foreign Notes and Coins</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Numeric (General)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S$ Million</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 </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extLst>
                  <a:ext uri="{0D108BD9-81ED-4DB2-BD59-A6C34878D82A}">
                    <a16:rowId xmlns:a16="http://schemas.microsoft.com/office/drawing/2014/main" val="1823386169"/>
                  </a:ext>
                </a:extLst>
              </a:tr>
              <a:tr h="266738">
                <a:tc>
                  <a:txBody>
                    <a:bodyPr/>
                    <a:lstStyle/>
                    <a:p>
                      <a:pPr algn="ctr" fontAlgn="base"/>
                      <a:r>
                        <a:rPr lang="en-SG" sz="1000">
                          <a:solidFill>
                            <a:srgbClr val="454545"/>
                          </a:solidFill>
                          <a:effectLst/>
                          <a:latin typeface="inherit"/>
                        </a:rPr>
                        <a:t>5</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assets_adfb</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US" sz="1000" dirty="0">
                          <a:solidFill>
                            <a:srgbClr val="454545"/>
                          </a:solidFill>
                          <a:effectLst/>
                          <a:latin typeface="inherit"/>
                        </a:rPr>
                        <a:t>Assets - Amounts due from Banks</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dirty="0">
                          <a:solidFill>
                            <a:srgbClr val="454545"/>
                          </a:solidFill>
                          <a:effectLst/>
                          <a:latin typeface="inherit"/>
                        </a:rPr>
                        <a:t>Numeric (General)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S$ Million</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US" sz="1000">
                          <a:solidFill>
                            <a:srgbClr val="454545"/>
                          </a:solidFill>
                          <a:effectLst/>
                          <a:latin typeface="inherit"/>
                        </a:rPr>
                        <a:t>Note: Includes Asian Currency Units.</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extLst>
                  <a:ext uri="{0D108BD9-81ED-4DB2-BD59-A6C34878D82A}">
                    <a16:rowId xmlns:a16="http://schemas.microsoft.com/office/drawing/2014/main" val="546374654"/>
                  </a:ext>
                </a:extLst>
              </a:tr>
              <a:tr h="376913">
                <a:tc>
                  <a:txBody>
                    <a:bodyPr/>
                    <a:lstStyle/>
                    <a:p>
                      <a:pPr algn="ctr" fontAlgn="base"/>
                      <a:r>
                        <a:rPr lang="en-SG" sz="1000">
                          <a:solidFill>
                            <a:srgbClr val="454545"/>
                          </a:solidFill>
                          <a:effectLst/>
                          <a:latin typeface="inherit"/>
                        </a:rPr>
                        <a:t>6</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assets_lnbc</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US" sz="1000">
                          <a:solidFill>
                            <a:srgbClr val="454545"/>
                          </a:solidFill>
                          <a:effectLst/>
                          <a:latin typeface="inherit"/>
                        </a:rPr>
                        <a:t>Assets - Loans and Advances to Non-Bank Customers</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dirty="0">
                          <a:solidFill>
                            <a:srgbClr val="454545"/>
                          </a:solidFill>
                          <a:effectLst/>
                          <a:latin typeface="inherit"/>
                        </a:rPr>
                        <a:t>Numeric (General)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S$ Million</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 </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extLst>
                  <a:ext uri="{0D108BD9-81ED-4DB2-BD59-A6C34878D82A}">
                    <a16:rowId xmlns:a16="http://schemas.microsoft.com/office/drawing/2014/main" val="73181857"/>
                  </a:ext>
                </a:extLst>
              </a:tr>
              <a:tr h="780886">
                <a:tc>
                  <a:txBody>
                    <a:bodyPr/>
                    <a:lstStyle/>
                    <a:p>
                      <a:pPr algn="ctr" fontAlgn="base"/>
                      <a:r>
                        <a:rPr lang="en-SG" sz="1000">
                          <a:solidFill>
                            <a:srgbClr val="454545"/>
                          </a:solidFill>
                          <a:effectLst/>
                          <a:latin typeface="inherit"/>
                        </a:rPr>
                        <a:t>7</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assets_bills</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US" sz="1000">
                          <a:solidFill>
                            <a:srgbClr val="454545"/>
                          </a:solidFill>
                          <a:effectLst/>
                          <a:latin typeface="inherit"/>
                        </a:rPr>
                        <a:t>Assets - Bills Discounted or Purchased</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dirty="0">
                          <a:solidFill>
                            <a:srgbClr val="454545"/>
                          </a:solidFill>
                          <a:effectLst/>
                          <a:latin typeface="inherit"/>
                        </a:rPr>
                        <a:t>Numeric (General)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dirty="0">
                          <a:solidFill>
                            <a:srgbClr val="454545"/>
                          </a:solidFill>
                          <a:effectLst/>
                          <a:latin typeface="inherit"/>
                        </a:rPr>
                        <a:t>S$ Million</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US" sz="1000">
                          <a:solidFill>
                            <a:srgbClr val="454545"/>
                          </a:solidFill>
                          <a:effectLst/>
                          <a:latin typeface="inherit"/>
                        </a:rPr>
                        <a:t>Note: Prior to June 1999, data on bills financing include bills refinanced by the Monetary Authority of Singapore.</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extLst>
                  <a:ext uri="{0D108BD9-81ED-4DB2-BD59-A6C34878D82A}">
                    <a16:rowId xmlns:a16="http://schemas.microsoft.com/office/drawing/2014/main" val="1271857573"/>
                  </a:ext>
                </a:extLst>
              </a:tr>
              <a:tr h="266738">
                <a:tc>
                  <a:txBody>
                    <a:bodyPr/>
                    <a:lstStyle/>
                    <a:p>
                      <a:pPr algn="ctr" fontAlgn="base"/>
                      <a:r>
                        <a:rPr lang="en-SG" sz="1000">
                          <a:solidFill>
                            <a:srgbClr val="454545"/>
                          </a:solidFill>
                          <a:effectLst/>
                          <a:latin typeface="inherit"/>
                        </a:rPr>
                        <a:t>8</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assets_sae</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Assets - Securities and Equities</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Numeric (General)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dirty="0">
                          <a:solidFill>
                            <a:srgbClr val="454545"/>
                          </a:solidFill>
                          <a:effectLst/>
                          <a:latin typeface="inherit"/>
                        </a:rPr>
                        <a:t>S$ Million</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 </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extLst>
                  <a:ext uri="{0D108BD9-81ED-4DB2-BD59-A6C34878D82A}">
                    <a16:rowId xmlns:a16="http://schemas.microsoft.com/office/drawing/2014/main" val="597192484"/>
                  </a:ext>
                </a:extLst>
              </a:tr>
              <a:tr h="230013">
                <a:tc>
                  <a:txBody>
                    <a:bodyPr/>
                    <a:lstStyle/>
                    <a:p>
                      <a:pPr algn="ctr" fontAlgn="base"/>
                      <a:r>
                        <a:rPr lang="en-SG" sz="1000">
                          <a:solidFill>
                            <a:srgbClr val="454545"/>
                          </a:solidFill>
                          <a:effectLst/>
                          <a:latin typeface="inherit"/>
                        </a:rPr>
                        <a:t>9</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assets_other_foreign</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Assets - Other Foreign Assets</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Numeric (General)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dirty="0">
                          <a:solidFill>
                            <a:srgbClr val="454545"/>
                          </a:solidFill>
                          <a:effectLst/>
                          <a:latin typeface="inherit"/>
                        </a:rPr>
                        <a:t>S$ Million</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 </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extLst>
                  <a:ext uri="{0D108BD9-81ED-4DB2-BD59-A6C34878D82A}">
                    <a16:rowId xmlns:a16="http://schemas.microsoft.com/office/drawing/2014/main" val="1918757998"/>
                  </a:ext>
                </a:extLst>
              </a:tr>
              <a:tr h="1368485">
                <a:tc>
                  <a:txBody>
                    <a:bodyPr/>
                    <a:lstStyle/>
                    <a:p>
                      <a:pPr algn="ctr" fontAlgn="base"/>
                      <a:r>
                        <a:rPr lang="en-SG" sz="1000">
                          <a:solidFill>
                            <a:srgbClr val="454545"/>
                          </a:solidFill>
                          <a:effectLst/>
                          <a:latin typeface="inherit"/>
                        </a:rPr>
                        <a:t>10</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liab_total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Liabilities - Total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Numeric (General)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dirty="0">
                          <a:solidFill>
                            <a:srgbClr val="454545"/>
                          </a:solidFill>
                          <a:effectLst/>
                          <a:latin typeface="inherit"/>
                        </a:rPr>
                        <a:t>S$ Million</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US" sz="1000">
                          <a:solidFill>
                            <a:srgbClr val="454545"/>
                          </a:solidFill>
                          <a:effectLst/>
                          <a:latin typeface="inherit"/>
                        </a:rPr>
                        <a:t>Note: The methodology for computing foreign liabilities has been revised for data from March 2004, to be consistent with the treatment of data relating to Singapore's external sector.</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extLst>
                  <a:ext uri="{0D108BD9-81ED-4DB2-BD59-A6C34878D82A}">
                    <a16:rowId xmlns:a16="http://schemas.microsoft.com/office/drawing/2014/main" val="2606677762"/>
                  </a:ext>
                </a:extLst>
              </a:tr>
              <a:tr h="303463">
                <a:tc>
                  <a:txBody>
                    <a:bodyPr/>
                    <a:lstStyle/>
                    <a:p>
                      <a:pPr algn="ctr" fontAlgn="base"/>
                      <a:r>
                        <a:rPr lang="en-SG" sz="1000">
                          <a:solidFill>
                            <a:srgbClr val="454545"/>
                          </a:solidFill>
                          <a:effectLst/>
                          <a:latin typeface="inherit"/>
                        </a:rPr>
                        <a:t>11</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liab_dnbc</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US" sz="1000">
                          <a:solidFill>
                            <a:srgbClr val="454545"/>
                          </a:solidFill>
                          <a:effectLst/>
                          <a:latin typeface="inherit"/>
                        </a:rPr>
                        <a:t>Liabilities - Deposits of Non-Bank Customers</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Numeric (General)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dirty="0">
                          <a:solidFill>
                            <a:srgbClr val="454545"/>
                          </a:solidFill>
                          <a:effectLst/>
                          <a:latin typeface="inherit"/>
                        </a:rPr>
                        <a:t>S$ Million</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 </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extLst>
                  <a:ext uri="{0D108BD9-81ED-4DB2-BD59-A6C34878D82A}">
                    <a16:rowId xmlns:a16="http://schemas.microsoft.com/office/drawing/2014/main" val="2361912563"/>
                  </a:ext>
                </a:extLst>
              </a:tr>
              <a:tr h="266738">
                <a:tc>
                  <a:txBody>
                    <a:bodyPr/>
                    <a:lstStyle/>
                    <a:p>
                      <a:pPr algn="ctr" fontAlgn="base"/>
                      <a:r>
                        <a:rPr lang="en-SG" sz="1000">
                          <a:solidFill>
                            <a:srgbClr val="454545"/>
                          </a:solidFill>
                          <a:effectLst/>
                          <a:latin typeface="inherit"/>
                        </a:rPr>
                        <a:t>12</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liab_adtb</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US" sz="1000">
                          <a:solidFill>
                            <a:srgbClr val="454545"/>
                          </a:solidFill>
                          <a:effectLst/>
                          <a:latin typeface="inherit"/>
                        </a:rPr>
                        <a:t>Liabilities - Amounts due to Banks</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Numeric (General)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dirty="0">
                          <a:solidFill>
                            <a:srgbClr val="454545"/>
                          </a:solidFill>
                          <a:effectLst/>
                          <a:latin typeface="inherit"/>
                        </a:rPr>
                        <a:t>S$ Million</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US" sz="1000">
                          <a:solidFill>
                            <a:srgbClr val="454545"/>
                          </a:solidFill>
                          <a:effectLst/>
                          <a:latin typeface="inherit"/>
                        </a:rPr>
                        <a:t>Note: Includes Asian Currency Units.</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extLst>
                  <a:ext uri="{0D108BD9-81ED-4DB2-BD59-A6C34878D82A}">
                    <a16:rowId xmlns:a16="http://schemas.microsoft.com/office/drawing/2014/main" val="3317509546"/>
                  </a:ext>
                </a:extLst>
              </a:tr>
              <a:tr h="193288">
                <a:tc>
                  <a:txBody>
                    <a:bodyPr/>
                    <a:lstStyle/>
                    <a:p>
                      <a:pPr algn="ctr" fontAlgn="base"/>
                      <a:r>
                        <a:rPr lang="en-SG" sz="1000">
                          <a:solidFill>
                            <a:srgbClr val="454545"/>
                          </a:solidFill>
                          <a:effectLst/>
                          <a:latin typeface="inherit"/>
                        </a:rPr>
                        <a:t>13</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liab_bills</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Liabilities - Bills Payable</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Numeric (General)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dirty="0">
                          <a:solidFill>
                            <a:srgbClr val="454545"/>
                          </a:solidFill>
                          <a:effectLst/>
                          <a:latin typeface="inherit"/>
                        </a:rPr>
                        <a:t>S$ Million</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 </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extLst>
                  <a:ext uri="{0D108BD9-81ED-4DB2-BD59-A6C34878D82A}">
                    <a16:rowId xmlns:a16="http://schemas.microsoft.com/office/drawing/2014/main" val="2659474470"/>
                  </a:ext>
                </a:extLst>
              </a:tr>
              <a:tr h="266738">
                <a:tc>
                  <a:txBody>
                    <a:bodyPr/>
                    <a:lstStyle/>
                    <a:p>
                      <a:pPr algn="ctr" fontAlgn="base"/>
                      <a:r>
                        <a:rPr lang="en-SG" sz="1000">
                          <a:solidFill>
                            <a:srgbClr val="454545"/>
                          </a:solidFill>
                          <a:effectLst/>
                          <a:latin typeface="inherit"/>
                        </a:rPr>
                        <a:t>14</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liab_other_foreign</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Liabilities - Other Foreign Liabilities</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Numeric (General)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dirty="0">
                          <a:solidFill>
                            <a:srgbClr val="454545"/>
                          </a:solidFill>
                          <a:effectLst/>
                          <a:latin typeface="inherit"/>
                        </a:rPr>
                        <a:t>S$ Million</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00">
                          <a:solidFill>
                            <a:srgbClr val="454545"/>
                          </a:solidFill>
                          <a:effectLst/>
                          <a:latin typeface="inherit"/>
                        </a:rPr>
                        <a:t> </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extLst>
                  <a:ext uri="{0D108BD9-81ED-4DB2-BD59-A6C34878D82A}">
                    <a16:rowId xmlns:a16="http://schemas.microsoft.com/office/drawing/2014/main" val="3748871967"/>
                  </a:ext>
                </a:extLst>
              </a:tr>
              <a:tr h="303463">
                <a:tc>
                  <a:txBody>
                    <a:bodyPr/>
                    <a:lstStyle/>
                    <a:p>
                      <a:pPr algn="ctr" fontAlgn="base"/>
                      <a:r>
                        <a:rPr lang="en-SG" sz="1000">
                          <a:solidFill>
                            <a:srgbClr val="454545"/>
                          </a:solidFill>
                          <a:effectLst/>
                          <a:latin typeface="inherit"/>
                        </a:rPr>
                        <a:t>15</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net_foreign_assets_liab</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Net Foreign Assets / Liabilities (-)</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a:solidFill>
                            <a:srgbClr val="454545"/>
                          </a:solidFill>
                          <a:effectLst/>
                          <a:latin typeface="inherit"/>
                        </a:rPr>
                        <a:t>Numeric (General)</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dirty="0">
                          <a:solidFill>
                            <a:srgbClr val="454545"/>
                          </a:solidFill>
                          <a:effectLst/>
                          <a:latin typeface="inherit"/>
                        </a:rPr>
                        <a:t>S$ Million</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00" dirty="0">
                          <a:solidFill>
                            <a:srgbClr val="454545"/>
                          </a:solidFill>
                          <a:effectLst/>
                          <a:latin typeface="inherit"/>
                        </a:rPr>
                        <a:t> </a:t>
                      </a:r>
                    </a:p>
                  </a:txBody>
                  <a:tcPr marL="8019" marR="8019" marT="4010" marB="40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extLst>
                  <a:ext uri="{0D108BD9-81ED-4DB2-BD59-A6C34878D82A}">
                    <a16:rowId xmlns:a16="http://schemas.microsoft.com/office/drawing/2014/main" val="1225099862"/>
                  </a:ext>
                </a:extLst>
              </a:tr>
            </a:tbl>
          </a:graphicData>
        </a:graphic>
      </p:graphicFrame>
      <p:sp>
        <p:nvSpPr>
          <p:cNvPr id="4" name="TextBox 3">
            <a:extLst>
              <a:ext uri="{FF2B5EF4-FFF2-40B4-BE49-F238E27FC236}">
                <a16:creationId xmlns:a16="http://schemas.microsoft.com/office/drawing/2014/main" id="{8BB6D73B-1402-41F8-9F50-96D3126E5609}"/>
              </a:ext>
            </a:extLst>
          </p:cNvPr>
          <p:cNvSpPr txBox="1"/>
          <p:nvPr/>
        </p:nvSpPr>
        <p:spPr>
          <a:xfrm>
            <a:off x="951721" y="377117"/>
            <a:ext cx="9825135" cy="369332"/>
          </a:xfrm>
          <a:prstGeom prst="rect">
            <a:avLst/>
          </a:prstGeom>
          <a:noFill/>
        </p:spPr>
        <p:txBody>
          <a:bodyPr wrap="square">
            <a:spAutoFit/>
          </a:bodyPr>
          <a:lstStyle/>
          <a:p>
            <a:r>
              <a:rPr lang="en-US" dirty="0"/>
              <a:t>API Documentation for Table I.10A</a:t>
            </a:r>
          </a:p>
        </p:txBody>
      </p:sp>
    </p:spTree>
    <p:extLst>
      <p:ext uri="{BB962C8B-B14F-4D97-AF65-F5344CB8AC3E}">
        <p14:creationId xmlns:p14="http://schemas.microsoft.com/office/powerpoint/2010/main" val="251648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F7CF54-0A95-4DD7-8C4C-86BA145196BE}"/>
              </a:ext>
            </a:extLst>
          </p:cNvPr>
          <p:cNvGraphicFramePr>
            <a:graphicFrameLocks noGrp="1"/>
          </p:cNvGraphicFramePr>
          <p:nvPr>
            <p:extLst>
              <p:ext uri="{D42A27DB-BD31-4B8C-83A1-F6EECF244321}">
                <p14:modId xmlns:p14="http://schemas.microsoft.com/office/powerpoint/2010/main" val="1587624045"/>
              </p:ext>
            </p:extLst>
          </p:nvPr>
        </p:nvGraphicFramePr>
        <p:xfrm>
          <a:off x="972228" y="1091560"/>
          <a:ext cx="9459396" cy="5266037"/>
        </p:xfrm>
        <a:graphic>
          <a:graphicData uri="http://schemas.openxmlformats.org/drawingml/2006/table">
            <a:tbl>
              <a:tblPr/>
              <a:tblGrid>
                <a:gridCol w="828580">
                  <a:extLst>
                    <a:ext uri="{9D8B030D-6E8A-4147-A177-3AD203B41FA5}">
                      <a16:colId xmlns:a16="http://schemas.microsoft.com/office/drawing/2014/main" val="4258753106"/>
                    </a:ext>
                  </a:extLst>
                </a:gridCol>
                <a:gridCol w="1632857">
                  <a:extLst>
                    <a:ext uri="{9D8B030D-6E8A-4147-A177-3AD203B41FA5}">
                      <a16:colId xmlns:a16="http://schemas.microsoft.com/office/drawing/2014/main" val="30333889"/>
                    </a:ext>
                  </a:extLst>
                </a:gridCol>
                <a:gridCol w="2268261">
                  <a:extLst>
                    <a:ext uri="{9D8B030D-6E8A-4147-A177-3AD203B41FA5}">
                      <a16:colId xmlns:a16="http://schemas.microsoft.com/office/drawing/2014/main" val="2104559535"/>
                    </a:ext>
                  </a:extLst>
                </a:gridCol>
                <a:gridCol w="1576566">
                  <a:extLst>
                    <a:ext uri="{9D8B030D-6E8A-4147-A177-3AD203B41FA5}">
                      <a16:colId xmlns:a16="http://schemas.microsoft.com/office/drawing/2014/main" val="2730022178"/>
                    </a:ext>
                  </a:extLst>
                </a:gridCol>
                <a:gridCol w="1576566">
                  <a:extLst>
                    <a:ext uri="{9D8B030D-6E8A-4147-A177-3AD203B41FA5}">
                      <a16:colId xmlns:a16="http://schemas.microsoft.com/office/drawing/2014/main" val="2505875959"/>
                    </a:ext>
                  </a:extLst>
                </a:gridCol>
                <a:gridCol w="1576566">
                  <a:extLst>
                    <a:ext uri="{9D8B030D-6E8A-4147-A177-3AD203B41FA5}">
                      <a16:colId xmlns:a16="http://schemas.microsoft.com/office/drawing/2014/main" val="1903343883"/>
                    </a:ext>
                  </a:extLst>
                </a:gridCol>
              </a:tblGrid>
              <a:tr h="0">
                <a:tc>
                  <a:txBody>
                    <a:bodyPr/>
                    <a:lstStyle/>
                    <a:p>
                      <a:pPr fontAlgn="base"/>
                      <a:r>
                        <a:rPr lang="en-SG" sz="1050" b="0" dirty="0">
                          <a:solidFill>
                            <a:srgbClr val="FFFFFF"/>
                          </a:solidFill>
                          <a:effectLst/>
                          <a:latin typeface="inherit"/>
                        </a:rPr>
                        <a:t>No</a:t>
                      </a:r>
                    </a:p>
                  </a:txBody>
                  <a:tcPr marL="5148" marR="5148" marT="10296" marB="1029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C454F"/>
                    </a:solidFill>
                  </a:tcPr>
                </a:tc>
                <a:tc>
                  <a:txBody>
                    <a:bodyPr/>
                    <a:lstStyle/>
                    <a:p>
                      <a:pPr fontAlgn="base"/>
                      <a:r>
                        <a:rPr lang="en-SG" sz="1050" b="0">
                          <a:solidFill>
                            <a:srgbClr val="FFFFFF"/>
                          </a:solidFill>
                          <a:effectLst/>
                          <a:latin typeface="inherit"/>
                        </a:rPr>
                        <a:t>Name</a:t>
                      </a:r>
                    </a:p>
                  </a:txBody>
                  <a:tcPr marL="5148" marR="5148" marT="10296" marB="1029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C454F"/>
                    </a:solidFill>
                  </a:tcPr>
                </a:tc>
                <a:tc>
                  <a:txBody>
                    <a:bodyPr/>
                    <a:lstStyle/>
                    <a:p>
                      <a:pPr fontAlgn="base"/>
                      <a:r>
                        <a:rPr lang="en-SG" sz="1050" b="0">
                          <a:solidFill>
                            <a:srgbClr val="FFFFFF"/>
                          </a:solidFill>
                          <a:effectLst/>
                          <a:latin typeface="inherit"/>
                        </a:rPr>
                        <a:t>Title</a:t>
                      </a:r>
                    </a:p>
                  </a:txBody>
                  <a:tcPr marL="5148" marR="5148" marT="10296" marB="1029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C454F"/>
                    </a:solidFill>
                  </a:tcPr>
                </a:tc>
                <a:tc>
                  <a:txBody>
                    <a:bodyPr/>
                    <a:lstStyle/>
                    <a:p>
                      <a:pPr fontAlgn="base"/>
                      <a:r>
                        <a:rPr lang="en-SG" sz="1050" b="0">
                          <a:solidFill>
                            <a:srgbClr val="FFFFFF"/>
                          </a:solidFill>
                          <a:effectLst/>
                          <a:latin typeface="inherit"/>
                        </a:rPr>
                        <a:t>Type</a:t>
                      </a:r>
                    </a:p>
                  </a:txBody>
                  <a:tcPr marL="5148" marR="5148" marT="10296" marB="1029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C454F"/>
                    </a:solidFill>
                  </a:tcPr>
                </a:tc>
                <a:tc>
                  <a:txBody>
                    <a:bodyPr/>
                    <a:lstStyle/>
                    <a:p>
                      <a:pPr fontAlgn="base"/>
                      <a:r>
                        <a:rPr lang="en-SG" sz="1050" b="0">
                          <a:solidFill>
                            <a:srgbClr val="FFFFFF"/>
                          </a:solidFill>
                          <a:effectLst/>
                          <a:latin typeface="inherit"/>
                        </a:rPr>
                        <a:t>Unit Of Measure</a:t>
                      </a:r>
                    </a:p>
                  </a:txBody>
                  <a:tcPr marL="5148" marR="5148" marT="10296" marB="1029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C454F"/>
                    </a:solidFill>
                  </a:tcPr>
                </a:tc>
                <a:tc>
                  <a:txBody>
                    <a:bodyPr/>
                    <a:lstStyle/>
                    <a:p>
                      <a:pPr fontAlgn="base"/>
                      <a:r>
                        <a:rPr lang="en-SG" sz="1050" b="0">
                          <a:solidFill>
                            <a:srgbClr val="FFFFFF"/>
                          </a:solidFill>
                          <a:effectLst/>
                          <a:latin typeface="inherit"/>
                        </a:rPr>
                        <a:t>Description</a:t>
                      </a:r>
                    </a:p>
                  </a:txBody>
                  <a:tcPr marL="5148" marR="5148" marT="10296" marB="10296"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C454F"/>
                    </a:solidFill>
                  </a:tcPr>
                </a:tc>
                <a:extLst>
                  <a:ext uri="{0D108BD9-81ED-4DB2-BD59-A6C34878D82A}">
                    <a16:rowId xmlns:a16="http://schemas.microsoft.com/office/drawing/2014/main" val="2164694958"/>
                  </a:ext>
                </a:extLst>
              </a:tr>
              <a:tr h="313478">
                <a:tc>
                  <a:txBody>
                    <a:bodyPr/>
                    <a:lstStyle/>
                    <a:p>
                      <a:pPr algn="ctr" fontAlgn="base"/>
                      <a:r>
                        <a:rPr lang="en-SG" sz="1050">
                          <a:solidFill>
                            <a:srgbClr val="454545"/>
                          </a:solidFill>
                          <a:effectLst/>
                          <a:latin typeface="inherit"/>
                        </a:rPr>
                        <a:t>1</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end_of_month</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End of month</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Datetime (Month) "YYYY-MM"</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extLst>
                  <a:ext uri="{0D108BD9-81ED-4DB2-BD59-A6C34878D82A}">
                    <a16:rowId xmlns:a16="http://schemas.microsoft.com/office/drawing/2014/main" val="1090110343"/>
                  </a:ext>
                </a:extLst>
              </a:tr>
              <a:tr h="313478">
                <a:tc>
                  <a:txBody>
                    <a:bodyPr/>
                    <a:lstStyle/>
                    <a:p>
                      <a:pPr algn="ctr" fontAlgn="base"/>
                      <a:r>
                        <a:rPr lang="en-SG" sz="1050">
                          <a:solidFill>
                            <a:srgbClr val="454545"/>
                          </a:solidFill>
                          <a:effectLst/>
                          <a:latin typeface="inherit"/>
                        </a:rPr>
                        <a:t>2</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preliminary</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Preliminary indicator</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Numeric (General)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US" sz="1050" dirty="0">
                          <a:solidFill>
                            <a:srgbClr val="454545"/>
                          </a:solidFill>
                          <a:effectLst/>
                          <a:latin typeface="inherit"/>
                        </a:rPr>
                        <a:t>'1' if preliminary, '0' otherwise.</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extLst>
                  <a:ext uri="{0D108BD9-81ED-4DB2-BD59-A6C34878D82A}">
                    <a16:rowId xmlns:a16="http://schemas.microsoft.com/office/drawing/2014/main" val="4061179434"/>
                  </a:ext>
                </a:extLst>
              </a:tr>
              <a:tr h="213609">
                <a:tc>
                  <a:txBody>
                    <a:bodyPr/>
                    <a:lstStyle/>
                    <a:p>
                      <a:pPr algn="ctr" fontAlgn="base"/>
                      <a:r>
                        <a:rPr lang="en-SG" sz="1050">
                          <a:solidFill>
                            <a:srgbClr val="454545"/>
                          </a:solidFill>
                          <a:effectLst/>
                          <a:latin typeface="inherit"/>
                        </a:rPr>
                        <a:t>3</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assets_total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Assets - Total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Numeric (General)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S$ Million</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extLst>
                  <a:ext uri="{0D108BD9-81ED-4DB2-BD59-A6C34878D82A}">
                    <a16:rowId xmlns:a16="http://schemas.microsoft.com/office/drawing/2014/main" val="668633824"/>
                  </a:ext>
                </a:extLst>
              </a:tr>
              <a:tr h="363412">
                <a:tc>
                  <a:txBody>
                    <a:bodyPr/>
                    <a:lstStyle/>
                    <a:p>
                      <a:pPr algn="ctr" fontAlgn="base"/>
                      <a:r>
                        <a:rPr lang="en-SG" sz="1050">
                          <a:solidFill>
                            <a:srgbClr val="454545"/>
                          </a:solidFill>
                          <a:effectLst/>
                          <a:latin typeface="inherit"/>
                        </a:rPr>
                        <a:t>4</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assets_foreign_notes_coins</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US" sz="1050">
                          <a:solidFill>
                            <a:srgbClr val="454545"/>
                          </a:solidFill>
                          <a:effectLst/>
                          <a:latin typeface="inherit"/>
                        </a:rPr>
                        <a:t>Assets - Foreign Notes and Coins</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Numeric (General)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S$ Million</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extLst>
                  <a:ext uri="{0D108BD9-81ED-4DB2-BD59-A6C34878D82A}">
                    <a16:rowId xmlns:a16="http://schemas.microsoft.com/office/drawing/2014/main" val="528926887"/>
                  </a:ext>
                </a:extLst>
              </a:tr>
              <a:tr h="363412">
                <a:tc>
                  <a:txBody>
                    <a:bodyPr/>
                    <a:lstStyle/>
                    <a:p>
                      <a:pPr algn="ctr" fontAlgn="base"/>
                      <a:r>
                        <a:rPr lang="en-SG" sz="1050">
                          <a:solidFill>
                            <a:srgbClr val="454545"/>
                          </a:solidFill>
                          <a:effectLst/>
                          <a:latin typeface="inherit"/>
                        </a:rPr>
                        <a:t>5</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assets_adfb</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US" sz="1050">
                          <a:solidFill>
                            <a:srgbClr val="454545"/>
                          </a:solidFill>
                          <a:effectLst/>
                          <a:latin typeface="inherit"/>
                        </a:rPr>
                        <a:t>Assets - Amounts due from Banks</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Numeric (General)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S$ Million</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extLst>
                  <a:ext uri="{0D108BD9-81ED-4DB2-BD59-A6C34878D82A}">
                    <a16:rowId xmlns:a16="http://schemas.microsoft.com/office/drawing/2014/main" val="1325574020"/>
                  </a:ext>
                </a:extLst>
              </a:tr>
              <a:tr h="513216">
                <a:tc>
                  <a:txBody>
                    <a:bodyPr/>
                    <a:lstStyle/>
                    <a:p>
                      <a:pPr algn="ctr" fontAlgn="base"/>
                      <a:r>
                        <a:rPr lang="en-SG" sz="1050">
                          <a:solidFill>
                            <a:srgbClr val="454545"/>
                          </a:solidFill>
                          <a:effectLst/>
                          <a:latin typeface="inherit"/>
                        </a:rPr>
                        <a:t>6</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assets_lnbc</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US" sz="1050">
                          <a:solidFill>
                            <a:srgbClr val="454545"/>
                          </a:solidFill>
                          <a:effectLst/>
                          <a:latin typeface="inherit"/>
                        </a:rPr>
                        <a:t>Assets - Loans and Advances to Non-Bank Customers</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Numeric (General)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S$ Million</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extLst>
                  <a:ext uri="{0D108BD9-81ED-4DB2-BD59-A6C34878D82A}">
                    <a16:rowId xmlns:a16="http://schemas.microsoft.com/office/drawing/2014/main" val="1896460059"/>
                  </a:ext>
                </a:extLst>
              </a:tr>
              <a:tr h="363412">
                <a:tc>
                  <a:txBody>
                    <a:bodyPr/>
                    <a:lstStyle/>
                    <a:p>
                      <a:pPr algn="ctr" fontAlgn="base"/>
                      <a:r>
                        <a:rPr lang="en-SG" sz="1050">
                          <a:solidFill>
                            <a:srgbClr val="454545"/>
                          </a:solidFill>
                          <a:effectLst/>
                          <a:latin typeface="inherit"/>
                        </a:rPr>
                        <a:t>7</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assets_bills</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US" sz="1050">
                          <a:solidFill>
                            <a:srgbClr val="454545"/>
                          </a:solidFill>
                          <a:effectLst/>
                          <a:latin typeface="inherit"/>
                        </a:rPr>
                        <a:t>Assets - Bills Discounted or Purchased</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Numeric (General)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S$ Million</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extLst>
                  <a:ext uri="{0D108BD9-81ED-4DB2-BD59-A6C34878D82A}">
                    <a16:rowId xmlns:a16="http://schemas.microsoft.com/office/drawing/2014/main" val="4166918514"/>
                  </a:ext>
                </a:extLst>
              </a:tr>
              <a:tr h="363412">
                <a:tc>
                  <a:txBody>
                    <a:bodyPr/>
                    <a:lstStyle/>
                    <a:p>
                      <a:pPr algn="ctr" fontAlgn="base"/>
                      <a:r>
                        <a:rPr lang="en-SG" sz="1050">
                          <a:solidFill>
                            <a:srgbClr val="454545"/>
                          </a:solidFill>
                          <a:effectLst/>
                          <a:latin typeface="inherit"/>
                        </a:rPr>
                        <a:t>8</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assets_sae</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Assets - Securities and Equities</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Numeric (General)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S$ Million</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extLst>
                  <a:ext uri="{0D108BD9-81ED-4DB2-BD59-A6C34878D82A}">
                    <a16:rowId xmlns:a16="http://schemas.microsoft.com/office/drawing/2014/main" val="4188945924"/>
                  </a:ext>
                </a:extLst>
              </a:tr>
              <a:tr h="313478">
                <a:tc>
                  <a:txBody>
                    <a:bodyPr/>
                    <a:lstStyle/>
                    <a:p>
                      <a:pPr algn="ctr" fontAlgn="base"/>
                      <a:r>
                        <a:rPr lang="en-SG" sz="1050">
                          <a:solidFill>
                            <a:srgbClr val="454545"/>
                          </a:solidFill>
                          <a:effectLst/>
                          <a:latin typeface="inherit"/>
                        </a:rPr>
                        <a:t>9</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assets_other_foreign</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Assets - Other Foreign Assets</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Numeric (General)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S$ Million</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extLst>
                  <a:ext uri="{0D108BD9-81ED-4DB2-BD59-A6C34878D82A}">
                    <a16:rowId xmlns:a16="http://schemas.microsoft.com/office/drawing/2014/main" val="1980606545"/>
                  </a:ext>
                </a:extLst>
              </a:tr>
              <a:tr h="213609">
                <a:tc>
                  <a:txBody>
                    <a:bodyPr/>
                    <a:lstStyle/>
                    <a:p>
                      <a:pPr algn="ctr" fontAlgn="base"/>
                      <a:r>
                        <a:rPr lang="en-SG" sz="1050">
                          <a:solidFill>
                            <a:srgbClr val="454545"/>
                          </a:solidFill>
                          <a:effectLst/>
                          <a:latin typeface="inherit"/>
                        </a:rPr>
                        <a:t>10</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liab_total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Liabilities - Total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Numeric (General)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S$ Million</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extLst>
                  <a:ext uri="{0D108BD9-81ED-4DB2-BD59-A6C34878D82A}">
                    <a16:rowId xmlns:a16="http://schemas.microsoft.com/office/drawing/2014/main" val="2543701505"/>
                  </a:ext>
                </a:extLst>
              </a:tr>
              <a:tr h="413348">
                <a:tc>
                  <a:txBody>
                    <a:bodyPr/>
                    <a:lstStyle/>
                    <a:p>
                      <a:pPr algn="ctr" fontAlgn="base"/>
                      <a:r>
                        <a:rPr lang="en-SG" sz="1050">
                          <a:solidFill>
                            <a:srgbClr val="454545"/>
                          </a:solidFill>
                          <a:effectLst/>
                          <a:latin typeface="inherit"/>
                        </a:rPr>
                        <a:t>11</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liab_dnbc</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US" sz="1050">
                          <a:solidFill>
                            <a:srgbClr val="454545"/>
                          </a:solidFill>
                          <a:effectLst/>
                          <a:latin typeface="inherit"/>
                        </a:rPr>
                        <a:t>Liabilities - Deposits of Non-Bank Customers</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Numeric (General)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S$ Million</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extLst>
                  <a:ext uri="{0D108BD9-81ED-4DB2-BD59-A6C34878D82A}">
                    <a16:rowId xmlns:a16="http://schemas.microsoft.com/office/drawing/2014/main" val="104587103"/>
                  </a:ext>
                </a:extLst>
              </a:tr>
              <a:tr h="313478">
                <a:tc>
                  <a:txBody>
                    <a:bodyPr/>
                    <a:lstStyle/>
                    <a:p>
                      <a:pPr algn="ctr" fontAlgn="base"/>
                      <a:r>
                        <a:rPr lang="en-SG" sz="1050">
                          <a:solidFill>
                            <a:srgbClr val="454545"/>
                          </a:solidFill>
                          <a:effectLst/>
                          <a:latin typeface="inherit"/>
                        </a:rPr>
                        <a:t>12</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liab_adtb</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US" sz="1050">
                          <a:solidFill>
                            <a:srgbClr val="454545"/>
                          </a:solidFill>
                          <a:effectLst/>
                          <a:latin typeface="inherit"/>
                        </a:rPr>
                        <a:t>Liabilities - Amounts due to Banks</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Numeric (General)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S$ Million</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extLst>
                  <a:ext uri="{0D108BD9-81ED-4DB2-BD59-A6C34878D82A}">
                    <a16:rowId xmlns:a16="http://schemas.microsoft.com/office/drawing/2014/main" val="505744605"/>
                  </a:ext>
                </a:extLst>
              </a:tr>
              <a:tr h="263543">
                <a:tc>
                  <a:txBody>
                    <a:bodyPr/>
                    <a:lstStyle/>
                    <a:p>
                      <a:pPr algn="ctr" fontAlgn="base"/>
                      <a:r>
                        <a:rPr lang="en-SG" sz="1050">
                          <a:solidFill>
                            <a:srgbClr val="454545"/>
                          </a:solidFill>
                          <a:effectLst/>
                          <a:latin typeface="inherit"/>
                        </a:rPr>
                        <a:t>13</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liab_bills</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Liabilities - Bills Payable</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Numeric (General)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S$ Million</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extLst>
                  <a:ext uri="{0D108BD9-81ED-4DB2-BD59-A6C34878D82A}">
                    <a16:rowId xmlns:a16="http://schemas.microsoft.com/office/drawing/2014/main" val="181834280"/>
                  </a:ext>
                </a:extLst>
              </a:tr>
              <a:tr h="363412">
                <a:tc>
                  <a:txBody>
                    <a:bodyPr/>
                    <a:lstStyle/>
                    <a:p>
                      <a:pPr algn="ctr" fontAlgn="base"/>
                      <a:r>
                        <a:rPr lang="en-SG" sz="1050">
                          <a:solidFill>
                            <a:srgbClr val="454545"/>
                          </a:solidFill>
                          <a:effectLst/>
                          <a:latin typeface="inherit"/>
                        </a:rPr>
                        <a:t>14</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liab_other_foreign</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Liabilities - Other Foreign Liabilities</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Numeric (General)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S$ Million</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tc>
                  <a:txBody>
                    <a:bodyPr/>
                    <a:lstStyle/>
                    <a:p>
                      <a:pPr fontAlgn="base"/>
                      <a:r>
                        <a:rPr lang="en-SG" sz="1050">
                          <a:solidFill>
                            <a:srgbClr val="454545"/>
                          </a:solidFill>
                          <a:effectLst/>
                          <a:latin typeface="inherit"/>
                        </a:rPr>
                        <a:t>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6DADF"/>
                    </a:solidFill>
                  </a:tcPr>
                </a:tc>
                <a:extLst>
                  <a:ext uri="{0D108BD9-81ED-4DB2-BD59-A6C34878D82A}">
                    <a16:rowId xmlns:a16="http://schemas.microsoft.com/office/drawing/2014/main" val="1773440358"/>
                  </a:ext>
                </a:extLst>
              </a:tr>
              <a:tr h="363412">
                <a:tc>
                  <a:txBody>
                    <a:bodyPr/>
                    <a:lstStyle/>
                    <a:p>
                      <a:pPr algn="ctr" fontAlgn="base"/>
                      <a:r>
                        <a:rPr lang="en-SG" sz="1050">
                          <a:solidFill>
                            <a:srgbClr val="454545"/>
                          </a:solidFill>
                          <a:effectLst/>
                          <a:latin typeface="inherit"/>
                        </a:rPr>
                        <a:t>15</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net_foreign_assets_liab</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Net Foreign Assets / Liabilities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Numeric (General)</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a:solidFill>
                            <a:srgbClr val="454545"/>
                          </a:solidFill>
                          <a:effectLst/>
                          <a:latin typeface="inherit"/>
                        </a:rPr>
                        <a:t>S$ Million</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tc>
                  <a:txBody>
                    <a:bodyPr/>
                    <a:lstStyle/>
                    <a:p>
                      <a:pPr fontAlgn="base"/>
                      <a:r>
                        <a:rPr lang="en-SG" sz="1050" dirty="0">
                          <a:solidFill>
                            <a:srgbClr val="454545"/>
                          </a:solidFill>
                          <a:effectLst/>
                          <a:latin typeface="inherit"/>
                        </a:rPr>
                        <a:t> </a:t>
                      </a:r>
                    </a:p>
                  </a:txBody>
                  <a:tcPr marL="10296" marR="10296" marT="5148" marB="514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4F5"/>
                    </a:solidFill>
                  </a:tcPr>
                </a:tc>
                <a:extLst>
                  <a:ext uri="{0D108BD9-81ED-4DB2-BD59-A6C34878D82A}">
                    <a16:rowId xmlns:a16="http://schemas.microsoft.com/office/drawing/2014/main" val="3513551379"/>
                  </a:ext>
                </a:extLst>
              </a:tr>
            </a:tbl>
          </a:graphicData>
        </a:graphic>
      </p:graphicFrame>
      <p:sp>
        <p:nvSpPr>
          <p:cNvPr id="4" name="TextBox 3">
            <a:extLst>
              <a:ext uri="{FF2B5EF4-FFF2-40B4-BE49-F238E27FC236}">
                <a16:creationId xmlns:a16="http://schemas.microsoft.com/office/drawing/2014/main" id="{291F0948-DBAD-4080-9F95-8BD7ED703220}"/>
              </a:ext>
            </a:extLst>
          </p:cNvPr>
          <p:cNvSpPr txBox="1"/>
          <p:nvPr/>
        </p:nvSpPr>
        <p:spPr>
          <a:xfrm>
            <a:off x="951721" y="377117"/>
            <a:ext cx="9825135" cy="369332"/>
          </a:xfrm>
          <a:prstGeom prst="rect">
            <a:avLst/>
          </a:prstGeom>
          <a:noFill/>
        </p:spPr>
        <p:txBody>
          <a:bodyPr wrap="square">
            <a:spAutoFit/>
          </a:bodyPr>
          <a:lstStyle/>
          <a:p>
            <a:r>
              <a:rPr lang="en-US" dirty="0"/>
              <a:t>API Documentation for Table I.10</a:t>
            </a:r>
          </a:p>
        </p:txBody>
      </p:sp>
    </p:spTree>
    <p:extLst>
      <p:ext uri="{BB962C8B-B14F-4D97-AF65-F5344CB8AC3E}">
        <p14:creationId xmlns:p14="http://schemas.microsoft.com/office/powerpoint/2010/main" val="169920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D596-7EA3-45F7-A757-FFA3142D40B6}"/>
              </a:ext>
            </a:extLst>
          </p:cNvPr>
          <p:cNvSpPr>
            <a:spLocks noGrp="1"/>
          </p:cNvSpPr>
          <p:nvPr>
            <p:ph type="title"/>
          </p:nvPr>
        </p:nvSpPr>
        <p:spPr/>
        <p:txBody>
          <a:bodyPr/>
          <a:lstStyle/>
          <a:p>
            <a:r>
              <a:rPr lang="en-SG" b="1" dirty="0"/>
              <a:t>1997 Asian Financial Crisis</a:t>
            </a:r>
            <a:endParaRPr lang="en-SG" dirty="0"/>
          </a:p>
        </p:txBody>
      </p:sp>
      <p:sp>
        <p:nvSpPr>
          <p:cNvPr id="3" name="Content Placeholder 2">
            <a:extLst>
              <a:ext uri="{FF2B5EF4-FFF2-40B4-BE49-F238E27FC236}">
                <a16:creationId xmlns:a16="http://schemas.microsoft.com/office/drawing/2014/main" id="{E45B8D1A-0672-419C-B123-B3E0AEC224DA}"/>
              </a:ext>
            </a:extLst>
          </p:cNvPr>
          <p:cNvSpPr>
            <a:spLocks noGrp="1"/>
          </p:cNvSpPr>
          <p:nvPr>
            <p:ph idx="1"/>
          </p:nvPr>
        </p:nvSpPr>
        <p:spPr>
          <a:xfrm>
            <a:off x="772886" y="1545707"/>
            <a:ext cx="10515600" cy="1178832"/>
          </a:xfrm>
        </p:spPr>
        <p:txBody>
          <a:bodyPr>
            <a:normAutofit lnSpcReduction="10000"/>
          </a:bodyPr>
          <a:lstStyle/>
          <a:p>
            <a:pPr marL="0" indent="0">
              <a:buNone/>
            </a:pPr>
            <a:r>
              <a:rPr lang="en-US" sz="2000" dirty="0"/>
              <a:t>The Asian financial crisis was a period of financial crisis that gripped much of East Asia and Southeast Asia beginning in July 1997 and raised fears of a worldwide economic meltdown due to financial contagion.</a:t>
            </a:r>
          </a:p>
          <a:p>
            <a:pPr marL="0" indent="0">
              <a:buNone/>
            </a:pPr>
            <a:r>
              <a:rPr lang="en-US" sz="1000" dirty="0"/>
              <a:t>Source:</a:t>
            </a:r>
            <a:r>
              <a:rPr lang="en-SG" sz="1000" dirty="0"/>
              <a:t> </a:t>
            </a:r>
            <a:r>
              <a:rPr lang="en-SG" sz="1000" dirty="0">
                <a:hlinkClick r:id="rId2"/>
              </a:rPr>
              <a:t>Wikipedia</a:t>
            </a:r>
            <a:endParaRPr lang="en-SG" sz="1000" dirty="0"/>
          </a:p>
          <a:p>
            <a:pPr marL="0" indent="0">
              <a:buNone/>
            </a:pPr>
            <a:endParaRPr lang="en-SG" sz="2000" dirty="0"/>
          </a:p>
        </p:txBody>
      </p:sp>
      <p:sp>
        <p:nvSpPr>
          <p:cNvPr id="4" name="TextBox 3">
            <a:extLst>
              <a:ext uri="{FF2B5EF4-FFF2-40B4-BE49-F238E27FC236}">
                <a16:creationId xmlns:a16="http://schemas.microsoft.com/office/drawing/2014/main" id="{730E6CC2-5DBC-4322-ACCD-4AB4E50651E6}"/>
              </a:ext>
            </a:extLst>
          </p:cNvPr>
          <p:cNvSpPr txBox="1"/>
          <p:nvPr/>
        </p:nvSpPr>
        <p:spPr>
          <a:xfrm>
            <a:off x="6360369" y="3204821"/>
            <a:ext cx="4170784" cy="2031325"/>
          </a:xfrm>
          <a:prstGeom prst="rect">
            <a:avLst/>
          </a:prstGeom>
          <a:noFill/>
        </p:spPr>
        <p:txBody>
          <a:bodyPr wrap="square" rtlCol="0">
            <a:spAutoFit/>
          </a:bodyPr>
          <a:lstStyle/>
          <a:p>
            <a:pPr marL="285750" indent="-285750">
              <a:buFont typeface="Arial" panose="020B0604020202020204" pitchFamily="34" charset="0"/>
              <a:buChar char="•"/>
            </a:pPr>
            <a:r>
              <a:rPr lang="en-SG" dirty="0"/>
              <a:t>Deposits balances declined in 1997 and started to increase in late 1998</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t>Loans balances declined from 1997 onwards </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t>Only DBU balances</a:t>
            </a:r>
          </a:p>
        </p:txBody>
      </p:sp>
      <p:pic>
        <p:nvPicPr>
          <p:cNvPr id="2050" name="Picture 2">
            <a:extLst>
              <a:ext uri="{FF2B5EF4-FFF2-40B4-BE49-F238E27FC236}">
                <a16:creationId xmlns:a16="http://schemas.microsoft.com/office/drawing/2014/main" id="{8EE54088-61FA-4CB2-A0C5-8812C88B0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996" y="3146426"/>
            <a:ext cx="4764637" cy="32723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D1600F4F-CFC1-4E1F-8B59-1A1CC75A3D6F}"/>
              </a:ext>
            </a:extLst>
          </p:cNvPr>
          <p:cNvSpPr/>
          <p:nvPr/>
        </p:nvSpPr>
        <p:spPr>
          <a:xfrm>
            <a:off x="2577831" y="3429000"/>
            <a:ext cx="1371600" cy="2718881"/>
          </a:xfrm>
          <a:prstGeom prst="roundRect">
            <a:avLst/>
          </a:prstGeom>
          <a:noFill/>
          <a:ln w="412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1056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35CA-81D8-469F-96D2-9C56135689DD}"/>
              </a:ext>
            </a:extLst>
          </p:cNvPr>
          <p:cNvSpPr>
            <a:spLocks noGrp="1"/>
          </p:cNvSpPr>
          <p:nvPr>
            <p:ph type="title"/>
          </p:nvPr>
        </p:nvSpPr>
        <p:spPr/>
        <p:txBody>
          <a:bodyPr/>
          <a:lstStyle/>
          <a:p>
            <a:r>
              <a:rPr lang="en-SG" b="1" dirty="0"/>
              <a:t>2007–08 Global Financial Crisis</a:t>
            </a:r>
            <a:endParaRPr lang="en-SG" dirty="0"/>
          </a:p>
        </p:txBody>
      </p:sp>
      <p:sp>
        <p:nvSpPr>
          <p:cNvPr id="3" name="Content Placeholder 2">
            <a:extLst>
              <a:ext uri="{FF2B5EF4-FFF2-40B4-BE49-F238E27FC236}">
                <a16:creationId xmlns:a16="http://schemas.microsoft.com/office/drawing/2014/main" id="{4336C3E9-612A-4A9C-853B-73C99FFDD8DF}"/>
              </a:ext>
            </a:extLst>
          </p:cNvPr>
          <p:cNvSpPr>
            <a:spLocks noGrp="1"/>
          </p:cNvSpPr>
          <p:nvPr>
            <p:ph idx="1"/>
          </p:nvPr>
        </p:nvSpPr>
        <p:spPr>
          <a:xfrm>
            <a:off x="744894" y="1270000"/>
            <a:ext cx="10515600" cy="2074571"/>
          </a:xfrm>
        </p:spPr>
        <p:txBody>
          <a:bodyPr>
            <a:normAutofit fontScale="92500" lnSpcReduction="10000"/>
          </a:bodyPr>
          <a:lstStyle/>
          <a:p>
            <a:pPr marL="0" indent="0">
              <a:buNone/>
            </a:pPr>
            <a:r>
              <a:rPr lang="en-US" sz="1800" dirty="0"/>
              <a:t>The financial crisis of 2007–2008, also known as the global financial crisis, was a severe worldwide financial crisis. Excessive risk-taking by banks combined with the bursting of the United States housing bubble caused the values of securities tied to U.S. real estate to plummet, damaging financial institutions globally, culminating with the bankruptcy of Lehman Brothers on September 15, 2008 and an international banking crisis. The crisis sparked the Great Recession, a global recession, which, at the time, was the most severe recession since the Great Depression. It was also followed by the European debt crisis, which began with a deficit in Greece in late 2009, and the 2008–2011 Icelandic financial crisis.</a:t>
            </a:r>
          </a:p>
          <a:p>
            <a:pPr marL="0" indent="0">
              <a:buNone/>
            </a:pPr>
            <a:r>
              <a:rPr lang="en-US" sz="1000" dirty="0"/>
              <a:t>Source:</a:t>
            </a:r>
            <a:r>
              <a:rPr lang="en-SG" sz="1000" dirty="0"/>
              <a:t> </a:t>
            </a:r>
            <a:r>
              <a:rPr lang="en-SG" sz="1000" dirty="0">
                <a:hlinkClick r:id="rId2"/>
              </a:rPr>
              <a:t>Wikipedia</a:t>
            </a:r>
            <a:endParaRPr lang="en-SG" sz="1000" dirty="0"/>
          </a:p>
        </p:txBody>
      </p:sp>
      <p:sp>
        <p:nvSpPr>
          <p:cNvPr id="5" name="TextBox 4">
            <a:extLst>
              <a:ext uri="{FF2B5EF4-FFF2-40B4-BE49-F238E27FC236}">
                <a16:creationId xmlns:a16="http://schemas.microsoft.com/office/drawing/2014/main" id="{D1F50021-3E95-495C-9787-B4763685EF1C}"/>
              </a:ext>
            </a:extLst>
          </p:cNvPr>
          <p:cNvSpPr txBox="1"/>
          <p:nvPr/>
        </p:nvSpPr>
        <p:spPr>
          <a:xfrm>
            <a:off x="6466114" y="3582953"/>
            <a:ext cx="4170784" cy="2308324"/>
          </a:xfrm>
          <a:prstGeom prst="rect">
            <a:avLst/>
          </a:prstGeom>
          <a:noFill/>
        </p:spPr>
        <p:txBody>
          <a:bodyPr wrap="square" rtlCol="0">
            <a:spAutoFit/>
          </a:bodyPr>
          <a:lstStyle/>
          <a:p>
            <a:pPr marL="285750" indent="-285750">
              <a:buFont typeface="Arial" panose="020B0604020202020204" pitchFamily="34" charset="0"/>
              <a:buChar char="•"/>
            </a:pPr>
            <a:r>
              <a:rPr lang="en-SG" dirty="0"/>
              <a:t>Deposits balances increased through the GFC</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t>Loans balances increased through the GFC </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t>Seem to be Capital Flight to Singapore</a:t>
            </a:r>
          </a:p>
        </p:txBody>
      </p:sp>
      <p:pic>
        <p:nvPicPr>
          <p:cNvPr id="3074" name="Picture 2">
            <a:extLst>
              <a:ext uri="{FF2B5EF4-FFF2-40B4-BE49-F238E27FC236}">
                <a16:creationId xmlns:a16="http://schemas.microsoft.com/office/drawing/2014/main" id="{44FCD58C-F5B4-48BD-9B8B-6AF65D914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383" y="3239227"/>
            <a:ext cx="5125617" cy="33767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8D366FBB-1FEA-42A1-884B-E437ACBE1483}"/>
              </a:ext>
            </a:extLst>
          </p:cNvPr>
          <p:cNvSpPr/>
          <p:nvPr/>
        </p:nvSpPr>
        <p:spPr>
          <a:xfrm>
            <a:off x="2519464" y="3620832"/>
            <a:ext cx="1585607" cy="2731330"/>
          </a:xfrm>
          <a:prstGeom prst="roundRect">
            <a:avLst/>
          </a:prstGeom>
          <a:noFill/>
          <a:ln w="412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2937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DCD7-462F-4DF0-A859-C2A66A76AFFE}"/>
              </a:ext>
            </a:extLst>
          </p:cNvPr>
          <p:cNvSpPr>
            <a:spLocks noGrp="1"/>
          </p:cNvSpPr>
          <p:nvPr>
            <p:ph type="title"/>
          </p:nvPr>
        </p:nvSpPr>
        <p:spPr/>
        <p:txBody>
          <a:bodyPr/>
          <a:lstStyle/>
          <a:p>
            <a:r>
              <a:rPr lang="en-SG" dirty="0"/>
              <a:t>Covid-19 2020</a:t>
            </a:r>
          </a:p>
        </p:txBody>
      </p:sp>
      <p:sp>
        <p:nvSpPr>
          <p:cNvPr id="6" name="TextBox 5">
            <a:extLst>
              <a:ext uri="{FF2B5EF4-FFF2-40B4-BE49-F238E27FC236}">
                <a16:creationId xmlns:a16="http://schemas.microsoft.com/office/drawing/2014/main" id="{DF4CCAE0-0BE8-437D-8928-DD570F992789}"/>
              </a:ext>
            </a:extLst>
          </p:cNvPr>
          <p:cNvSpPr txBox="1"/>
          <p:nvPr/>
        </p:nvSpPr>
        <p:spPr>
          <a:xfrm>
            <a:off x="7029989" y="3283339"/>
            <a:ext cx="4170784" cy="2862322"/>
          </a:xfrm>
          <a:prstGeom prst="rect">
            <a:avLst/>
          </a:prstGeom>
          <a:noFill/>
        </p:spPr>
        <p:txBody>
          <a:bodyPr wrap="square" rtlCol="0">
            <a:spAutoFit/>
          </a:bodyPr>
          <a:lstStyle/>
          <a:p>
            <a:pPr marL="285750" indent="-285750">
              <a:buFont typeface="Arial" panose="020B0604020202020204" pitchFamily="34" charset="0"/>
              <a:buChar char="•"/>
            </a:pPr>
            <a:r>
              <a:rPr lang="en-SG" dirty="0"/>
              <a:t>Deposits balances started to decline on 2020-06</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t>Loans balances started to decline on 2020-04</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solidFill>
                  <a:srgbClr val="FF0000"/>
                </a:solidFill>
              </a:rPr>
              <a:t>Will both balances decline further, similar to AFC ? Will there be capital flight to Singapore similar to GFC ?  </a:t>
            </a:r>
          </a:p>
        </p:txBody>
      </p:sp>
      <p:pic>
        <p:nvPicPr>
          <p:cNvPr id="4098" name="Picture 2">
            <a:extLst>
              <a:ext uri="{FF2B5EF4-FFF2-40B4-BE49-F238E27FC236}">
                <a16:creationId xmlns:a16="http://schemas.microsoft.com/office/drawing/2014/main" id="{5A640529-29F3-47DD-89B7-91AC42A1B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30" y="2659160"/>
            <a:ext cx="6135072" cy="40417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0CC747C-E29C-4BAB-BB69-F5955D775D7B}"/>
              </a:ext>
            </a:extLst>
          </p:cNvPr>
          <p:cNvSpPr txBox="1"/>
          <p:nvPr/>
        </p:nvSpPr>
        <p:spPr>
          <a:xfrm>
            <a:off x="677334" y="1120277"/>
            <a:ext cx="10074880" cy="1538883"/>
          </a:xfrm>
          <a:prstGeom prst="rect">
            <a:avLst/>
          </a:prstGeom>
          <a:noFill/>
        </p:spPr>
        <p:txBody>
          <a:bodyPr wrap="square">
            <a:spAutoFit/>
          </a:bodyPr>
          <a:lstStyle/>
          <a:p>
            <a:r>
              <a:rPr lang="en-US" sz="1400" b="0" i="0" dirty="0">
                <a:solidFill>
                  <a:srgbClr val="666666"/>
                </a:solidFill>
                <a:effectLst/>
              </a:rPr>
              <a:t>The COVID-19 pandemic, also known as the coronavirus pandemic, is an ongoing global pandemic of coronavirus disease 2019, caused by severe acute respiratory syndrome coronavirus 2. The outbreak was first identified in Wuhan, China, in December 2019. The World Health Organization declared the outbreak a Public Health Emergency of International Concern on 30 January 2020, and a pandemic on 11 March. As of 22 June 2020, more than 8.91 million cases of COVID-19 have been reported in more than 188 countries and territories, resulting in more than 466,000 deaths; more than 4.4 million people have recovered.</a:t>
            </a:r>
          </a:p>
          <a:p>
            <a:r>
              <a:rPr lang="en-US" sz="1000" dirty="0"/>
              <a:t>Source:</a:t>
            </a:r>
            <a:r>
              <a:rPr lang="en-SG" sz="1000" dirty="0"/>
              <a:t> </a:t>
            </a:r>
            <a:r>
              <a:rPr lang="en-SG" sz="1000" dirty="0">
                <a:hlinkClick r:id="rId3"/>
              </a:rPr>
              <a:t>Wikipedia</a:t>
            </a:r>
            <a:endParaRPr lang="en-SG" sz="1000" dirty="0"/>
          </a:p>
        </p:txBody>
      </p:sp>
      <p:cxnSp>
        <p:nvCxnSpPr>
          <p:cNvPr id="4" name="Straight Connector 3">
            <a:extLst>
              <a:ext uri="{FF2B5EF4-FFF2-40B4-BE49-F238E27FC236}">
                <a16:creationId xmlns:a16="http://schemas.microsoft.com/office/drawing/2014/main" id="{FD74EE17-E2CD-4F30-BBAF-1F01BD3286E5}"/>
              </a:ext>
            </a:extLst>
          </p:cNvPr>
          <p:cNvCxnSpPr/>
          <p:nvPr/>
        </p:nvCxnSpPr>
        <p:spPr>
          <a:xfrm>
            <a:off x="4961106" y="2850204"/>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46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D49E-23EC-4671-B068-DA20B8E3B488}"/>
              </a:ext>
            </a:extLst>
          </p:cNvPr>
          <p:cNvSpPr>
            <a:spLocks noGrp="1"/>
          </p:cNvSpPr>
          <p:nvPr>
            <p:ph type="title"/>
          </p:nvPr>
        </p:nvSpPr>
        <p:spPr/>
        <p:txBody>
          <a:bodyPr/>
          <a:lstStyle/>
          <a:p>
            <a:r>
              <a:rPr lang="en-SG" dirty="0"/>
              <a:t>Appendix - Requirements</a:t>
            </a:r>
          </a:p>
        </p:txBody>
      </p:sp>
      <p:sp>
        <p:nvSpPr>
          <p:cNvPr id="3" name="Content Placeholder 2">
            <a:extLst>
              <a:ext uri="{FF2B5EF4-FFF2-40B4-BE49-F238E27FC236}">
                <a16:creationId xmlns:a16="http://schemas.microsoft.com/office/drawing/2014/main" id="{30AE0252-7700-4596-89AF-B9FD1696BC21}"/>
              </a:ext>
            </a:extLst>
          </p:cNvPr>
          <p:cNvSpPr>
            <a:spLocks noGrp="1"/>
          </p:cNvSpPr>
          <p:nvPr>
            <p:ph idx="1"/>
          </p:nvPr>
        </p:nvSpPr>
        <p:spPr/>
        <p:txBody>
          <a:bodyPr>
            <a:normAutofit lnSpcReduction="10000"/>
          </a:bodyPr>
          <a:lstStyle/>
          <a:p>
            <a:pPr lvl="0"/>
            <a:r>
              <a:rPr lang="en-US" dirty="0"/>
              <a:t>Create a mini-project based on any skills from the course so far: </a:t>
            </a:r>
            <a:endParaRPr lang="en-SG" dirty="0"/>
          </a:p>
          <a:p>
            <a:pPr lvl="1"/>
            <a:r>
              <a:rPr lang="en-US" dirty="0"/>
              <a:t>select an interesting public data set (from APIs) or form a question you are interested answer and identify data needed to answer the question</a:t>
            </a:r>
            <a:endParaRPr lang="en-SG" dirty="0"/>
          </a:p>
          <a:p>
            <a:pPr lvl="1"/>
            <a:r>
              <a:rPr lang="en-US" dirty="0"/>
              <a:t>use </a:t>
            </a:r>
            <a:r>
              <a:rPr lang="en-US" dirty="0" err="1"/>
              <a:t>Jupyter</a:t>
            </a:r>
            <a:r>
              <a:rPr lang="en-US" dirty="0"/>
              <a:t> Notebook to access, </a:t>
            </a:r>
            <a:r>
              <a:rPr lang="en-US" dirty="0" err="1"/>
              <a:t>analyse</a:t>
            </a:r>
            <a:r>
              <a:rPr lang="en-US" dirty="0"/>
              <a:t> and </a:t>
            </a:r>
            <a:r>
              <a:rPr lang="en-US" dirty="0" err="1"/>
              <a:t>visualise</a:t>
            </a:r>
            <a:r>
              <a:rPr lang="en-US" dirty="0"/>
              <a:t> the data</a:t>
            </a:r>
            <a:endParaRPr lang="en-SG" dirty="0"/>
          </a:p>
          <a:p>
            <a:pPr lvl="0"/>
            <a:r>
              <a:rPr lang="en-US" dirty="0"/>
              <a:t>Prepare a 5-minute presentation </a:t>
            </a:r>
            <a:endParaRPr lang="en-SG" dirty="0"/>
          </a:p>
          <a:p>
            <a:pPr lvl="1"/>
            <a:r>
              <a:rPr lang="en-US" dirty="0"/>
              <a:t>use </a:t>
            </a:r>
            <a:r>
              <a:rPr lang="en-US" dirty="0" err="1"/>
              <a:t>Jupyter</a:t>
            </a:r>
            <a:r>
              <a:rPr lang="en-US" dirty="0"/>
              <a:t> Notebook</a:t>
            </a:r>
            <a:endParaRPr lang="en-SG" dirty="0"/>
          </a:p>
          <a:p>
            <a:pPr lvl="1"/>
            <a:r>
              <a:rPr lang="en-US" dirty="0" err="1"/>
              <a:t>organise</a:t>
            </a:r>
            <a:r>
              <a:rPr lang="en-US" dirty="0"/>
              <a:t> as:</a:t>
            </a:r>
            <a:endParaRPr lang="en-SG" dirty="0"/>
          </a:p>
          <a:p>
            <a:pPr lvl="2"/>
            <a:r>
              <a:rPr lang="en-US" dirty="0"/>
              <a:t>question</a:t>
            </a:r>
            <a:endParaRPr lang="en-SG" dirty="0"/>
          </a:p>
          <a:p>
            <a:pPr lvl="2"/>
            <a:r>
              <a:rPr lang="en-US" dirty="0"/>
              <a:t>dataset</a:t>
            </a:r>
            <a:endParaRPr lang="en-SG" dirty="0"/>
          </a:p>
          <a:p>
            <a:pPr lvl="2"/>
            <a:r>
              <a:rPr lang="en-US" dirty="0"/>
              <a:t>conclusion</a:t>
            </a:r>
            <a:endParaRPr lang="en-SG" dirty="0"/>
          </a:p>
          <a:p>
            <a:pPr lvl="1"/>
            <a:r>
              <a:rPr lang="en-US" dirty="0"/>
              <a:t>plan to present to the class</a:t>
            </a:r>
            <a:endParaRPr lang="en-SG" dirty="0"/>
          </a:p>
          <a:p>
            <a:pPr marL="0" indent="0">
              <a:buNone/>
            </a:pPr>
            <a:endParaRPr lang="en-SG" dirty="0"/>
          </a:p>
        </p:txBody>
      </p:sp>
    </p:spTree>
    <p:extLst>
      <p:ext uri="{BB962C8B-B14F-4D97-AF65-F5344CB8AC3E}">
        <p14:creationId xmlns:p14="http://schemas.microsoft.com/office/powerpoint/2010/main" val="2125965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459</TotalTime>
  <Words>1213</Words>
  <Application>Microsoft Office PowerPoint</Application>
  <PresentationFormat>Widescreen</PresentationFormat>
  <Paragraphs>245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inherit</vt:lpstr>
      <vt:lpstr>Arial</vt:lpstr>
      <vt:lpstr>Trebuchet MS</vt:lpstr>
      <vt:lpstr>Wingdings 3</vt:lpstr>
      <vt:lpstr>Facet</vt:lpstr>
      <vt:lpstr>Mini Presentation 2</vt:lpstr>
      <vt:lpstr>Covid-19 Impact on Singapore Banking Sector</vt:lpstr>
      <vt:lpstr>Source of Data</vt:lpstr>
      <vt:lpstr>PowerPoint Presentation</vt:lpstr>
      <vt:lpstr>PowerPoint Presentation</vt:lpstr>
      <vt:lpstr>1997 Asian Financial Crisis</vt:lpstr>
      <vt:lpstr>2007–08 Global Financial Crisis</vt:lpstr>
      <vt:lpstr>Covid-19 2020</vt:lpstr>
      <vt:lpstr>Appendix -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Presentation 2</dc:title>
  <dc:creator>Danielle Chua</dc:creator>
  <cp:lastModifiedBy>Danielle Chua</cp:lastModifiedBy>
  <cp:revision>8</cp:revision>
  <dcterms:created xsi:type="dcterms:W3CDTF">2020-08-03T15:27:09Z</dcterms:created>
  <dcterms:modified xsi:type="dcterms:W3CDTF">2020-08-06T16:19:18Z</dcterms:modified>
</cp:coreProperties>
</file>