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4" r:id="rId3"/>
    <p:sldId id="275" r:id="rId4"/>
    <p:sldId id="291" r:id="rId5"/>
    <p:sldId id="263" r:id="rId6"/>
    <p:sldId id="292" r:id="rId7"/>
    <p:sldId id="285" r:id="rId8"/>
    <p:sldId id="298" r:id="rId9"/>
    <p:sldId id="276" r:id="rId10"/>
    <p:sldId id="294" r:id="rId11"/>
    <p:sldId id="286" r:id="rId12"/>
    <p:sldId id="295" r:id="rId13"/>
    <p:sldId id="293" r:id="rId14"/>
    <p:sldId id="287" r:id="rId15"/>
    <p:sldId id="296" r:id="rId16"/>
    <p:sldId id="289" r:id="rId17"/>
    <p:sldId id="297" r:id="rId18"/>
    <p:sldId id="288" r:id="rId19"/>
    <p:sldId id="290" r:id="rId20"/>
    <p:sldId id="278" r:id="rId21"/>
    <p:sldId id="2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E18D-7E93-4EE9-844E-7197E22F6019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13144-F92E-4102-9989-2BDEDA3311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341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13144-F92E-4102-9989-2BDEDA33119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66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13144-F92E-4102-9989-2BDEDA33119E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293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588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1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66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717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69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55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3327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894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326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179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391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898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9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637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640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843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EA2E-402B-4987-84B9-0ED2C7B1D2DB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811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global.com/marketintelligence/en/documents/spgmi732_measuring-sentiments-during-the-covid-19-outbreak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5420-468D-454C-9454-AA94DDC98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Mini Presentation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84456-4F0F-4C69-BD04-68C7395A8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11 September 2020</a:t>
            </a:r>
          </a:p>
        </p:txBody>
      </p:sp>
    </p:spTree>
    <p:extLst>
      <p:ext uri="{BB962C8B-B14F-4D97-AF65-F5344CB8AC3E}">
        <p14:creationId xmlns:p14="http://schemas.microsoft.com/office/powerpoint/2010/main" val="66285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997B-8084-4D4D-8A33-97B1F8DD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629763" cy="1320800"/>
          </a:xfrm>
        </p:spPr>
        <p:txBody>
          <a:bodyPr/>
          <a:lstStyle/>
          <a:p>
            <a:r>
              <a:rPr lang="en-SG" dirty="0"/>
              <a:t>Sentiment Analysis Challenge – Context &amp; Polarity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1E5265-95D1-469A-9D2D-AC6FF42D2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94113"/>
            <a:ext cx="7498730" cy="50067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CB8479-3EB3-4CF4-959D-FAF239C5DE08}"/>
              </a:ext>
            </a:extLst>
          </p:cNvPr>
          <p:cNvSpPr txBox="1"/>
          <p:nvPr/>
        </p:nvSpPr>
        <p:spPr>
          <a:xfrm>
            <a:off x="677334" y="1155559"/>
            <a:ext cx="1040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i="1" dirty="0">
                <a:solidFill>
                  <a:schemeClr val="tx1"/>
                </a:solidFill>
              </a:rPr>
              <a:t>SG Article A3 reported on the approved green lane between Singapore and Bru</a:t>
            </a:r>
            <a:r>
              <a:rPr lang="en-SG" sz="1600" b="1" i="1" dirty="0"/>
              <a:t>nei</a:t>
            </a:r>
            <a:endParaRPr lang="en-SG" sz="1600" b="1" i="1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26E528-9E3A-4CBC-913A-6DFADD1A3597}"/>
              </a:ext>
            </a:extLst>
          </p:cNvPr>
          <p:cNvSpPr/>
          <p:nvPr/>
        </p:nvSpPr>
        <p:spPr>
          <a:xfrm>
            <a:off x="6784258" y="2268954"/>
            <a:ext cx="1391806" cy="4505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916C1910-8405-4881-A10F-459101140774}"/>
              </a:ext>
            </a:extLst>
          </p:cNvPr>
          <p:cNvSpPr/>
          <p:nvPr/>
        </p:nvSpPr>
        <p:spPr>
          <a:xfrm>
            <a:off x="9040194" y="1464777"/>
            <a:ext cx="2876503" cy="1508331"/>
          </a:xfrm>
          <a:prstGeom prst="borderCallout1">
            <a:avLst>
              <a:gd name="adj1" fmla="val 28983"/>
              <a:gd name="adj2" fmla="val -551"/>
              <a:gd name="adj3" fmla="val 59140"/>
              <a:gd name="adj4" fmla="val -3240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When checking in at the Brunei airport, travellers will have to produce a valid </a:t>
            </a:r>
            <a:r>
              <a:rPr lang="en-SG" sz="1200" dirty="0" err="1">
                <a:solidFill>
                  <a:schemeClr val="tx1"/>
                </a:solidFill>
              </a:rPr>
              <a:t>SafeTravel</a:t>
            </a:r>
            <a:r>
              <a:rPr lang="en-SG" sz="1200" dirty="0">
                <a:solidFill>
                  <a:schemeClr val="tx1"/>
                </a:solidFill>
              </a:rPr>
              <a:t> Pass, the </a:t>
            </a:r>
            <a:r>
              <a:rPr lang="en-SG" sz="1200" b="1" dirty="0">
                <a:solidFill>
                  <a:schemeClr val="tx1"/>
                </a:solidFill>
              </a:rPr>
              <a:t>negative</a:t>
            </a:r>
            <a:r>
              <a:rPr lang="en-SG" sz="1200" dirty="0">
                <a:solidFill>
                  <a:schemeClr val="tx1"/>
                </a:solidFill>
              </a:rPr>
              <a:t> COVID-19 test, a valid return air ticket or proof of other transportation arrangements to return to Brunei to the airline staff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8C5FFE1B-74F4-4999-AC42-78F55224BB13}"/>
              </a:ext>
            </a:extLst>
          </p:cNvPr>
          <p:cNvSpPr/>
          <p:nvPr/>
        </p:nvSpPr>
        <p:spPr>
          <a:xfrm>
            <a:off x="8916344" y="3579531"/>
            <a:ext cx="2876503" cy="1508331"/>
          </a:xfrm>
          <a:prstGeom prst="borderCallout1">
            <a:avLst>
              <a:gd name="adj1" fmla="val 28983"/>
              <a:gd name="adj2" fmla="val -551"/>
              <a:gd name="adj3" fmla="val -60151"/>
              <a:gd name="adj4" fmla="val -330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After an approval letter is issued, the enterprise or agency will have to submit the </a:t>
            </a:r>
            <a:r>
              <a:rPr lang="en-US" sz="1200" dirty="0" err="1">
                <a:solidFill>
                  <a:schemeClr val="tx1"/>
                </a:solidFill>
              </a:rPr>
              <a:t>traveller's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negative</a:t>
            </a:r>
            <a:r>
              <a:rPr lang="en-US" sz="1200" dirty="0">
                <a:solidFill>
                  <a:schemeClr val="tx1"/>
                </a:solidFill>
              </a:rPr>
              <a:t> COVID-19 test result and a controlled 14-day itinerary. </a:t>
            </a:r>
            <a:endParaRPr lang="en-SG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6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997B-8084-4D4D-8A33-97B1F8DD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Word Cloud – SG articles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431A6-A046-4E5C-826D-7C353FF1883A}"/>
              </a:ext>
            </a:extLst>
          </p:cNvPr>
          <p:cNvSpPr txBox="1"/>
          <p:nvPr/>
        </p:nvSpPr>
        <p:spPr>
          <a:xfrm>
            <a:off x="716663" y="1203523"/>
            <a:ext cx="702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words in the 8 articles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A4EF0-047C-4315-B0A4-5275667D9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253" y="1572855"/>
            <a:ext cx="7506350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3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997B-8084-4D4D-8A33-97B1F8DD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Bar Chart - Common Words in SG articles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5EC13-286D-41EF-8E54-907F9DD1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95" y="1478111"/>
            <a:ext cx="9129076" cy="48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4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997B-8084-4D4D-8A33-97B1F8DD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Sentiment Analysis – Hong Kong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D27C8-CBAA-4B3A-B973-D74CFB09470E}"/>
              </a:ext>
            </a:extLst>
          </p:cNvPr>
          <p:cNvSpPr txBox="1"/>
          <p:nvPr/>
        </p:nvSpPr>
        <p:spPr>
          <a:xfrm>
            <a:off x="1048435" y="4831458"/>
            <a:ext cx="47282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SG" sz="1400" dirty="0"/>
              <a:t>Neutral sentiments for articles A1, A2, A6 and A8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SG" sz="1400" dirty="0"/>
              <a:t>Negative sentiments for articles A11 and A12</a:t>
            </a:r>
          </a:p>
          <a:p>
            <a:endParaRPr lang="en-SG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2BF82-9DC4-412A-9C65-1D28A2461682}"/>
              </a:ext>
            </a:extLst>
          </p:cNvPr>
          <p:cNvSpPr txBox="1"/>
          <p:nvPr/>
        </p:nvSpPr>
        <p:spPr>
          <a:xfrm>
            <a:off x="677334" y="1156726"/>
            <a:ext cx="832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i="1" dirty="0">
                <a:solidFill>
                  <a:schemeClr val="tx1"/>
                </a:solidFill>
              </a:rPr>
              <a:t>Sentiment for HK is mainly N</a:t>
            </a:r>
            <a:r>
              <a:rPr lang="en-SG" sz="1600" b="1" i="1" dirty="0"/>
              <a:t>eutral except for A11 and A12</a:t>
            </a:r>
            <a:endParaRPr lang="en-SG" sz="1600" b="1" i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E93658-7866-44E3-A9F8-9D78450B967E}"/>
              </a:ext>
            </a:extLst>
          </p:cNvPr>
          <p:cNvSpPr/>
          <p:nvPr/>
        </p:nvSpPr>
        <p:spPr>
          <a:xfrm>
            <a:off x="680774" y="1589073"/>
            <a:ext cx="5262826" cy="5087030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32A85A-1C49-4332-A7E6-6DAB64A6D444}"/>
              </a:ext>
            </a:extLst>
          </p:cNvPr>
          <p:cNvSpPr/>
          <p:nvPr/>
        </p:nvSpPr>
        <p:spPr>
          <a:xfrm>
            <a:off x="6096000" y="1589073"/>
            <a:ext cx="5262826" cy="5087030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436F2D-67A5-4EAE-A74F-C06F75C6C818}"/>
              </a:ext>
            </a:extLst>
          </p:cNvPr>
          <p:cNvSpPr txBox="1"/>
          <p:nvPr/>
        </p:nvSpPr>
        <p:spPr>
          <a:xfrm>
            <a:off x="6576395" y="4831458"/>
            <a:ext cx="4302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Sentiments are neutral across all articles</a:t>
            </a:r>
            <a:endParaRPr lang="en-SG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9851A-05F5-47D0-85A8-B94DA203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75" y="1725890"/>
            <a:ext cx="4395851" cy="3050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7429F8-B199-4F2B-96D1-9D7CAB00F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394" y="1747572"/>
            <a:ext cx="4302034" cy="289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3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997B-8084-4D4D-8A33-97B1F8DD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Sentiment Analysis – HK Article 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EA3DA-3B7C-4A63-A56D-CDAD20D2CDF8}"/>
              </a:ext>
            </a:extLst>
          </p:cNvPr>
          <p:cNvSpPr txBox="1"/>
          <p:nvPr/>
        </p:nvSpPr>
        <p:spPr>
          <a:xfrm>
            <a:off x="677334" y="1155559"/>
            <a:ext cx="10403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i="1" dirty="0" err="1"/>
              <a:t>YahooNews</a:t>
            </a:r>
            <a:r>
              <a:rPr lang="en-SG" sz="1600" b="1" i="1" dirty="0"/>
              <a:t> article on 2 Sep – A report by HK doctor on HK police’s treatment of patients whom were protesters</a:t>
            </a:r>
            <a:endParaRPr lang="en-SG" sz="1600" b="1" i="1" dirty="0">
              <a:solidFill>
                <a:schemeClr val="tx1"/>
              </a:solidFill>
            </a:endParaRP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E1A61278-E3E6-4887-B38A-D8E1A36D3C24}"/>
              </a:ext>
            </a:extLst>
          </p:cNvPr>
          <p:cNvSpPr/>
          <p:nvPr/>
        </p:nvSpPr>
        <p:spPr>
          <a:xfrm>
            <a:off x="768830" y="1740334"/>
            <a:ext cx="4298335" cy="261535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u="sng" dirty="0">
                <a:solidFill>
                  <a:schemeClr val="tx1"/>
                </a:solidFill>
              </a:rPr>
              <a:t>Abstract of article</a:t>
            </a:r>
          </a:p>
          <a:p>
            <a:r>
              <a:rPr lang="en-SG" sz="1200" dirty="0">
                <a:solidFill>
                  <a:schemeClr val="tx1"/>
                </a:solidFill>
              </a:rPr>
              <a:t>Since the National Security Law was imposed in Hong Kong </a:t>
            </a:r>
          </a:p>
          <a:p>
            <a:r>
              <a:rPr lang="en-SG" sz="1200" dirty="0">
                <a:solidFill>
                  <a:schemeClr val="tx1"/>
                </a:solidFill>
              </a:rPr>
              <a:t>on 1 July 2020, the situation has further deteriorated. </a:t>
            </a:r>
            <a:r>
              <a:rPr lang="en-SG" sz="1200" b="1" dirty="0">
                <a:solidFill>
                  <a:schemeClr val="tx1"/>
                </a:solidFill>
              </a:rPr>
              <a:t>The </a:t>
            </a:r>
          </a:p>
          <a:p>
            <a:r>
              <a:rPr lang="en-SG" sz="1200" b="1" dirty="0">
                <a:solidFill>
                  <a:schemeClr val="tx1"/>
                </a:solidFill>
              </a:rPr>
              <a:t>government's Liaison Office has condemned healthcare </a:t>
            </a:r>
          </a:p>
          <a:p>
            <a:r>
              <a:rPr lang="en-SG" sz="1200" b="1" dirty="0">
                <a:solidFill>
                  <a:schemeClr val="tx1"/>
                </a:solidFill>
              </a:rPr>
              <a:t>workers who express their concern about sending </a:t>
            </a:r>
            <a:r>
              <a:rPr lang="en-SG" sz="1200" b="1" dirty="0" err="1">
                <a:solidFill>
                  <a:schemeClr val="tx1"/>
                </a:solidFill>
              </a:rPr>
              <a:t>Covid</a:t>
            </a:r>
            <a:r>
              <a:rPr lang="en-SG" sz="1200" b="1" dirty="0">
                <a:solidFill>
                  <a:schemeClr val="tx1"/>
                </a:solidFill>
              </a:rPr>
              <a:t>-</a:t>
            </a:r>
          </a:p>
          <a:p>
            <a:r>
              <a:rPr lang="en-SG" sz="1200" b="1" dirty="0">
                <a:solidFill>
                  <a:schemeClr val="tx1"/>
                </a:solidFill>
              </a:rPr>
              <a:t>19 medical aid supplied by the mainland to Hong Kong.</a:t>
            </a:r>
            <a:r>
              <a:rPr lang="en-SG" sz="1200" dirty="0">
                <a:solidFill>
                  <a:schemeClr val="tx1"/>
                </a:solidFill>
              </a:rPr>
              <a:t> The consequences for giving medical assistance to protesters could now lead to life imprisonment. Just by penning this article I risk my life, as criticising the government or the police is now strictly prohibited.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711C3-4F24-462F-9D3F-2D55E981E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836" y="1930400"/>
            <a:ext cx="6264183" cy="414563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64B69A-64D6-4B3A-A881-B5A3A23A2B69}"/>
              </a:ext>
            </a:extLst>
          </p:cNvPr>
          <p:cNvSpPr/>
          <p:nvPr/>
        </p:nvSpPr>
        <p:spPr>
          <a:xfrm rot="5400000">
            <a:off x="2448232" y="4461631"/>
            <a:ext cx="698090" cy="486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47FA1-6FB4-42F6-87B6-3D90D08FC88D}"/>
              </a:ext>
            </a:extLst>
          </p:cNvPr>
          <p:cNvSpPr txBox="1"/>
          <p:nvPr/>
        </p:nvSpPr>
        <p:spPr>
          <a:xfrm>
            <a:off x="829499" y="5165961"/>
            <a:ext cx="4075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b="1" dirty="0"/>
              <a:t>An outlier of the dataset !</a:t>
            </a:r>
          </a:p>
          <a:p>
            <a:pPr marL="342900" indent="-342900">
              <a:buFont typeface="+mj-lt"/>
              <a:buAutoNum type="arabicPeriod"/>
            </a:pPr>
            <a:r>
              <a:rPr lang="en-SG" b="1" dirty="0"/>
              <a:t>Vader sentiment analysis is Right</a:t>
            </a:r>
          </a:p>
        </p:txBody>
      </p:sp>
    </p:spTree>
    <p:extLst>
      <p:ext uri="{BB962C8B-B14F-4D97-AF65-F5344CB8AC3E}">
        <p14:creationId xmlns:p14="http://schemas.microsoft.com/office/powerpoint/2010/main" val="406560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997B-8084-4D4D-8A33-97B1F8DD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Sentiment Analysis – HK Article 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EA3DA-3B7C-4A63-A56D-CDAD20D2CDF8}"/>
              </a:ext>
            </a:extLst>
          </p:cNvPr>
          <p:cNvSpPr txBox="1"/>
          <p:nvPr/>
        </p:nvSpPr>
        <p:spPr>
          <a:xfrm>
            <a:off x="677334" y="1155559"/>
            <a:ext cx="10403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i="1" dirty="0" err="1"/>
              <a:t>YahooNews</a:t>
            </a:r>
            <a:r>
              <a:rPr lang="en-SG" sz="1600" b="1" i="1" dirty="0"/>
              <a:t> article on 31 Aug – A report on the boycott of coronavirus mass testing plan by </a:t>
            </a:r>
            <a:r>
              <a:rPr lang="en-US" sz="1600" b="1" i="1" dirty="0"/>
              <a:t>Hong Kong pro-democracy activists and healthcare workers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47FA1-6FB4-42F6-87B6-3D90D08FC88D}"/>
              </a:ext>
            </a:extLst>
          </p:cNvPr>
          <p:cNvSpPr txBox="1"/>
          <p:nvPr/>
        </p:nvSpPr>
        <p:spPr>
          <a:xfrm>
            <a:off x="7235005" y="2090701"/>
            <a:ext cx="4077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Vader sentiment analysis is Negative </a:t>
            </a:r>
          </a:p>
          <a:p>
            <a:pPr algn="ctr"/>
            <a:r>
              <a:rPr lang="en-SG" b="1" dirty="0"/>
              <a:t>vs </a:t>
            </a:r>
          </a:p>
          <a:p>
            <a:pPr algn="ctr"/>
            <a:r>
              <a:rPr lang="en-SG" b="1" dirty="0" err="1"/>
              <a:t>TextBlob</a:t>
            </a:r>
            <a:r>
              <a:rPr lang="en-SG" b="1" dirty="0"/>
              <a:t> analysis is Neutral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D7D1E-F384-4B4A-AEFD-88640E8B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71" y="1924729"/>
            <a:ext cx="6681907" cy="4459972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59880596-E47E-4A1C-906B-834803305899}"/>
              </a:ext>
            </a:extLst>
          </p:cNvPr>
          <p:cNvSpPr/>
          <p:nvPr/>
        </p:nvSpPr>
        <p:spPr>
          <a:xfrm>
            <a:off x="8977391" y="3451331"/>
            <a:ext cx="693336" cy="703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CFD10D-9BEE-4178-AED9-64441CC7FE6F}"/>
              </a:ext>
            </a:extLst>
          </p:cNvPr>
          <p:cNvSpPr txBox="1"/>
          <p:nvPr/>
        </p:nvSpPr>
        <p:spPr>
          <a:xfrm>
            <a:off x="7235005" y="4242723"/>
            <a:ext cx="407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Which is correct ?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E7FD0F-A713-4FDB-8212-213836A11935}"/>
              </a:ext>
            </a:extLst>
          </p:cNvPr>
          <p:cNvSpPr/>
          <p:nvPr/>
        </p:nvSpPr>
        <p:spPr>
          <a:xfrm>
            <a:off x="4240405" y="2690865"/>
            <a:ext cx="316522" cy="836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96D458-CA80-4974-BAF0-1972F157BEBF}"/>
              </a:ext>
            </a:extLst>
          </p:cNvPr>
          <p:cNvSpPr/>
          <p:nvPr/>
        </p:nvSpPr>
        <p:spPr>
          <a:xfrm rot="16200000">
            <a:off x="2308422" y="4458028"/>
            <a:ext cx="370114" cy="13092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12D682-A6E8-4EF1-96BF-82C18938E49A}"/>
              </a:ext>
            </a:extLst>
          </p:cNvPr>
          <p:cNvSpPr/>
          <p:nvPr/>
        </p:nvSpPr>
        <p:spPr>
          <a:xfrm>
            <a:off x="7076744" y="2440528"/>
            <a:ext cx="316522" cy="836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682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997B-8084-4D4D-8A33-97B1F8DD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Word Cloud – HK articles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C8F545-5031-467D-ABE2-5A75A175A73A}"/>
              </a:ext>
            </a:extLst>
          </p:cNvPr>
          <p:cNvSpPr txBox="1"/>
          <p:nvPr/>
        </p:nvSpPr>
        <p:spPr>
          <a:xfrm>
            <a:off x="677334" y="1270000"/>
            <a:ext cx="702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words in the 7 articles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818686-9B64-4A16-85E6-47F50194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745" y="1639332"/>
            <a:ext cx="7521592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93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997B-8084-4D4D-8A33-97B1F8DD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Bar Chart - Common Words in HK articles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5ECEF-D887-4278-9716-0AFCC3C1D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33" y="1504783"/>
            <a:ext cx="9194332" cy="49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27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997B-8084-4D4D-8A33-97B1F8DD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Sentiments across the period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0F3015-00B1-4800-BE56-0122D6CE63AB}"/>
              </a:ext>
            </a:extLst>
          </p:cNvPr>
          <p:cNvSpPr txBox="1"/>
          <p:nvPr/>
        </p:nvSpPr>
        <p:spPr>
          <a:xfrm>
            <a:off x="677334" y="1214788"/>
            <a:ext cx="965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/>
              <a:t>Mean scores applied for articles that fell on same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2 SG articles on 19 Aug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2 HK articles on 31 Aug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3 HK articles on 2 Sep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F9FF4F-B8F7-4211-912E-8AB491E5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28" y="2501574"/>
            <a:ext cx="5791191" cy="39336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6F60A2-BA6D-4A75-A650-EE6575058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605" y="2501574"/>
            <a:ext cx="5098222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33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997B-8084-4D4D-8A33-97B1F8DD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431A6-A046-4E5C-826D-7C353FF1883A}"/>
              </a:ext>
            </a:extLst>
          </p:cNvPr>
          <p:cNvSpPr txBox="1"/>
          <p:nvPr/>
        </p:nvSpPr>
        <p:spPr>
          <a:xfrm>
            <a:off x="677334" y="1270000"/>
            <a:ext cx="112885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Common words or related terms in both SG and HK with high frequencies :</a:t>
            </a:r>
          </a:p>
          <a:p>
            <a:pPr marL="742950" lvl="1" indent="-285750">
              <a:buClr>
                <a:srgbClr val="92D050"/>
              </a:buClr>
              <a:buFont typeface="Wingdings 3" panose="05040102010807070707" pitchFamily="18" charset="2"/>
              <a:buChar char=""/>
            </a:pPr>
            <a:r>
              <a:rPr lang="en-US" dirty="0"/>
              <a:t>Government</a:t>
            </a:r>
          </a:p>
          <a:p>
            <a:pPr marL="742950" lvl="1" indent="-285750">
              <a:buClr>
                <a:srgbClr val="92D050"/>
              </a:buClr>
              <a:buFont typeface="Wingdings 3" panose="05040102010807070707" pitchFamily="18" charset="2"/>
              <a:buChar char=""/>
            </a:pPr>
            <a:r>
              <a:rPr lang="en-US" dirty="0"/>
              <a:t>Financial</a:t>
            </a:r>
          </a:p>
          <a:p>
            <a:pPr marL="742950" lvl="1" indent="-285750">
              <a:buClr>
                <a:srgbClr val="92D050"/>
              </a:buClr>
              <a:buFont typeface="Wingdings 3" panose="05040102010807070707" pitchFamily="18" charset="2"/>
              <a:buChar char=""/>
            </a:pPr>
            <a:r>
              <a:rPr lang="en-US" dirty="0"/>
              <a:t>Social</a:t>
            </a:r>
          </a:p>
          <a:p>
            <a:pPr marL="742950" lvl="1" indent="-285750">
              <a:buClr>
                <a:srgbClr val="92D050"/>
              </a:buClr>
              <a:buFont typeface="Wingdings 3" panose="05040102010807070707" pitchFamily="18" charset="2"/>
              <a:buChar char=""/>
            </a:pPr>
            <a:r>
              <a:rPr lang="en-US" dirty="0"/>
              <a:t>People</a:t>
            </a:r>
          </a:p>
          <a:p>
            <a:pPr marL="742950" lvl="1" indent="-285750">
              <a:buClr>
                <a:srgbClr val="92D050"/>
              </a:buClr>
              <a:buFont typeface="Wingdings 3" panose="05040102010807070707" pitchFamily="18" charset="2"/>
              <a:buChar char=""/>
            </a:pPr>
            <a:r>
              <a:rPr lang="en-US" dirty="0"/>
              <a:t>Business (HK) / Investments (SG) / Economics (SG)</a:t>
            </a:r>
          </a:p>
          <a:p>
            <a:pPr marL="742950" lvl="1" indent="-285750">
              <a:buClr>
                <a:srgbClr val="92D050"/>
              </a:buClr>
              <a:buFont typeface="Wingdings 3" panose="05040102010807070707" pitchFamily="18" charset="2"/>
              <a:buChar char=""/>
            </a:pPr>
            <a:r>
              <a:rPr lang="en-US" dirty="0"/>
              <a:t>Jobs (SG) / Coaches (HK) </a:t>
            </a:r>
          </a:p>
          <a:p>
            <a:pPr marL="742950" lvl="1" indent="-285750">
              <a:buClr>
                <a:srgbClr val="92D050"/>
              </a:buClr>
              <a:buFont typeface="Wingdings 3" panose="05040102010807070707" pitchFamily="18" charset="2"/>
              <a:buChar char=""/>
            </a:pPr>
            <a:r>
              <a:rPr lang="en-US" dirty="0"/>
              <a:t>Employees (SG) / Workers (SG) / Pension (HK)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Sentiment analysis in both SG and HK is generally neutral with the exception of :</a:t>
            </a:r>
          </a:p>
          <a:p>
            <a:pPr marL="742950" lvl="1" indent="-285750">
              <a:buClr>
                <a:srgbClr val="92D050"/>
              </a:buClr>
              <a:buFont typeface="Wingdings 3" panose="05040102010807070707" pitchFamily="18" charset="2"/>
              <a:buChar char=""/>
            </a:pPr>
            <a:r>
              <a:rPr lang="en-US" dirty="0"/>
              <a:t>An outlier, article A11</a:t>
            </a:r>
          </a:p>
          <a:p>
            <a:pPr marL="742950" lvl="1" indent="-285750">
              <a:buClr>
                <a:srgbClr val="92D050"/>
              </a:buClr>
              <a:buFont typeface="Wingdings 3" panose="05040102010807070707" pitchFamily="18" charset="2"/>
              <a:buChar char=""/>
            </a:pPr>
            <a:r>
              <a:rPr lang="en-US" dirty="0"/>
              <a:t>Inconsistent analysis between 2 sentiment analysis methods for article A12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NER analysis shows the Covid-19 impacted across people, </a:t>
            </a:r>
            <a:r>
              <a:rPr lang="en-US" dirty="0" err="1"/>
              <a:t>organisations</a:t>
            </a:r>
            <a:r>
              <a:rPr lang="en-US" dirty="0"/>
              <a:t>, countries</a:t>
            </a:r>
            <a:r>
              <a:rPr lang="en-US"/>
              <a:t>, financial</a:t>
            </a:r>
            <a:endParaRPr lang="en-US" b="1" i="1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US" b="1" i="1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b="1" i="1" dirty="0"/>
              <a:t>In conclusion, both countries face similar concerns, to different extents, on people, social, financials, jobs. Government of both countries are playing an active role in managing the crisis.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6195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CA6D-95EA-48C2-911F-AAF20C21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265969" cy="1320800"/>
          </a:xfrm>
        </p:spPr>
        <p:txBody>
          <a:bodyPr/>
          <a:lstStyle/>
          <a:p>
            <a:r>
              <a:rPr lang="en-SG" dirty="0"/>
              <a:t>Sentiment Analysis of Covid-19 in SG and HK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7A53-0C1A-4EAB-A025-1763AC90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10951"/>
            <a:ext cx="11032584" cy="4244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/>
              <a:t>Objective</a:t>
            </a:r>
          </a:p>
          <a:p>
            <a:pPr marL="0" indent="0">
              <a:buNone/>
            </a:pPr>
            <a:r>
              <a:rPr lang="en-US" b="1" dirty="0"/>
              <a:t>Sentiment analysis of the Covid-19 situation in Singapore and Hong Kong</a:t>
            </a:r>
          </a:p>
          <a:p>
            <a:pPr marL="0" indent="0">
              <a:buNone/>
            </a:pPr>
            <a:endParaRPr lang="en-US" sz="1050" b="1" i="1" dirty="0"/>
          </a:p>
          <a:p>
            <a:pPr marL="0" indent="0">
              <a:buNone/>
            </a:pPr>
            <a:r>
              <a:rPr lang="en-US" b="1" i="1" dirty="0"/>
              <a:t>Period of analysis</a:t>
            </a:r>
          </a:p>
          <a:p>
            <a:pPr marL="0" indent="0">
              <a:buNone/>
            </a:pPr>
            <a:r>
              <a:rPr lang="en-US" b="1" i="1" dirty="0"/>
              <a:t>19 August 2020 to 2 September 2020</a:t>
            </a:r>
          </a:p>
          <a:p>
            <a:pPr marL="0" indent="0">
              <a:buNone/>
            </a:pPr>
            <a:endParaRPr lang="en-US" sz="1050" b="1" i="1" dirty="0"/>
          </a:p>
          <a:p>
            <a:pPr marL="0" indent="0">
              <a:buNone/>
            </a:pPr>
            <a:r>
              <a:rPr lang="en-US" b="1" i="1" dirty="0"/>
              <a:t>Dataset</a:t>
            </a:r>
          </a:p>
          <a:p>
            <a:r>
              <a:rPr lang="en-US" b="1" i="0" dirty="0">
                <a:effectLst/>
              </a:rPr>
              <a:t>Random selection of 5 news articles from 3 media namely CNA, SCMP and </a:t>
            </a:r>
            <a:r>
              <a:rPr lang="en-US" b="1" i="0" dirty="0" err="1">
                <a:effectLst/>
              </a:rPr>
              <a:t>YahooNews</a:t>
            </a:r>
            <a:r>
              <a:rPr lang="en-US" b="1" i="0" dirty="0">
                <a:effectLst/>
              </a:rPr>
              <a:t> </a:t>
            </a:r>
          </a:p>
          <a:p>
            <a:r>
              <a:rPr lang="en-US" b="1" i="0" dirty="0">
                <a:effectLst/>
              </a:rPr>
              <a:t>Total 15 articles selected, 8 on Singapore and 7 on Hong Kong</a:t>
            </a:r>
          </a:p>
          <a:p>
            <a:r>
              <a:rPr lang="en-US" b="1" i="0" dirty="0">
                <a:effectLst/>
              </a:rPr>
              <a:t>Articles are captured in Excel Spreadsheet and loaded as a </a:t>
            </a:r>
            <a:r>
              <a:rPr lang="en-US" b="1" i="0" dirty="0" err="1">
                <a:effectLst/>
              </a:rPr>
              <a:t>DataFrame</a:t>
            </a:r>
            <a:r>
              <a:rPr lang="en-US" b="1" i="0" dirty="0">
                <a:effectLst/>
              </a:rPr>
              <a:t> in </a:t>
            </a:r>
            <a:r>
              <a:rPr lang="en-US" b="1" i="0" dirty="0" err="1">
                <a:effectLst/>
              </a:rPr>
              <a:t>ipython</a:t>
            </a:r>
            <a:r>
              <a:rPr lang="en-US" b="1" i="0" dirty="0">
                <a:effectLst/>
              </a:rPr>
              <a:t> notebook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i="0" dirty="0">
              <a:effectLst/>
            </a:endParaRPr>
          </a:p>
          <a:p>
            <a:pPr marL="0" indent="0">
              <a:buNone/>
            </a:pPr>
            <a:endParaRPr lang="en-US" b="1" i="0" dirty="0">
              <a:effectLst/>
            </a:endParaRP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4DF37BE-29E8-4B61-B4E0-A24864A34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416405"/>
              </p:ext>
            </p:extLst>
          </p:nvPr>
        </p:nvGraphicFramePr>
        <p:xfrm>
          <a:off x="1144229" y="5143500"/>
          <a:ext cx="7543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Worksheet" r:id="rId3" imgW="7544013" imgH="1105057" progId="Excel.Sheet.12">
                  <p:embed/>
                </p:oleObj>
              </mc:Choice>
              <mc:Fallback>
                <p:oleObj name="Worksheet" r:id="rId3" imgW="7544013" imgH="11050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229" y="5143500"/>
                        <a:ext cx="7543800" cy="11049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5434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40A2-AE9A-4000-91A7-5A1AAE77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40FE7-F8C7-4FBD-8F0F-3BF209A38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285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CA6D-95EA-48C2-911F-AAF20C21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7A53-0C1A-4EAB-A025-1763AC90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438"/>
            <a:ext cx="11032584" cy="52385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i="0" u="none" strike="noStrike" dirty="0">
                <a:effectLst/>
                <a:latin typeface="Slack-Lato"/>
                <a:hlinkClick r:id="rId2"/>
              </a:rPr>
              <a:t>https://www.spglobal.com/marketintelligence/en/documents/spgmi732_measuring-sentiments-during-the-covid-19-outbreak.pdf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Mini-Presentation on Tue (8 Sep)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Use of Spacy on news articles.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Select 5 articles each from the media - CNA&lt; SCMP and Yahoo News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on covid-19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Spread the 5 articles over a period 2 weeks.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Do the following NLP analyses on the articles</a:t>
            </a:r>
            <a:br>
              <a:rPr lang="en-US" dirty="0"/>
            </a:b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. DO a sentiment analysis on the articles (use the library Vader and/or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TextBlob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ii. DO a NER on the articles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NER needs to includes events +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organisations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 people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iii. After doing the analysis, comment on how the sentiment has varied over the last 2 weeks and across the different regions - HK and Singapore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Use the spacy library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Also, comment on how the different entities have changed n the period.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THe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5 articles are just a minimal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766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997B-8084-4D4D-8A33-97B1F8DD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Web Scraping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431A6-A046-4E5C-826D-7C353FF1883A}"/>
              </a:ext>
            </a:extLst>
          </p:cNvPr>
          <p:cNvSpPr txBox="1"/>
          <p:nvPr/>
        </p:nvSpPr>
        <p:spPr>
          <a:xfrm>
            <a:off x="677333" y="1270000"/>
            <a:ext cx="897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Used </a:t>
            </a:r>
            <a:r>
              <a:rPr lang="en-US" i="1" dirty="0" err="1"/>
              <a:t>BeautifulSoup</a:t>
            </a:r>
            <a:r>
              <a:rPr lang="en-US" i="1" dirty="0"/>
              <a:t> to extract the content of URL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4977C-9F88-4D4B-B1A0-2BF3F6ADF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09" y="1745754"/>
            <a:ext cx="9320068" cy="2964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AE292F-6E35-4F3C-AB80-C737B16F8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96" y="4816613"/>
            <a:ext cx="8710415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997B-8084-4D4D-8A33-97B1F8DD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Web Scraping – Extracted 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0F63A-7FFF-4FAC-B904-8D9A48C1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27" y="1211476"/>
            <a:ext cx="11470557" cy="421905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85D832-EF29-4AF5-ACC8-1F76136AA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27" y="5432989"/>
            <a:ext cx="5883150" cy="815411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2D082E-8677-45D9-BABE-27422A55E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716" y="5583325"/>
            <a:ext cx="5548168" cy="66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6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CA6D-95EA-48C2-911F-AAF20C21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9409058" cy="1550989"/>
          </a:xfrm>
        </p:spPr>
        <p:txBody>
          <a:bodyPr/>
          <a:lstStyle/>
          <a:p>
            <a:r>
              <a:rPr lang="en-SG" dirty="0"/>
              <a:t>Named Entity Recognition (NER)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D6F50-543F-4F68-9C57-E57B6ECB3390}"/>
              </a:ext>
            </a:extLst>
          </p:cNvPr>
          <p:cNvSpPr txBox="1"/>
          <p:nvPr/>
        </p:nvSpPr>
        <p:spPr>
          <a:xfrm>
            <a:off x="677333" y="1270000"/>
            <a:ext cx="897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Used Spacy for NER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84445-6FBE-4999-9C8B-722517D92F7D}"/>
              </a:ext>
            </a:extLst>
          </p:cNvPr>
          <p:cNvSpPr txBox="1"/>
          <p:nvPr/>
        </p:nvSpPr>
        <p:spPr>
          <a:xfrm>
            <a:off x="677332" y="1715294"/>
            <a:ext cx="897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NER analysis on a HK article (A8) where tagging is generally in good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ECFBC-FD02-4707-948B-BF19FE32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15" y="2217072"/>
            <a:ext cx="9548687" cy="4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2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CA6D-95EA-48C2-911F-AAF20C21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9409058" cy="1550989"/>
          </a:xfrm>
        </p:spPr>
        <p:txBody>
          <a:bodyPr/>
          <a:lstStyle/>
          <a:p>
            <a:r>
              <a:rPr lang="en-SG" dirty="0"/>
              <a:t>NER – SG article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84445-6FBE-4999-9C8B-722517D92F7D}"/>
              </a:ext>
            </a:extLst>
          </p:cNvPr>
          <p:cNvSpPr txBox="1"/>
          <p:nvPr/>
        </p:nvSpPr>
        <p:spPr>
          <a:xfrm>
            <a:off x="677334" y="1094678"/>
            <a:ext cx="897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NER analysis on a SG article (A3) where tagging is slightly off for companies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2C848-914F-4F8E-8264-057C79001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73" y="1442967"/>
            <a:ext cx="7534917" cy="529266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84A1F83-BD53-4B8D-8489-75FCD8D3F4CD}"/>
              </a:ext>
            </a:extLst>
          </p:cNvPr>
          <p:cNvSpPr/>
          <p:nvPr/>
        </p:nvSpPr>
        <p:spPr>
          <a:xfrm>
            <a:off x="6527115" y="1349871"/>
            <a:ext cx="835742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D0E586-B2B6-4841-B766-079CBCD14AD7}"/>
              </a:ext>
            </a:extLst>
          </p:cNvPr>
          <p:cNvSpPr/>
          <p:nvPr/>
        </p:nvSpPr>
        <p:spPr>
          <a:xfrm>
            <a:off x="6096000" y="5694495"/>
            <a:ext cx="1760727" cy="485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C23BEC-68C8-4EED-9A57-D0304A1034BF}"/>
              </a:ext>
            </a:extLst>
          </p:cNvPr>
          <p:cNvSpPr/>
          <p:nvPr/>
        </p:nvSpPr>
        <p:spPr>
          <a:xfrm>
            <a:off x="1596237" y="3359572"/>
            <a:ext cx="1491091" cy="34719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13C762-C3B2-433C-8D82-EE8D45EA9FB4}"/>
              </a:ext>
            </a:extLst>
          </p:cNvPr>
          <p:cNvSpPr/>
          <p:nvPr/>
        </p:nvSpPr>
        <p:spPr>
          <a:xfrm>
            <a:off x="1345514" y="5694495"/>
            <a:ext cx="2135105" cy="34719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47DB22-B90C-434F-AFAA-24C6E039E1C4}"/>
              </a:ext>
            </a:extLst>
          </p:cNvPr>
          <p:cNvSpPr/>
          <p:nvPr/>
        </p:nvSpPr>
        <p:spPr>
          <a:xfrm>
            <a:off x="4963991" y="5697968"/>
            <a:ext cx="1026169" cy="4816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8B89FA6-89F9-4D26-B79C-D5E2DE0E1D64}"/>
              </a:ext>
            </a:extLst>
          </p:cNvPr>
          <p:cNvSpPr/>
          <p:nvPr/>
        </p:nvSpPr>
        <p:spPr>
          <a:xfrm>
            <a:off x="1852352" y="1387073"/>
            <a:ext cx="1301822" cy="301191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183FC2-4D7A-4C90-B2B7-7E2162EA5C06}"/>
              </a:ext>
            </a:extLst>
          </p:cNvPr>
          <p:cNvSpPr/>
          <p:nvPr/>
        </p:nvSpPr>
        <p:spPr>
          <a:xfrm>
            <a:off x="4731529" y="2314538"/>
            <a:ext cx="2631328" cy="481604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1733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CA6D-95EA-48C2-911F-AAF20C21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9409058" cy="1550989"/>
          </a:xfrm>
        </p:spPr>
        <p:txBody>
          <a:bodyPr/>
          <a:lstStyle/>
          <a:p>
            <a:r>
              <a:rPr lang="en-SG" dirty="0"/>
              <a:t>NER – Top Frequency Tags</a:t>
            </a:r>
            <a:endParaRPr lang="en-SG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84445-6FBE-4999-9C8B-722517D92F7D}"/>
              </a:ext>
            </a:extLst>
          </p:cNvPr>
          <p:cNvSpPr txBox="1"/>
          <p:nvPr/>
        </p:nvSpPr>
        <p:spPr>
          <a:xfrm>
            <a:off x="677334" y="1200427"/>
            <a:ext cx="897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NER analysis on the entire dataset (Content column)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5CEE4-6DBA-4A0E-BF9A-3B21FA75C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61527"/>
            <a:ext cx="6304446" cy="37960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4E4C7E-8CC8-44E8-8547-FFBCE98DBA7E}"/>
              </a:ext>
            </a:extLst>
          </p:cNvPr>
          <p:cNvSpPr txBox="1"/>
          <p:nvPr/>
        </p:nvSpPr>
        <p:spPr>
          <a:xfrm>
            <a:off x="6942883" y="2360886"/>
            <a:ext cx="2069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Not surprising since the articles are about HK and SG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8939F57-CE82-4BF6-A344-A53D1AAFCE1B}"/>
              </a:ext>
            </a:extLst>
          </p:cNvPr>
          <p:cNvSpPr/>
          <p:nvPr/>
        </p:nvSpPr>
        <p:spPr>
          <a:xfrm>
            <a:off x="6096000" y="2216967"/>
            <a:ext cx="251209" cy="432079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8C770B8-3187-4A00-BB70-FD8AC9D8ECA4}"/>
              </a:ext>
            </a:extLst>
          </p:cNvPr>
          <p:cNvSpPr/>
          <p:nvPr/>
        </p:nvSpPr>
        <p:spPr>
          <a:xfrm>
            <a:off x="6811117" y="2036017"/>
            <a:ext cx="2332884" cy="1175466"/>
          </a:xfrm>
          <a:prstGeom prst="wedgeRoundRectCallout">
            <a:avLst>
              <a:gd name="adj1" fmla="val -68274"/>
              <a:gd name="adj2" fmla="val -1358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F90DC14-6DB1-44C0-8AF6-1285E689C2DF}"/>
              </a:ext>
            </a:extLst>
          </p:cNvPr>
          <p:cNvSpPr/>
          <p:nvPr/>
        </p:nvSpPr>
        <p:spPr>
          <a:xfrm flipH="1">
            <a:off x="1003161" y="2216967"/>
            <a:ext cx="251209" cy="432079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ABECEF-213D-427C-9B30-72ED3F8FA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328" y="3460031"/>
            <a:ext cx="2270173" cy="29976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7A33CA-BE21-4A6D-A011-72D4AB9B4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235" y="3535286"/>
            <a:ext cx="2332884" cy="29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4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CA6D-95EA-48C2-911F-AAF20C21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534924" cy="1550989"/>
          </a:xfrm>
        </p:spPr>
        <p:txBody>
          <a:bodyPr>
            <a:normAutofit fontScale="90000"/>
          </a:bodyPr>
          <a:lstStyle/>
          <a:p>
            <a:r>
              <a:rPr lang="en-SG" dirty="0"/>
              <a:t>NER Tag Types</a:t>
            </a:r>
            <a:endParaRPr lang="en-SG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8A43C-E5D2-4246-9DD5-2280E86F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681" y="395680"/>
            <a:ext cx="4198984" cy="64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6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46F7415-B043-481E-A69C-8A8A24507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87" y="1632390"/>
            <a:ext cx="4587638" cy="3368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8997B-8084-4D4D-8A33-97B1F8DD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Sentiment Analysis - Singapore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D27C8-CBAA-4B3A-B973-D74CFB09470E}"/>
              </a:ext>
            </a:extLst>
          </p:cNvPr>
          <p:cNvSpPr txBox="1"/>
          <p:nvPr/>
        </p:nvSpPr>
        <p:spPr>
          <a:xfrm>
            <a:off x="1048435" y="4831458"/>
            <a:ext cx="47282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Vader Sentiment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SG" sz="1200" dirty="0"/>
              <a:t>Assign 1 i.e. Positive if Vader Sentiment Compound &gt;= 0.05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SG" sz="1200" dirty="0"/>
              <a:t>Assign -1 i.e. Negative if Vader Sentiment Compound &lt;= -0.05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SG" sz="1200" dirty="0"/>
              <a:t>Assign 0 otherwise</a:t>
            </a:r>
          </a:p>
          <a:p>
            <a:endParaRPr lang="en-SG" sz="1200" dirty="0"/>
          </a:p>
          <a:p>
            <a:pPr algn="just"/>
            <a:r>
              <a:rPr lang="en-US" sz="1000" b="0" dirty="0">
                <a:solidFill>
                  <a:srgbClr val="000000"/>
                </a:solidFill>
                <a:effectLst/>
              </a:rPr>
              <a:t>The Positive, Negative and Neutral scores represent the proportion of text that falls in these categories. Compound score is a metric that calculates the sum of all the lexicon ratings which have been normalized between -1(most extreme negative) and +1 (most extreme positive). </a:t>
            </a:r>
            <a:endParaRPr lang="en-SG" sz="1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A50C99-5091-4516-95A9-DED1AA8EF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290" y="1778993"/>
            <a:ext cx="4213961" cy="29591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42BF82-9DC4-412A-9C65-1D28A2461682}"/>
              </a:ext>
            </a:extLst>
          </p:cNvPr>
          <p:cNvSpPr txBox="1"/>
          <p:nvPr/>
        </p:nvSpPr>
        <p:spPr>
          <a:xfrm>
            <a:off x="677334" y="1155559"/>
            <a:ext cx="1040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i="1" dirty="0">
                <a:solidFill>
                  <a:schemeClr val="tx1"/>
                </a:solidFill>
              </a:rPr>
              <a:t>Overall sentiment for SG </a:t>
            </a:r>
            <a:r>
              <a:rPr lang="en-SG" sz="1600" b="1" i="1" dirty="0"/>
              <a:t>is Neutral with Vader’s high neutral score &amp; </a:t>
            </a:r>
            <a:r>
              <a:rPr lang="en-SG" sz="1600" b="1" i="1" dirty="0" err="1"/>
              <a:t>TextBlob</a:t>
            </a:r>
            <a:r>
              <a:rPr lang="en-SG" sz="1600" b="1" i="1" dirty="0"/>
              <a:t> Polarity hovers around 0.</a:t>
            </a:r>
            <a:endParaRPr lang="en-SG" sz="1600" b="1" i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E93658-7866-44E3-A9F8-9D78450B967E}"/>
              </a:ext>
            </a:extLst>
          </p:cNvPr>
          <p:cNvSpPr/>
          <p:nvPr/>
        </p:nvSpPr>
        <p:spPr>
          <a:xfrm>
            <a:off x="680774" y="1589073"/>
            <a:ext cx="5262826" cy="5087030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32A85A-1C49-4332-A7E6-6DAB64A6D444}"/>
              </a:ext>
            </a:extLst>
          </p:cNvPr>
          <p:cNvSpPr/>
          <p:nvPr/>
        </p:nvSpPr>
        <p:spPr>
          <a:xfrm>
            <a:off x="6096000" y="1589073"/>
            <a:ext cx="5262826" cy="5087030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436F2D-67A5-4EAE-A74F-C06F75C6C818}"/>
              </a:ext>
            </a:extLst>
          </p:cNvPr>
          <p:cNvSpPr txBox="1"/>
          <p:nvPr/>
        </p:nvSpPr>
        <p:spPr>
          <a:xfrm>
            <a:off x="6734675" y="4776072"/>
            <a:ext cx="43020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Polarity lies in the range of [-1,1]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1 means positive statement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-1 means a negative statement.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Subjectivity lies in the range of [0,1]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Subjective sentences generally refer to personal opinion, emotion or judgment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Objective refers to factual information. </a:t>
            </a:r>
            <a:endParaRPr lang="en-SG" sz="120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9FA2C767-C5B3-4482-B7C2-ABC4B92DD027}"/>
              </a:ext>
            </a:extLst>
          </p:cNvPr>
          <p:cNvSpPr/>
          <p:nvPr/>
        </p:nvSpPr>
        <p:spPr>
          <a:xfrm>
            <a:off x="7089058" y="4060723"/>
            <a:ext cx="186813" cy="196645"/>
          </a:xfrm>
          <a:prstGeom prst="flowChartConnector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10213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3470</TotalTime>
  <Words>997</Words>
  <Application>Microsoft Office PowerPoint</Application>
  <PresentationFormat>Widescreen</PresentationFormat>
  <Paragraphs>104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Slack-Lato</vt:lpstr>
      <vt:lpstr>Arial</vt:lpstr>
      <vt:lpstr>Calibri</vt:lpstr>
      <vt:lpstr>Trebuchet MS</vt:lpstr>
      <vt:lpstr>Wingdings</vt:lpstr>
      <vt:lpstr>Wingdings 3</vt:lpstr>
      <vt:lpstr>Facet</vt:lpstr>
      <vt:lpstr>Worksheet</vt:lpstr>
      <vt:lpstr>Mini Presentation 7</vt:lpstr>
      <vt:lpstr>Sentiment Analysis of Covid-19 in SG and HK </vt:lpstr>
      <vt:lpstr>Web Scraping</vt:lpstr>
      <vt:lpstr>Web Scraping – Extracted Content</vt:lpstr>
      <vt:lpstr>Named Entity Recognition (NER)</vt:lpstr>
      <vt:lpstr>NER – SG article</vt:lpstr>
      <vt:lpstr>NER – Top Frequency Tags</vt:lpstr>
      <vt:lpstr>NER Tag Types</vt:lpstr>
      <vt:lpstr>Sentiment Analysis - Singapore</vt:lpstr>
      <vt:lpstr>Sentiment Analysis Challenge – Context &amp; Polarity  </vt:lpstr>
      <vt:lpstr>Word Cloud – SG articles</vt:lpstr>
      <vt:lpstr>Bar Chart - Common Words in SG articles</vt:lpstr>
      <vt:lpstr>Sentiment Analysis – Hong Kong</vt:lpstr>
      <vt:lpstr>Sentiment Analysis – HK Article 11</vt:lpstr>
      <vt:lpstr>Sentiment Analysis – HK Article 12</vt:lpstr>
      <vt:lpstr>Word Cloud – HK articles</vt:lpstr>
      <vt:lpstr>Bar Chart - Common Words in HK articles</vt:lpstr>
      <vt:lpstr>Sentiments across the period </vt:lpstr>
      <vt:lpstr>Conclusion</vt:lpstr>
      <vt:lpstr>Appendix</vt:lpstr>
      <vt:lpstr>NLP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Presentation 2</dc:title>
  <dc:creator>Danielle Chua</dc:creator>
  <cp:lastModifiedBy>Danielle Chua</cp:lastModifiedBy>
  <cp:revision>132</cp:revision>
  <dcterms:created xsi:type="dcterms:W3CDTF">2020-08-03T15:27:09Z</dcterms:created>
  <dcterms:modified xsi:type="dcterms:W3CDTF">2020-09-11T08:45:22Z</dcterms:modified>
</cp:coreProperties>
</file>