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8.xml" ContentType="application/vnd.openxmlformats-officedocument.presentationml.tags+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7"/>
  </p:notesMasterIdLst>
  <p:sldIdLst>
    <p:sldId id="256" r:id="rId5"/>
    <p:sldId id="257" r:id="rId6"/>
    <p:sldId id="258" r:id="rId7"/>
    <p:sldId id="259" r:id="rId8"/>
    <p:sldId id="260" r:id="rId9"/>
    <p:sldId id="261" r:id="rId10"/>
    <p:sldId id="262" r:id="rId11"/>
    <p:sldId id="263" r:id="rId12"/>
    <p:sldId id="271" r:id="rId13"/>
    <p:sldId id="272" r:id="rId14"/>
    <p:sldId id="273" r:id="rId15"/>
    <p:sldId id="274" r:id="rId16"/>
    <p:sldId id="275" r:id="rId17"/>
    <p:sldId id="276" r:id="rId18"/>
    <p:sldId id="277" r:id="rId19"/>
    <p:sldId id="264" r:id="rId20"/>
    <p:sldId id="265" r:id="rId21"/>
    <p:sldId id="266" r:id="rId22"/>
    <p:sldId id="278" r:id="rId23"/>
    <p:sldId id="279" r:id="rId24"/>
    <p:sldId id="268" r:id="rId25"/>
    <p:sldId id="269" r:id="rId26"/>
  </p:sldIdLst>
  <p:sldSz cx="12192000" cy="6858000"/>
  <p:notesSz cx="6858000" cy="9144000"/>
  <p:embeddedFontLst>
    <p:embeddedFont>
      <p:font typeface="Cascadia Mono" panose="020B0609020000020004" pitchFamily="49" charset="0"/>
      <p:regular r:id="rId28"/>
      <p:bold r:id="rId29"/>
      <p:italic r:id="rId30"/>
      <p:boldItalic r:id="rId31"/>
    </p:embeddedFont>
    <p:embeddedFont>
      <p:font typeface="Century Gothic" panose="020B0502020202020204" pitchFamily="34" charset="0"/>
      <p:regular r:id="rId32"/>
      <p:bold r:id="rId33"/>
      <p:italic r:id="rId34"/>
      <p:boldItalic r:id="rId35"/>
    </p:embeddedFont>
  </p:embeddedFontLst>
  <p:custDataLst>
    <p:tags r:id="rId3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32" autoAdjust="0"/>
  </p:normalViewPr>
  <p:slideViewPr>
    <p:cSldViewPr snapToGrid="0">
      <p:cViewPr varScale="1">
        <p:scale>
          <a:sx n="108" d="100"/>
          <a:sy n="108" d="100"/>
        </p:scale>
        <p:origin x="678"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font" Target="fonts/font7.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323D0F-5BB7-47E8-87CC-44FD17A10E5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9815B8D-8F22-42D2-8658-23A834921FCA}">
      <dgm:prSet custT="1"/>
      <dgm:spPr/>
      <dgm:t>
        <a:bodyPr/>
        <a:lstStyle/>
        <a:p>
          <a:r>
            <a:rPr lang="en-US" sz="2400" b="0" i="0" dirty="0"/>
            <a:t>Data at Rest</a:t>
          </a:r>
          <a:endParaRPr lang="en-US" sz="2400" dirty="0"/>
        </a:p>
      </dgm:t>
    </dgm:pt>
    <dgm:pt modelId="{036828BE-7014-4C8D-A513-49D807ED1712}" type="parTrans" cxnId="{1B8E27A8-A568-4F5F-8631-C126627C152B}">
      <dgm:prSet/>
      <dgm:spPr/>
      <dgm:t>
        <a:bodyPr/>
        <a:lstStyle/>
        <a:p>
          <a:endParaRPr lang="en-US" sz="1600"/>
        </a:p>
      </dgm:t>
    </dgm:pt>
    <dgm:pt modelId="{5E843482-C0E0-49B7-8F38-DDFBBEF96190}" type="sibTrans" cxnId="{1B8E27A8-A568-4F5F-8631-C126627C152B}">
      <dgm:prSet/>
      <dgm:spPr/>
      <dgm:t>
        <a:bodyPr/>
        <a:lstStyle/>
        <a:p>
          <a:endParaRPr lang="en-US" sz="1600"/>
        </a:p>
      </dgm:t>
    </dgm:pt>
    <dgm:pt modelId="{163105D4-760D-4B14-85BE-A953B7E32B45}">
      <dgm:prSet custT="1"/>
      <dgm:spPr/>
      <dgm:t>
        <a:bodyPr/>
        <a:lstStyle/>
        <a:p>
          <a:r>
            <a:rPr lang="en-US" sz="2000" b="0" i="0"/>
            <a:t>Includes sensitive or protected data in storage</a:t>
          </a:r>
          <a:endParaRPr lang="en-US" sz="2000"/>
        </a:p>
      </dgm:t>
    </dgm:pt>
    <dgm:pt modelId="{14DA33BC-55C9-4E53-AFC5-299EF767B3F6}" type="parTrans" cxnId="{5A8EAD6B-70D2-4FCD-9841-9E41EA23F8AB}">
      <dgm:prSet/>
      <dgm:spPr/>
      <dgm:t>
        <a:bodyPr/>
        <a:lstStyle/>
        <a:p>
          <a:endParaRPr lang="en-US" sz="1600"/>
        </a:p>
      </dgm:t>
    </dgm:pt>
    <dgm:pt modelId="{E3286292-54C1-4FFE-9C4E-A0560CBBCE41}" type="sibTrans" cxnId="{5A8EAD6B-70D2-4FCD-9841-9E41EA23F8AB}">
      <dgm:prSet/>
      <dgm:spPr/>
      <dgm:t>
        <a:bodyPr/>
        <a:lstStyle/>
        <a:p>
          <a:endParaRPr lang="en-US" sz="1600"/>
        </a:p>
      </dgm:t>
    </dgm:pt>
    <dgm:pt modelId="{86F5140F-57E6-4BE6-B3C4-724F7E2AE36D}">
      <dgm:prSet custT="1"/>
      <dgm:spPr/>
      <dgm:t>
        <a:bodyPr/>
        <a:lstStyle/>
        <a:p>
          <a:r>
            <a:rPr lang="en-US" sz="2000" b="0" i="0" dirty="0"/>
            <a:t>Standard: AES-256*</a:t>
          </a:r>
          <a:endParaRPr lang="en-US" sz="2000" dirty="0"/>
        </a:p>
      </dgm:t>
    </dgm:pt>
    <dgm:pt modelId="{FB794A91-6FFC-42BB-86A4-35CC0BFC1C0F}" type="parTrans" cxnId="{F687578E-7081-4424-8E87-19AB1112D3C3}">
      <dgm:prSet/>
      <dgm:spPr/>
      <dgm:t>
        <a:bodyPr/>
        <a:lstStyle/>
        <a:p>
          <a:endParaRPr lang="en-US" sz="1600"/>
        </a:p>
      </dgm:t>
    </dgm:pt>
    <dgm:pt modelId="{8D424DD5-6518-445F-90C4-90C508073C21}" type="sibTrans" cxnId="{F687578E-7081-4424-8E87-19AB1112D3C3}">
      <dgm:prSet/>
      <dgm:spPr/>
      <dgm:t>
        <a:bodyPr/>
        <a:lstStyle/>
        <a:p>
          <a:endParaRPr lang="en-US" sz="1600"/>
        </a:p>
      </dgm:t>
    </dgm:pt>
    <dgm:pt modelId="{612A5C43-387E-4285-9C01-B62259E6668A}">
      <dgm:prSet custT="1"/>
      <dgm:spPr/>
      <dgm:t>
        <a:bodyPr/>
        <a:lstStyle/>
        <a:p>
          <a:r>
            <a:rPr lang="en-US" sz="2400" b="0" i="0" dirty="0"/>
            <a:t>Data in Flight</a:t>
          </a:r>
          <a:endParaRPr lang="en-US" sz="2400" dirty="0"/>
        </a:p>
      </dgm:t>
    </dgm:pt>
    <dgm:pt modelId="{0A2D6B0F-34B5-44DB-9298-8752FAA2F55A}" type="parTrans" cxnId="{665F675B-E759-4A4D-A5F3-EDD9822F44A7}">
      <dgm:prSet/>
      <dgm:spPr/>
      <dgm:t>
        <a:bodyPr/>
        <a:lstStyle/>
        <a:p>
          <a:endParaRPr lang="en-US" sz="1600"/>
        </a:p>
      </dgm:t>
    </dgm:pt>
    <dgm:pt modelId="{D1CD8DB4-5127-4013-B69A-C561A8A6337E}" type="sibTrans" cxnId="{665F675B-E759-4A4D-A5F3-EDD9822F44A7}">
      <dgm:prSet/>
      <dgm:spPr/>
      <dgm:t>
        <a:bodyPr/>
        <a:lstStyle/>
        <a:p>
          <a:endParaRPr lang="en-US" sz="1600"/>
        </a:p>
      </dgm:t>
    </dgm:pt>
    <dgm:pt modelId="{98DAE922-F1DD-4969-99C3-1652608BF7E8}">
      <dgm:prSet custT="1"/>
      <dgm:spPr/>
      <dgm:t>
        <a:bodyPr/>
        <a:lstStyle/>
        <a:p>
          <a:r>
            <a:rPr lang="en-US" sz="2000" b="0" i="0" dirty="0"/>
            <a:t>Includes all sensitive or protected data in transit</a:t>
          </a:r>
          <a:endParaRPr lang="en-US" sz="2000" dirty="0"/>
        </a:p>
      </dgm:t>
    </dgm:pt>
    <dgm:pt modelId="{B53E0D17-F031-4C7B-95A3-6BD44182740B}" type="parTrans" cxnId="{8FB46712-5481-4702-A06E-24C083B40261}">
      <dgm:prSet/>
      <dgm:spPr/>
      <dgm:t>
        <a:bodyPr/>
        <a:lstStyle/>
        <a:p>
          <a:endParaRPr lang="en-US" sz="1600"/>
        </a:p>
      </dgm:t>
    </dgm:pt>
    <dgm:pt modelId="{CCFB3973-73ED-4178-ABCA-7FB7DB1D5E03}" type="sibTrans" cxnId="{8FB46712-5481-4702-A06E-24C083B40261}">
      <dgm:prSet/>
      <dgm:spPr/>
      <dgm:t>
        <a:bodyPr/>
        <a:lstStyle/>
        <a:p>
          <a:endParaRPr lang="en-US" sz="1600"/>
        </a:p>
      </dgm:t>
    </dgm:pt>
    <dgm:pt modelId="{CDEB9DA1-DB61-4695-B1F3-D0FB9503253A}">
      <dgm:prSet custT="1"/>
      <dgm:spPr/>
      <dgm:t>
        <a:bodyPr/>
        <a:lstStyle/>
        <a:p>
          <a:r>
            <a:rPr lang="en-US" sz="2000" b="0" i="0" dirty="0"/>
            <a:t>Standard: TLS 1.3*</a:t>
          </a:r>
          <a:endParaRPr lang="en-US" sz="2000" dirty="0"/>
        </a:p>
      </dgm:t>
    </dgm:pt>
    <dgm:pt modelId="{C4A7CB9C-5348-48A5-B1C0-4925CA92F040}" type="parTrans" cxnId="{4D7E113B-467F-46D0-9E06-9B631CAF8EF6}">
      <dgm:prSet/>
      <dgm:spPr/>
      <dgm:t>
        <a:bodyPr/>
        <a:lstStyle/>
        <a:p>
          <a:endParaRPr lang="en-US" sz="1600"/>
        </a:p>
      </dgm:t>
    </dgm:pt>
    <dgm:pt modelId="{1110BD80-B04A-4FCD-86FE-692924E771F0}" type="sibTrans" cxnId="{4D7E113B-467F-46D0-9E06-9B631CAF8EF6}">
      <dgm:prSet/>
      <dgm:spPr/>
      <dgm:t>
        <a:bodyPr/>
        <a:lstStyle/>
        <a:p>
          <a:endParaRPr lang="en-US" sz="1600"/>
        </a:p>
      </dgm:t>
    </dgm:pt>
    <dgm:pt modelId="{31A89847-7E62-4735-8268-3988A7182C00}">
      <dgm:prSet custT="1"/>
      <dgm:spPr/>
      <dgm:t>
        <a:bodyPr/>
        <a:lstStyle/>
        <a:p>
          <a:r>
            <a:rPr lang="en-US" sz="2400" b="0" i="0" dirty="0"/>
            <a:t>Data in Use</a:t>
          </a:r>
          <a:endParaRPr lang="en-US" sz="2400" dirty="0"/>
        </a:p>
      </dgm:t>
    </dgm:pt>
    <dgm:pt modelId="{8151E2EA-9260-4EA2-A3C9-3F8B54692C77}" type="parTrans" cxnId="{BB9A617C-4D02-4A57-A29D-154591121946}">
      <dgm:prSet/>
      <dgm:spPr/>
      <dgm:t>
        <a:bodyPr/>
        <a:lstStyle/>
        <a:p>
          <a:endParaRPr lang="en-US" sz="1600"/>
        </a:p>
      </dgm:t>
    </dgm:pt>
    <dgm:pt modelId="{6D23C42F-875F-4C61-A1BE-29EF0AC4CA9C}" type="sibTrans" cxnId="{BB9A617C-4D02-4A57-A29D-154591121946}">
      <dgm:prSet/>
      <dgm:spPr/>
      <dgm:t>
        <a:bodyPr/>
        <a:lstStyle/>
        <a:p>
          <a:endParaRPr lang="en-US" sz="1600"/>
        </a:p>
      </dgm:t>
    </dgm:pt>
    <dgm:pt modelId="{BC74513A-B8D5-433B-9A56-C715C6211C4C}">
      <dgm:prSet custT="1"/>
      <dgm:spPr/>
      <dgm:t>
        <a:bodyPr/>
        <a:lstStyle/>
        <a:p>
          <a:r>
            <a:rPr lang="en-US" sz="2000" b="0" i="0" dirty="0"/>
            <a:t>Includes all sensitive or protected data during processing in memory</a:t>
          </a:r>
          <a:endParaRPr lang="en-US" sz="2000" dirty="0"/>
        </a:p>
      </dgm:t>
    </dgm:pt>
    <dgm:pt modelId="{7A7AD179-6FA4-4401-9782-F68651974457}" type="parTrans" cxnId="{78C1C262-91CC-46EB-BE2C-A3772D51D8C0}">
      <dgm:prSet/>
      <dgm:spPr/>
      <dgm:t>
        <a:bodyPr/>
        <a:lstStyle/>
        <a:p>
          <a:endParaRPr lang="en-US" sz="1600"/>
        </a:p>
      </dgm:t>
    </dgm:pt>
    <dgm:pt modelId="{C4A43BD2-859D-4DB4-B786-EE14C0BABC4D}" type="sibTrans" cxnId="{78C1C262-91CC-46EB-BE2C-A3772D51D8C0}">
      <dgm:prSet/>
      <dgm:spPr/>
      <dgm:t>
        <a:bodyPr/>
        <a:lstStyle/>
        <a:p>
          <a:endParaRPr lang="en-US" sz="1600"/>
        </a:p>
      </dgm:t>
    </dgm:pt>
    <dgm:pt modelId="{3C8B5092-4F8F-42F7-A62D-B5DA36BDC996}">
      <dgm:prSet custT="1"/>
      <dgm:spPr/>
      <dgm:t>
        <a:bodyPr/>
        <a:lstStyle/>
        <a:p>
          <a:r>
            <a:rPr lang="en-US" sz="2000" b="0" i="0" dirty="0"/>
            <a:t>Standard: Secure Enclaves or alternatives as needed*:</a:t>
          </a:r>
          <a:endParaRPr lang="en-US" sz="2000" dirty="0"/>
        </a:p>
      </dgm:t>
    </dgm:pt>
    <dgm:pt modelId="{AA750540-7D1A-4B48-A093-485CD53099A1}" type="parTrans" cxnId="{6078490D-A1F3-4B85-A280-06EBE4CC2FB9}">
      <dgm:prSet/>
      <dgm:spPr/>
      <dgm:t>
        <a:bodyPr/>
        <a:lstStyle/>
        <a:p>
          <a:endParaRPr lang="en-US" sz="1600"/>
        </a:p>
      </dgm:t>
    </dgm:pt>
    <dgm:pt modelId="{A697BBD7-DFBE-4B78-9B3D-E095DBFCD7C6}" type="sibTrans" cxnId="{6078490D-A1F3-4B85-A280-06EBE4CC2FB9}">
      <dgm:prSet/>
      <dgm:spPr/>
      <dgm:t>
        <a:bodyPr/>
        <a:lstStyle/>
        <a:p>
          <a:endParaRPr lang="en-US" sz="1600"/>
        </a:p>
      </dgm:t>
    </dgm:pt>
    <dgm:pt modelId="{2B99F374-0A8E-43CC-B692-E4F13CA68AF0}">
      <dgm:prSet custT="1"/>
      <dgm:spPr/>
      <dgm:t>
        <a:bodyPr/>
        <a:lstStyle/>
        <a:p>
          <a:r>
            <a:rPr lang="en-US" sz="2000" b="0" i="0" dirty="0"/>
            <a:t>homomorphic encryption</a:t>
          </a:r>
          <a:endParaRPr lang="en-US" sz="2000" dirty="0"/>
        </a:p>
      </dgm:t>
    </dgm:pt>
    <dgm:pt modelId="{A1148BB3-CF88-4664-AF42-CBFEC557F909}" type="parTrans" cxnId="{AD11D5D9-E2BC-4AC0-8945-74A4267940CD}">
      <dgm:prSet/>
      <dgm:spPr/>
      <dgm:t>
        <a:bodyPr/>
        <a:lstStyle/>
        <a:p>
          <a:endParaRPr lang="en-US"/>
        </a:p>
      </dgm:t>
    </dgm:pt>
    <dgm:pt modelId="{2A7CA6DA-BC25-473A-94E3-6E762FACE0B9}" type="sibTrans" cxnId="{AD11D5D9-E2BC-4AC0-8945-74A4267940CD}">
      <dgm:prSet/>
      <dgm:spPr/>
      <dgm:t>
        <a:bodyPr/>
        <a:lstStyle/>
        <a:p>
          <a:endParaRPr lang="en-US"/>
        </a:p>
      </dgm:t>
    </dgm:pt>
    <dgm:pt modelId="{A4ADFDD4-92EE-4327-B198-D4E4F3BC52DF}">
      <dgm:prSet custT="1"/>
      <dgm:spPr/>
      <dgm:t>
        <a:bodyPr/>
        <a:lstStyle/>
        <a:p>
          <a:r>
            <a:rPr lang="en-US" sz="2000" b="0" i="0" dirty="0"/>
            <a:t>Secure multiparty computation</a:t>
          </a:r>
          <a:endParaRPr lang="en-US" sz="2000" dirty="0"/>
        </a:p>
      </dgm:t>
    </dgm:pt>
    <dgm:pt modelId="{0FB9751A-3321-40B6-9413-F8EF61446B76}" type="parTrans" cxnId="{C14D70BD-A227-4FA1-A355-921555322899}">
      <dgm:prSet/>
      <dgm:spPr/>
      <dgm:t>
        <a:bodyPr/>
        <a:lstStyle/>
        <a:p>
          <a:endParaRPr lang="en-US"/>
        </a:p>
      </dgm:t>
    </dgm:pt>
    <dgm:pt modelId="{1E5B2627-0D58-4F34-A22D-A75B5988806C}" type="sibTrans" cxnId="{C14D70BD-A227-4FA1-A355-921555322899}">
      <dgm:prSet/>
      <dgm:spPr/>
      <dgm:t>
        <a:bodyPr/>
        <a:lstStyle/>
        <a:p>
          <a:endParaRPr lang="en-US"/>
        </a:p>
      </dgm:t>
    </dgm:pt>
    <dgm:pt modelId="{49187425-D1EB-4A57-8EA7-05FECDF1DCA9}" type="pres">
      <dgm:prSet presAssocID="{4F323D0F-5BB7-47E8-87CC-44FD17A10E54}" presName="Name0" presStyleCnt="0">
        <dgm:presLayoutVars>
          <dgm:dir/>
          <dgm:animLvl val="lvl"/>
          <dgm:resizeHandles val="exact"/>
        </dgm:presLayoutVars>
      </dgm:prSet>
      <dgm:spPr/>
    </dgm:pt>
    <dgm:pt modelId="{22E38C77-FACF-4E3E-81A3-1AE0A5256A61}" type="pres">
      <dgm:prSet presAssocID="{C9815B8D-8F22-42D2-8658-23A834921FCA}" presName="composite" presStyleCnt="0"/>
      <dgm:spPr/>
    </dgm:pt>
    <dgm:pt modelId="{D213A007-28C1-4D72-916B-E049CC61913D}" type="pres">
      <dgm:prSet presAssocID="{C9815B8D-8F22-42D2-8658-23A834921FCA}" presName="parTx" presStyleLbl="alignNode1" presStyleIdx="0" presStyleCnt="3">
        <dgm:presLayoutVars>
          <dgm:chMax val="0"/>
          <dgm:chPref val="0"/>
          <dgm:bulletEnabled val="1"/>
        </dgm:presLayoutVars>
      </dgm:prSet>
      <dgm:spPr/>
    </dgm:pt>
    <dgm:pt modelId="{869EB5DD-8AA2-4156-AF4E-F112E41EFCDB}" type="pres">
      <dgm:prSet presAssocID="{C9815B8D-8F22-42D2-8658-23A834921FCA}" presName="desTx" presStyleLbl="alignAccFollowNode1" presStyleIdx="0" presStyleCnt="3">
        <dgm:presLayoutVars>
          <dgm:bulletEnabled val="1"/>
        </dgm:presLayoutVars>
      </dgm:prSet>
      <dgm:spPr/>
    </dgm:pt>
    <dgm:pt modelId="{54545715-6BD4-4CAC-9D24-3617D486EBF1}" type="pres">
      <dgm:prSet presAssocID="{5E843482-C0E0-49B7-8F38-DDFBBEF96190}" presName="space" presStyleCnt="0"/>
      <dgm:spPr/>
    </dgm:pt>
    <dgm:pt modelId="{0710E575-B3D6-4F7B-AB28-9AE74EDDBC82}" type="pres">
      <dgm:prSet presAssocID="{612A5C43-387E-4285-9C01-B62259E6668A}" presName="composite" presStyleCnt="0"/>
      <dgm:spPr/>
    </dgm:pt>
    <dgm:pt modelId="{97CB31E8-5ECC-4155-BC36-F3236548C4DA}" type="pres">
      <dgm:prSet presAssocID="{612A5C43-387E-4285-9C01-B62259E6668A}" presName="parTx" presStyleLbl="alignNode1" presStyleIdx="1" presStyleCnt="3">
        <dgm:presLayoutVars>
          <dgm:chMax val="0"/>
          <dgm:chPref val="0"/>
          <dgm:bulletEnabled val="1"/>
        </dgm:presLayoutVars>
      </dgm:prSet>
      <dgm:spPr/>
    </dgm:pt>
    <dgm:pt modelId="{E12A140C-9FC8-454E-AFA1-93BE0235071E}" type="pres">
      <dgm:prSet presAssocID="{612A5C43-387E-4285-9C01-B62259E6668A}" presName="desTx" presStyleLbl="alignAccFollowNode1" presStyleIdx="1" presStyleCnt="3">
        <dgm:presLayoutVars>
          <dgm:bulletEnabled val="1"/>
        </dgm:presLayoutVars>
      </dgm:prSet>
      <dgm:spPr/>
    </dgm:pt>
    <dgm:pt modelId="{5E5EDCC1-2485-41FB-9A34-FB469066F6AA}" type="pres">
      <dgm:prSet presAssocID="{D1CD8DB4-5127-4013-B69A-C561A8A6337E}" presName="space" presStyleCnt="0"/>
      <dgm:spPr/>
    </dgm:pt>
    <dgm:pt modelId="{6930D0FE-A8AE-4845-956A-FB5DBC370260}" type="pres">
      <dgm:prSet presAssocID="{31A89847-7E62-4735-8268-3988A7182C00}" presName="composite" presStyleCnt="0"/>
      <dgm:spPr/>
    </dgm:pt>
    <dgm:pt modelId="{D23B2DFF-2CE7-461E-9D10-51F724505EF1}" type="pres">
      <dgm:prSet presAssocID="{31A89847-7E62-4735-8268-3988A7182C00}" presName="parTx" presStyleLbl="alignNode1" presStyleIdx="2" presStyleCnt="3">
        <dgm:presLayoutVars>
          <dgm:chMax val="0"/>
          <dgm:chPref val="0"/>
          <dgm:bulletEnabled val="1"/>
        </dgm:presLayoutVars>
      </dgm:prSet>
      <dgm:spPr/>
    </dgm:pt>
    <dgm:pt modelId="{F605D23D-A936-46EB-86DC-5FC4FB281DBD}" type="pres">
      <dgm:prSet presAssocID="{31A89847-7E62-4735-8268-3988A7182C00}" presName="desTx" presStyleLbl="alignAccFollowNode1" presStyleIdx="2" presStyleCnt="3">
        <dgm:presLayoutVars>
          <dgm:bulletEnabled val="1"/>
        </dgm:presLayoutVars>
      </dgm:prSet>
      <dgm:spPr/>
    </dgm:pt>
  </dgm:ptLst>
  <dgm:cxnLst>
    <dgm:cxn modelId="{6078490D-A1F3-4B85-A280-06EBE4CC2FB9}" srcId="{31A89847-7E62-4735-8268-3988A7182C00}" destId="{3C8B5092-4F8F-42F7-A62D-B5DA36BDC996}" srcOrd="1" destOrd="0" parTransId="{AA750540-7D1A-4B48-A093-485CD53099A1}" sibTransId="{A697BBD7-DFBE-4B78-9B3D-E095DBFCD7C6}"/>
    <dgm:cxn modelId="{8FB46712-5481-4702-A06E-24C083B40261}" srcId="{612A5C43-387E-4285-9C01-B62259E6668A}" destId="{98DAE922-F1DD-4969-99C3-1652608BF7E8}" srcOrd="0" destOrd="0" parTransId="{B53E0D17-F031-4C7B-95A3-6BD44182740B}" sibTransId="{CCFB3973-73ED-4178-ABCA-7FB7DB1D5E03}"/>
    <dgm:cxn modelId="{28E76B33-575F-44D4-80DD-C2A174B7E098}" type="presOf" srcId="{31A89847-7E62-4735-8268-3988A7182C00}" destId="{D23B2DFF-2CE7-461E-9D10-51F724505EF1}" srcOrd="0" destOrd="0" presId="urn:microsoft.com/office/officeart/2005/8/layout/hList1"/>
    <dgm:cxn modelId="{4D7E113B-467F-46D0-9E06-9B631CAF8EF6}" srcId="{612A5C43-387E-4285-9C01-B62259E6668A}" destId="{CDEB9DA1-DB61-4695-B1F3-D0FB9503253A}" srcOrd="1" destOrd="0" parTransId="{C4A7CB9C-5348-48A5-B1C0-4925CA92F040}" sibTransId="{1110BD80-B04A-4FCD-86FE-692924E771F0}"/>
    <dgm:cxn modelId="{2BE67C3B-9D08-42FE-BC6D-778166515317}" type="presOf" srcId="{2B99F374-0A8E-43CC-B692-E4F13CA68AF0}" destId="{F605D23D-A936-46EB-86DC-5FC4FB281DBD}" srcOrd="0" destOrd="2" presId="urn:microsoft.com/office/officeart/2005/8/layout/hList1"/>
    <dgm:cxn modelId="{665F675B-E759-4A4D-A5F3-EDD9822F44A7}" srcId="{4F323D0F-5BB7-47E8-87CC-44FD17A10E54}" destId="{612A5C43-387E-4285-9C01-B62259E6668A}" srcOrd="1" destOrd="0" parTransId="{0A2D6B0F-34B5-44DB-9298-8752FAA2F55A}" sibTransId="{D1CD8DB4-5127-4013-B69A-C561A8A6337E}"/>
    <dgm:cxn modelId="{78C1C262-91CC-46EB-BE2C-A3772D51D8C0}" srcId="{31A89847-7E62-4735-8268-3988A7182C00}" destId="{BC74513A-B8D5-433B-9A56-C715C6211C4C}" srcOrd="0" destOrd="0" parTransId="{7A7AD179-6FA4-4401-9782-F68651974457}" sibTransId="{C4A43BD2-859D-4DB4-B786-EE14C0BABC4D}"/>
    <dgm:cxn modelId="{5A8EAD6B-70D2-4FCD-9841-9E41EA23F8AB}" srcId="{C9815B8D-8F22-42D2-8658-23A834921FCA}" destId="{163105D4-760D-4B14-85BE-A953B7E32B45}" srcOrd="0" destOrd="0" parTransId="{14DA33BC-55C9-4E53-AFC5-299EF767B3F6}" sibTransId="{E3286292-54C1-4FFE-9C4E-A0560CBBCE41}"/>
    <dgm:cxn modelId="{9283A753-C964-4011-A78F-62306323706F}" type="presOf" srcId="{98DAE922-F1DD-4969-99C3-1652608BF7E8}" destId="{E12A140C-9FC8-454E-AFA1-93BE0235071E}" srcOrd="0" destOrd="0" presId="urn:microsoft.com/office/officeart/2005/8/layout/hList1"/>
    <dgm:cxn modelId="{5ED19B55-921C-4A76-9D84-ED551BC637F2}" type="presOf" srcId="{612A5C43-387E-4285-9C01-B62259E6668A}" destId="{97CB31E8-5ECC-4155-BC36-F3236548C4DA}" srcOrd="0" destOrd="0" presId="urn:microsoft.com/office/officeart/2005/8/layout/hList1"/>
    <dgm:cxn modelId="{BB9A617C-4D02-4A57-A29D-154591121946}" srcId="{4F323D0F-5BB7-47E8-87CC-44FD17A10E54}" destId="{31A89847-7E62-4735-8268-3988A7182C00}" srcOrd="2" destOrd="0" parTransId="{8151E2EA-9260-4EA2-A3C9-3F8B54692C77}" sibTransId="{6D23C42F-875F-4C61-A1BE-29EF0AC4CA9C}"/>
    <dgm:cxn modelId="{F687578E-7081-4424-8E87-19AB1112D3C3}" srcId="{C9815B8D-8F22-42D2-8658-23A834921FCA}" destId="{86F5140F-57E6-4BE6-B3C4-724F7E2AE36D}" srcOrd="1" destOrd="0" parTransId="{FB794A91-6FFC-42BB-86A4-35CC0BFC1C0F}" sibTransId="{8D424DD5-6518-445F-90C4-90C508073C21}"/>
    <dgm:cxn modelId="{1B8E27A8-A568-4F5F-8631-C126627C152B}" srcId="{4F323D0F-5BB7-47E8-87CC-44FD17A10E54}" destId="{C9815B8D-8F22-42D2-8658-23A834921FCA}" srcOrd="0" destOrd="0" parTransId="{036828BE-7014-4C8D-A513-49D807ED1712}" sibTransId="{5E843482-C0E0-49B7-8F38-DDFBBEF96190}"/>
    <dgm:cxn modelId="{AAB121BA-3957-4487-AB87-E0E2302C4ACE}" type="presOf" srcId="{A4ADFDD4-92EE-4327-B198-D4E4F3BC52DF}" destId="{F605D23D-A936-46EB-86DC-5FC4FB281DBD}" srcOrd="0" destOrd="3" presId="urn:microsoft.com/office/officeart/2005/8/layout/hList1"/>
    <dgm:cxn modelId="{C14D70BD-A227-4FA1-A355-921555322899}" srcId="{3C8B5092-4F8F-42F7-A62D-B5DA36BDC996}" destId="{A4ADFDD4-92EE-4327-B198-D4E4F3BC52DF}" srcOrd="1" destOrd="0" parTransId="{0FB9751A-3321-40B6-9413-F8EF61446B76}" sibTransId="{1E5B2627-0D58-4F34-A22D-A75B5988806C}"/>
    <dgm:cxn modelId="{CC3E15CC-C29B-4CDB-B752-CC6AEB0F9777}" type="presOf" srcId="{3C8B5092-4F8F-42F7-A62D-B5DA36BDC996}" destId="{F605D23D-A936-46EB-86DC-5FC4FB281DBD}" srcOrd="0" destOrd="1" presId="urn:microsoft.com/office/officeart/2005/8/layout/hList1"/>
    <dgm:cxn modelId="{7A8506CD-47DD-4852-81AA-57E89F3B5747}" type="presOf" srcId="{BC74513A-B8D5-433B-9A56-C715C6211C4C}" destId="{F605D23D-A936-46EB-86DC-5FC4FB281DBD}" srcOrd="0" destOrd="0" presId="urn:microsoft.com/office/officeart/2005/8/layout/hList1"/>
    <dgm:cxn modelId="{3D4648D7-8666-4C4B-A762-1ADCD6BF419F}" type="presOf" srcId="{4F323D0F-5BB7-47E8-87CC-44FD17A10E54}" destId="{49187425-D1EB-4A57-8EA7-05FECDF1DCA9}" srcOrd="0" destOrd="0" presId="urn:microsoft.com/office/officeart/2005/8/layout/hList1"/>
    <dgm:cxn modelId="{098792D8-FEBB-4D4A-98BE-9555C3613D16}" type="presOf" srcId="{163105D4-760D-4B14-85BE-A953B7E32B45}" destId="{869EB5DD-8AA2-4156-AF4E-F112E41EFCDB}" srcOrd="0" destOrd="0" presId="urn:microsoft.com/office/officeart/2005/8/layout/hList1"/>
    <dgm:cxn modelId="{1E4F3AD9-75E4-49F0-82BC-88417199C635}" type="presOf" srcId="{86F5140F-57E6-4BE6-B3C4-724F7E2AE36D}" destId="{869EB5DD-8AA2-4156-AF4E-F112E41EFCDB}" srcOrd="0" destOrd="1" presId="urn:microsoft.com/office/officeart/2005/8/layout/hList1"/>
    <dgm:cxn modelId="{AD11D5D9-E2BC-4AC0-8945-74A4267940CD}" srcId="{3C8B5092-4F8F-42F7-A62D-B5DA36BDC996}" destId="{2B99F374-0A8E-43CC-B692-E4F13CA68AF0}" srcOrd="0" destOrd="0" parTransId="{A1148BB3-CF88-4664-AF42-CBFEC557F909}" sibTransId="{2A7CA6DA-BC25-473A-94E3-6E762FACE0B9}"/>
    <dgm:cxn modelId="{C8FD7CE2-852A-4C10-8A3F-4D894DFFF7E9}" type="presOf" srcId="{CDEB9DA1-DB61-4695-B1F3-D0FB9503253A}" destId="{E12A140C-9FC8-454E-AFA1-93BE0235071E}" srcOrd="0" destOrd="1" presId="urn:microsoft.com/office/officeart/2005/8/layout/hList1"/>
    <dgm:cxn modelId="{AA0120F6-421A-4670-8734-657F40B80196}" type="presOf" srcId="{C9815B8D-8F22-42D2-8658-23A834921FCA}" destId="{D213A007-28C1-4D72-916B-E049CC61913D}" srcOrd="0" destOrd="0" presId="urn:microsoft.com/office/officeart/2005/8/layout/hList1"/>
    <dgm:cxn modelId="{5CBE17A8-BEA3-4D3E-9384-DC1C9A262C66}" type="presParOf" srcId="{49187425-D1EB-4A57-8EA7-05FECDF1DCA9}" destId="{22E38C77-FACF-4E3E-81A3-1AE0A5256A61}" srcOrd="0" destOrd="0" presId="urn:microsoft.com/office/officeart/2005/8/layout/hList1"/>
    <dgm:cxn modelId="{3992FA4E-C6F8-4DA8-8F5C-5AC095743AAB}" type="presParOf" srcId="{22E38C77-FACF-4E3E-81A3-1AE0A5256A61}" destId="{D213A007-28C1-4D72-916B-E049CC61913D}" srcOrd="0" destOrd="0" presId="urn:microsoft.com/office/officeart/2005/8/layout/hList1"/>
    <dgm:cxn modelId="{C896F305-5C66-47E6-A4AD-E33AC75B9E2D}" type="presParOf" srcId="{22E38C77-FACF-4E3E-81A3-1AE0A5256A61}" destId="{869EB5DD-8AA2-4156-AF4E-F112E41EFCDB}" srcOrd="1" destOrd="0" presId="urn:microsoft.com/office/officeart/2005/8/layout/hList1"/>
    <dgm:cxn modelId="{26064FBF-6271-433A-9819-FE36AA22E332}" type="presParOf" srcId="{49187425-D1EB-4A57-8EA7-05FECDF1DCA9}" destId="{54545715-6BD4-4CAC-9D24-3617D486EBF1}" srcOrd="1" destOrd="0" presId="urn:microsoft.com/office/officeart/2005/8/layout/hList1"/>
    <dgm:cxn modelId="{060254B4-D685-450C-88BA-98E26286FCB6}" type="presParOf" srcId="{49187425-D1EB-4A57-8EA7-05FECDF1DCA9}" destId="{0710E575-B3D6-4F7B-AB28-9AE74EDDBC82}" srcOrd="2" destOrd="0" presId="urn:microsoft.com/office/officeart/2005/8/layout/hList1"/>
    <dgm:cxn modelId="{4B04272E-CB4B-47E9-AB65-F97CDA8DDEE4}" type="presParOf" srcId="{0710E575-B3D6-4F7B-AB28-9AE74EDDBC82}" destId="{97CB31E8-5ECC-4155-BC36-F3236548C4DA}" srcOrd="0" destOrd="0" presId="urn:microsoft.com/office/officeart/2005/8/layout/hList1"/>
    <dgm:cxn modelId="{B2944002-9FB6-4DC6-9483-F09B94006087}" type="presParOf" srcId="{0710E575-B3D6-4F7B-AB28-9AE74EDDBC82}" destId="{E12A140C-9FC8-454E-AFA1-93BE0235071E}" srcOrd="1" destOrd="0" presId="urn:microsoft.com/office/officeart/2005/8/layout/hList1"/>
    <dgm:cxn modelId="{95F18FE9-D879-4DB8-AD7C-9876E8EB64ED}" type="presParOf" srcId="{49187425-D1EB-4A57-8EA7-05FECDF1DCA9}" destId="{5E5EDCC1-2485-41FB-9A34-FB469066F6AA}" srcOrd="3" destOrd="0" presId="urn:microsoft.com/office/officeart/2005/8/layout/hList1"/>
    <dgm:cxn modelId="{1A37CAFB-DF3B-4E6F-9AD2-8E1E9135EF89}" type="presParOf" srcId="{49187425-D1EB-4A57-8EA7-05FECDF1DCA9}" destId="{6930D0FE-A8AE-4845-956A-FB5DBC370260}" srcOrd="4" destOrd="0" presId="urn:microsoft.com/office/officeart/2005/8/layout/hList1"/>
    <dgm:cxn modelId="{B98C9282-8FAF-41E8-83F1-6A03D21E2298}" type="presParOf" srcId="{6930D0FE-A8AE-4845-956A-FB5DBC370260}" destId="{D23B2DFF-2CE7-461E-9D10-51F724505EF1}" srcOrd="0" destOrd="0" presId="urn:microsoft.com/office/officeart/2005/8/layout/hList1"/>
    <dgm:cxn modelId="{C8C34543-75D4-4145-9E01-E606DCF57B2E}" type="presParOf" srcId="{6930D0FE-A8AE-4845-956A-FB5DBC370260}" destId="{F605D23D-A936-46EB-86DC-5FC4FB281DBD}"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939C48-26C8-448B-AF96-83D5F86C54A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9C70E54-A73C-4432-BC1D-5AE5A3E954C9}">
      <dgm:prSet/>
      <dgm:spPr/>
      <dgm:t>
        <a:bodyPr/>
        <a:lstStyle/>
        <a:p>
          <a:r>
            <a:rPr lang="en-US" b="0" i="0"/>
            <a:t>Authentication</a:t>
          </a:r>
          <a:endParaRPr lang="en-US"/>
        </a:p>
      </dgm:t>
    </dgm:pt>
    <dgm:pt modelId="{C144D29C-05D2-40FA-A7C7-BE7A144AD540}" type="parTrans" cxnId="{FD4EB316-541F-4088-8F02-CEF08AD5FEA8}">
      <dgm:prSet/>
      <dgm:spPr/>
      <dgm:t>
        <a:bodyPr/>
        <a:lstStyle/>
        <a:p>
          <a:endParaRPr lang="en-US"/>
        </a:p>
      </dgm:t>
    </dgm:pt>
    <dgm:pt modelId="{4238176F-3434-4C00-9A56-05ED90324267}" type="sibTrans" cxnId="{FD4EB316-541F-4088-8F02-CEF08AD5FEA8}">
      <dgm:prSet/>
      <dgm:spPr/>
      <dgm:t>
        <a:bodyPr/>
        <a:lstStyle/>
        <a:p>
          <a:endParaRPr lang="en-US"/>
        </a:p>
      </dgm:t>
    </dgm:pt>
    <dgm:pt modelId="{ED430DD0-6EAD-4ADD-85F5-524BBF470739}">
      <dgm:prSet/>
      <dgm:spPr/>
      <dgm:t>
        <a:bodyPr/>
        <a:lstStyle/>
        <a:p>
          <a:r>
            <a:rPr lang="en-US" b="0" i="0" dirty="0">
              <a:solidFill>
                <a:schemeClr val="bg1"/>
              </a:solidFill>
            </a:rPr>
            <a:t>Strong Password Requirements</a:t>
          </a:r>
          <a:endParaRPr lang="en-US" dirty="0">
            <a:solidFill>
              <a:schemeClr val="bg1"/>
            </a:solidFill>
          </a:endParaRPr>
        </a:p>
      </dgm:t>
    </dgm:pt>
    <dgm:pt modelId="{9877986B-C8D4-48CD-93DC-3B059F51C176}" type="parTrans" cxnId="{7946800C-83B6-4E04-99A5-F5D2D0A00CE9}">
      <dgm:prSet/>
      <dgm:spPr/>
      <dgm:t>
        <a:bodyPr/>
        <a:lstStyle/>
        <a:p>
          <a:endParaRPr lang="en-US"/>
        </a:p>
      </dgm:t>
    </dgm:pt>
    <dgm:pt modelId="{4BABF3E5-6B48-464B-92ED-821043A3B34E}" type="sibTrans" cxnId="{7946800C-83B6-4E04-99A5-F5D2D0A00CE9}">
      <dgm:prSet/>
      <dgm:spPr/>
      <dgm:t>
        <a:bodyPr/>
        <a:lstStyle/>
        <a:p>
          <a:endParaRPr lang="en-US"/>
        </a:p>
      </dgm:t>
    </dgm:pt>
    <dgm:pt modelId="{A88315A6-E0B5-4638-AE81-270B9D74AF93}">
      <dgm:prSet/>
      <dgm:spPr/>
      <dgm:t>
        <a:bodyPr/>
        <a:lstStyle/>
        <a:p>
          <a:r>
            <a:rPr lang="en-US" b="0" i="0" dirty="0">
              <a:solidFill>
                <a:schemeClr val="bg1"/>
              </a:solidFill>
            </a:rPr>
            <a:t>Multi-factory Authentication</a:t>
          </a:r>
          <a:endParaRPr lang="en-US" dirty="0">
            <a:solidFill>
              <a:schemeClr val="bg1"/>
            </a:solidFill>
          </a:endParaRPr>
        </a:p>
      </dgm:t>
    </dgm:pt>
    <dgm:pt modelId="{1AA9B59B-477C-4AB6-8A64-9ED06BC63C1D}" type="parTrans" cxnId="{0A83D891-A3EA-45AA-BD14-78C41B89C41C}">
      <dgm:prSet/>
      <dgm:spPr/>
      <dgm:t>
        <a:bodyPr/>
        <a:lstStyle/>
        <a:p>
          <a:endParaRPr lang="en-US"/>
        </a:p>
      </dgm:t>
    </dgm:pt>
    <dgm:pt modelId="{BCD8019A-5129-4103-AA3A-DA17F97585A8}" type="sibTrans" cxnId="{0A83D891-A3EA-45AA-BD14-78C41B89C41C}">
      <dgm:prSet/>
      <dgm:spPr/>
      <dgm:t>
        <a:bodyPr/>
        <a:lstStyle/>
        <a:p>
          <a:endParaRPr lang="en-US"/>
        </a:p>
      </dgm:t>
    </dgm:pt>
    <dgm:pt modelId="{668F4D63-3AC6-446F-A17A-EC578A9CF5B0}">
      <dgm:prSet/>
      <dgm:spPr/>
      <dgm:t>
        <a:bodyPr/>
        <a:lstStyle/>
        <a:p>
          <a:r>
            <a:rPr lang="en-US" b="0" i="0" dirty="0">
              <a:solidFill>
                <a:schemeClr val="bg1"/>
              </a:solidFill>
            </a:rPr>
            <a:t>SSO Functionality (like OAuth, OpenID, SAML</a:t>
          </a:r>
          <a:r>
            <a:rPr lang="en-US" b="0" i="0" dirty="0"/>
            <a:t>)</a:t>
          </a:r>
          <a:endParaRPr lang="en-US" dirty="0"/>
        </a:p>
      </dgm:t>
    </dgm:pt>
    <dgm:pt modelId="{8760DA63-488C-42A6-82AE-0694BB84E864}" type="parTrans" cxnId="{DE3306FF-4195-4160-99D0-4F593BDAC500}">
      <dgm:prSet/>
      <dgm:spPr/>
      <dgm:t>
        <a:bodyPr/>
        <a:lstStyle/>
        <a:p>
          <a:endParaRPr lang="en-US"/>
        </a:p>
      </dgm:t>
    </dgm:pt>
    <dgm:pt modelId="{7D51294F-CB52-4148-B4E4-A7FD540ABF5B}" type="sibTrans" cxnId="{DE3306FF-4195-4160-99D0-4F593BDAC500}">
      <dgm:prSet/>
      <dgm:spPr/>
      <dgm:t>
        <a:bodyPr/>
        <a:lstStyle/>
        <a:p>
          <a:endParaRPr lang="en-US"/>
        </a:p>
      </dgm:t>
    </dgm:pt>
    <dgm:pt modelId="{3FE489D0-4D61-47A6-8872-581D1ED6C77E}">
      <dgm:prSet/>
      <dgm:spPr/>
      <dgm:t>
        <a:bodyPr/>
        <a:lstStyle/>
        <a:p>
          <a:r>
            <a:rPr lang="en-US" b="0" i="0"/>
            <a:t>Authorization</a:t>
          </a:r>
          <a:endParaRPr lang="en-US"/>
        </a:p>
      </dgm:t>
    </dgm:pt>
    <dgm:pt modelId="{D8A17A32-2216-4C35-B069-D74DE083DDEB}" type="parTrans" cxnId="{0C3FFA9F-8FB5-40E0-92AF-70A6AFD1FFA9}">
      <dgm:prSet/>
      <dgm:spPr/>
      <dgm:t>
        <a:bodyPr/>
        <a:lstStyle/>
        <a:p>
          <a:endParaRPr lang="en-US"/>
        </a:p>
      </dgm:t>
    </dgm:pt>
    <dgm:pt modelId="{BAC459A6-FC11-4F1B-B437-1EBBC8B106D1}" type="sibTrans" cxnId="{0C3FFA9F-8FB5-40E0-92AF-70A6AFD1FFA9}">
      <dgm:prSet/>
      <dgm:spPr/>
      <dgm:t>
        <a:bodyPr/>
        <a:lstStyle/>
        <a:p>
          <a:endParaRPr lang="en-US"/>
        </a:p>
      </dgm:t>
    </dgm:pt>
    <dgm:pt modelId="{CFE0E7AF-0CDD-49A1-BC77-D10144D82397}">
      <dgm:prSet/>
      <dgm:spPr/>
      <dgm:t>
        <a:bodyPr/>
        <a:lstStyle/>
        <a:p>
          <a:r>
            <a:rPr lang="en-US" b="0" i="0" dirty="0">
              <a:solidFill>
                <a:schemeClr val="bg1"/>
              </a:solidFill>
            </a:rPr>
            <a:t>Role based access control</a:t>
          </a:r>
          <a:endParaRPr lang="en-US" dirty="0">
            <a:solidFill>
              <a:schemeClr val="bg1"/>
            </a:solidFill>
          </a:endParaRPr>
        </a:p>
      </dgm:t>
    </dgm:pt>
    <dgm:pt modelId="{7FB8A0CE-636F-4A06-8972-49EE9D3A0020}" type="parTrans" cxnId="{137C9FA9-CD46-46A3-9538-6A89D1EE3EAA}">
      <dgm:prSet/>
      <dgm:spPr/>
      <dgm:t>
        <a:bodyPr/>
        <a:lstStyle/>
        <a:p>
          <a:endParaRPr lang="en-US"/>
        </a:p>
      </dgm:t>
    </dgm:pt>
    <dgm:pt modelId="{75E7475A-72C0-4D94-BED2-4FDA2E494C5F}" type="sibTrans" cxnId="{137C9FA9-CD46-46A3-9538-6A89D1EE3EAA}">
      <dgm:prSet/>
      <dgm:spPr/>
      <dgm:t>
        <a:bodyPr/>
        <a:lstStyle/>
        <a:p>
          <a:endParaRPr lang="en-US"/>
        </a:p>
      </dgm:t>
    </dgm:pt>
    <dgm:pt modelId="{FAFA7932-2CF3-4478-8EF4-4FD7A489C3C7}">
      <dgm:prSet/>
      <dgm:spPr/>
      <dgm:t>
        <a:bodyPr/>
        <a:lstStyle/>
        <a:p>
          <a:r>
            <a:rPr lang="en-US" b="0" i="0" dirty="0">
              <a:solidFill>
                <a:schemeClr val="bg1"/>
              </a:solidFill>
            </a:rPr>
            <a:t>Principle of least privilege</a:t>
          </a:r>
          <a:endParaRPr lang="en-US" dirty="0">
            <a:solidFill>
              <a:schemeClr val="bg1"/>
            </a:solidFill>
          </a:endParaRPr>
        </a:p>
      </dgm:t>
    </dgm:pt>
    <dgm:pt modelId="{0EE2D688-B9B9-4C9A-80D0-87F07FB05960}" type="parTrans" cxnId="{272B2CED-445B-43ED-BAFF-C796C21C9254}">
      <dgm:prSet/>
      <dgm:spPr/>
      <dgm:t>
        <a:bodyPr/>
        <a:lstStyle/>
        <a:p>
          <a:endParaRPr lang="en-US"/>
        </a:p>
      </dgm:t>
    </dgm:pt>
    <dgm:pt modelId="{E885F679-5C64-4BDA-8FFF-102F7A5E5767}" type="sibTrans" cxnId="{272B2CED-445B-43ED-BAFF-C796C21C9254}">
      <dgm:prSet/>
      <dgm:spPr/>
      <dgm:t>
        <a:bodyPr/>
        <a:lstStyle/>
        <a:p>
          <a:endParaRPr lang="en-US"/>
        </a:p>
      </dgm:t>
    </dgm:pt>
    <dgm:pt modelId="{C793EE4D-9BE2-487F-BBC4-339C9A915FFD}">
      <dgm:prSet/>
      <dgm:spPr/>
      <dgm:t>
        <a:bodyPr/>
        <a:lstStyle/>
        <a:p>
          <a:r>
            <a:rPr lang="en-US" b="0" i="0" dirty="0">
              <a:solidFill>
                <a:schemeClr val="bg1"/>
              </a:solidFill>
            </a:rPr>
            <a:t>File access as read-only </a:t>
          </a:r>
          <a:r>
            <a:rPr lang="en-US" b="0" i="0" dirty="0"/>
            <a:t>by default</a:t>
          </a:r>
          <a:endParaRPr lang="en-US" dirty="0"/>
        </a:p>
      </dgm:t>
    </dgm:pt>
    <dgm:pt modelId="{010A4AB4-AA0F-48AE-83B0-DF32638276B9}" type="parTrans" cxnId="{C0FB66DD-71EA-42AD-8158-C00986A3B959}">
      <dgm:prSet/>
      <dgm:spPr/>
      <dgm:t>
        <a:bodyPr/>
        <a:lstStyle/>
        <a:p>
          <a:endParaRPr lang="en-US"/>
        </a:p>
      </dgm:t>
    </dgm:pt>
    <dgm:pt modelId="{BB4D29FE-DB3B-408D-9752-A61DCBDFD7F2}" type="sibTrans" cxnId="{C0FB66DD-71EA-42AD-8158-C00986A3B959}">
      <dgm:prSet/>
      <dgm:spPr/>
      <dgm:t>
        <a:bodyPr/>
        <a:lstStyle/>
        <a:p>
          <a:endParaRPr lang="en-US"/>
        </a:p>
      </dgm:t>
    </dgm:pt>
    <dgm:pt modelId="{E560F7A8-6C54-4D71-8773-5E87A42831D6}">
      <dgm:prSet/>
      <dgm:spPr/>
      <dgm:t>
        <a:bodyPr/>
        <a:lstStyle/>
        <a:p>
          <a:r>
            <a:rPr lang="en-US" b="0" i="0"/>
            <a:t>Accounting</a:t>
          </a:r>
          <a:endParaRPr lang="en-US"/>
        </a:p>
      </dgm:t>
    </dgm:pt>
    <dgm:pt modelId="{B0E08ADC-DB19-47C1-9108-E4722AE66710}" type="parTrans" cxnId="{FF4B2F58-45DB-4ACF-84CE-179430170B3A}">
      <dgm:prSet/>
      <dgm:spPr/>
      <dgm:t>
        <a:bodyPr/>
        <a:lstStyle/>
        <a:p>
          <a:endParaRPr lang="en-US"/>
        </a:p>
      </dgm:t>
    </dgm:pt>
    <dgm:pt modelId="{E47E7291-D545-41EE-9B16-60A9818E6F76}" type="sibTrans" cxnId="{FF4B2F58-45DB-4ACF-84CE-179430170B3A}">
      <dgm:prSet/>
      <dgm:spPr/>
      <dgm:t>
        <a:bodyPr/>
        <a:lstStyle/>
        <a:p>
          <a:endParaRPr lang="en-US"/>
        </a:p>
      </dgm:t>
    </dgm:pt>
    <dgm:pt modelId="{AD46B238-6446-42F2-8617-7CED81D6ADE5}">
      <dgm:prSet/>
      <dgm:spPr/>
      <dgm:t>
        <a:bodyPr/>
        <a:lstStyle/>
        <a:p>
          <a:r>
            <a:rPr lang="en-US" b="0" i="0" dirty="0">
              <a:solidFill>
                <a:schemeClr val="bg1"/>
              </a:solidFill>
            </a:rPr>
            <a:t>Logging of login attempts, system configuration changes, data modifications, permission changes, elevated access requests</a:t>
          </a:r>
          <a:endParaRPr lang="en-US" dirty="0">
            <a:solidFill>
              <a:schemeClr val="bg1"/>
            </a:solidFill>
          </a:endParaRPr>
        </a:p>
      </dgm:t>
    </dgm:pt>
    <dgm:pt modelId="{CD2C1B28-6626-43DD-B61F-58C473EA1A86}" type="parTrans" cxnId="{1144E18E-5EB9-4F0E-A193-350D756A72E8}">
      <dgm:prSet/>
      <dgm:spPr/>
      <dgm:t>
        <a:bodyPr/>
        <a:lstStyle/>
        <a:p>
          <a:endParaRPr lang="en-US"/>
        </a:p>
      </dgm:t>
    </dgm:pt>
    <dgm:pt modelId="{298A45CF-D209-463F-94A6-7F1E2D2CF092}" type="sibTrans" cxnId="{1144E18E-5EB9-4F0E-A193-350D756A72E8}">
      <dgm:prSet/>
      <dgm:spPr/>
      <dgm:t>
        <a:bodyPr/>
        <a:lstStyle/>
        <a:p>
          <a:endParaRPr lang="en-US"/>
        </a:p>
      </dgm:t>
    </dgm:pt>
    <dgm:pt modelId="{56D5CB4F-4AC8-4509-9B2B-44D54E4D4C6F}">
      <dgm:prSet/>
      <dgm:spPr/>
      <dgm:t>
        <a:bodyPr/>
        <a:lstStyle/>
        <a:p>
          <a:r>
            <a:rPr lang="en-US" b="0" i="0" dirty="0">
              <a:solidFill>
                <a:schemeClr val="bg1"/>
              </a:solidFill>
            </a:rPr>
            <a:t>Logs encrypted and retained as required for quality standards</a:t>
          </a:r>
          <a:endParaRPr lang="en-US" dirty="0">
            <a:solidFill>
              <a:schemeClr val="bg1"/>
            </a:solidFill>
          </a:endParaRPr>
        </a:p>
      </dgm:t>
    </dgm:pt>
    <dgm:pt modelId="{EFBB88BC-7F51-453D-8958-FFD5BD5853CD}" type="parTrans" cxnId="{1DF0A652-DF0C-41C9-B1A9-312F430530AD}">
      <dgm:prSet/>
      <dgm:spPr/>
      <dgm:t>
        <a:bodyPr/>
        <a:lstStyle/>
        <a:p>
          <a:endParaRPr lang="en-US"/>
        </a:p>
      </dgm:t>
    </dgm:pt>
    <dgm:pt modelId="{A6E95745-7F6D-4447-B0FC-57DBE1B01A27}" type="sibTrans" cxnId="{1DF0A652-DF0C-41C9-B1A9-312F430530AD}">
      <dgm:prSet/>
      <dgm:spPr/>
      <dgm:t>
        <a:bodyPr/>
        <a:lstStyle/>
        <a:p>
          <a:endParaRPr lang="en-US"/>
        </a:p>
      </dgm:t>
    </dgm:pt>
    <dgm:pt modelId="{F68916D7-9973-4F8B-A040-84EC21B092B4}">
      <dgm:prSet/>
      <dgm:spPr/>
      <dgm:t>
        <a:bodyPr/>
        <a:lstStyle/>
        <a:p>
          <a:r>
            <a:rPr lang="en-US" b="0" i="0" dirty="0">
              <a:solidFill>
                <a:schemeClr val="bg1"/>
              </a:solidFill>
            </a:rPr>
            <a:t>Automatic alerts sent to administrators for abnormal activity</a:t>
          </a:r>
          <a:endParaRPr lang="en-US" dirty="0">
            <a:solidFill>
              <a:schemeClr val="bg1"/>
            </a:solidFill>
          </a:endParaRPr>
        </a:p>
      </dgm:t>
    </dgm:pt>
    <dgm:pt modelId="{703F7B1B-FEE9-4954-A896-FEA49F61C4C2}" type="parTrans" cxnId="{7F49A429-D3D9-45C3-88ED-D8E2DCE989E5}">
      <dgm:prSet/>
      <dgm:spPr/>
      <dgm:t>
        <a:bodyPr/>
        <a:lstStyle/>
        <a:p>
          <a:endParaRPr lang="en-US"/>
        </a:p>
      </dgm:t>
    </dgm:pt>
    <dgm:pt modelId="{4373D1BF-52C5-42A1-8900-FCB7DC2A2DA1}" type="sibTrans" cxnId="{7F49A429-D3D9-45C3-88ED-D8E2DCE989E5}">
      <dgm:prSet/>
      <dgm:spPr/>
      <dgm:t>
        <a:bodyPr/>
        <a:lstStyle/>
        <a:p>
          <a:endParaRPr lang="en-US"/>
        </a:p>
      </dgm:t>
    </dgm:pt>
    <dgm:pt modelId="{44B68E1C-1CB8-4F44-978C-C8092FDC3733}" type="pres">
      <dgm:prSet presAssocID="{D7939C48-26C8-448B-AF96-83D5F86C54A1}" presName="linear" presStyleCnt="0">
        <dgm:presLayoutVars>
          <dgm:animLvl val="lvl"/>
          <dgm:resizeHandles val="exact"/>
        </dgm:presLayoutVars>
      </dgm:prSet>
      <dgm:spPr/>
    </dgm:pt>
    <dgm:pt modelId="{5EBC416E-F679-4CCA-B67F-BFF7F4E2C151}" type="pres">
      <dgm:prSet presAssocID="{F9C70E54-A73C-4432-BC1D-5AE5A3E954C9}" presName="parentText" presStyleLbl="node1" presStyleIdx="0" presStyleCnt="3">
        <dgm:presLayoutVars>
          <dgm:chMax val="0"/>
          <dgm:bulletEnabled val="1"/>
        </dgm:presLayoutVars>
      </dgm:prSet>
      <dgm:spPr/>
    </dgm:pt>
    <dgm:pt modelId="{4F7BF721-B474-4757-953E-D9729F5FB7ED}" type="pres">
      <dgm:prSet presAssocID="{F9C70E54-A73C-4432-BC1D-5AE5A3E954C9}" presName="childText" presStyleLbl="revTx" presStyleIdx="0" presStyleCnt="3">
        <dgm:presLayoutVars>
          <dgm:bulletEnabled val="1"/>
        </dgm:presLayoutVars>
      </dgm:prSet>
      <dgm:spPr/>
    </dgm:pt>
    <dgm:pt modelId="{3149F626-6F11-43FF-B871-86D1CF2468FA}" type="pres">
      <dgm:prSet presAssocID="{3FE489D0-4D61-47A6-8872-581D1ED6C77E}" presName="parentText" presStyleLbl="node1" presStyleIdx="1" presStyleCnt="3">
        <dgm:presLayoutVars>
          <dgm:chMax val="0"/>
          <dgm:bulletEnabled val="1"/>
        </dgm:presLayoutVars>
      </dgm:prSet>
      <dgm:spPr/>
    </dgm:pt>
    <dgm:pt modelId="{60BA32F2-5C48-432A-BE3B-EFABD9E385F0}" type="pres">
      <dgm:prSet presAssocID="{3FE489D0-4D61-47A6-8872-581D1ED6C77E}" presName="childText" presStyleLbl="revTx" presStyleIdx="1" presStyleCnt="3">
        <dgm:presLayoutVars>
          <dgm:bulletEnabled val="1"/>
        </dgm:presLayoutVars>
      </dgm:prSet>
      <dgm:spPr/>
    </dgm:pt>
    <dgm:pt modelId="{A35AE82C-CC89-45AD-B042-E84DF71355D0}" type="pres">
      <dgm:prSet presAssocID="{E560F7A8-6C54-4D71-8773-5E87A42831D6}" presName="parentText" presStyleLbl="node1" presStyleIdx="2" presStyleCnt="3">
        <dgm:presLayoutVars>
          <dgm:chMax val="0"/>
          <dgm:bulletEnabled val="1"/>
        </dgm:presLayoutVars>
      </dgm:prSet>
      <dgm:spPr/>
    </dgm:pt>
    <dgm:pt modelId="{8D1986C9-0043-4C31-88E8-D5CE43F834BE}" type="pres">
      <dgm:prSet presAssocID="{E560F7A8-6C54-4D71-8773-5E87A42831D6}" presName="childText" presStyleLbl="revTx" presStyleIdx="2" presStyleCnt="3">
        <dgm:presLayoutVars>
          <dgm:bulletEnabled val="1"/>
        </dgm:presLayoutVars>
      </dgm:prSet>
      <dgm:spPr/>
    </dgm:pt>
  </dgm:ptLst>
  <dgm:cxnLst>
    <dgm:cxn modelId="{7946800C-83B6-4E04-99A5-F5D2D0A00CE9}" srcId="{F9C70E54-A73C-4432-BC1D-5AE5A3E954C9}" destId="{ED430DD0-6EAD-4ADD-85F5-524BBF470739}" srcOrd="0" destOrd="0" parTransId="{9877986B-C8D4-48CD-93DC-3B059F51C176}" sibTransId="{4BABF3E5-6B48-464B-92ED-821043A3B34E}"/>
    <dgm:cxn modelId="{FD4EB316-541F-4088-8F02-CEF08AD5FEA8}" srcId="{D7939C48-26C8-448B-AF96-83D5F86C54A1}" destId="{F9C70E54-A73C-4432-BC1D-5AE5A3E954C9}" srcOrd="0" destOrd="0" parTransId="{C144D29C-05D2-40FA-A7C7-BE7A144AD540}" sibTransId="{4238176F-3434-4C00-9A56-05ED90324267}"/>
    <dgm:cxn modelId="{176C9D1C-8B33-4FBD-B3D0-7F75C6037D29}" type="presOf" srcId="{668F4D63-3AC6-446F-A17A-EC578A9CF5B0}" destId="{4F7BF721-B474-4757-953E-D9729F5FB7ED}" srcOrd="0" destOrd="2" presId="urn:microsoft.com/office/officeart/2005/8/layout/vList2"/>
    <dgm:cxn modelId="{30CF241F-F1FE-4BBB-BC73-24E8899EFA9F}" type="presOf" srcId="{C793EE4D-9BE2-487F-BBC4-339C9A915FFD}" destId="{60BA32F2-5C48-432A-BE3B-EFABD9E385F0}" srcOrd="0" destOrd="2" presId="urn:microsoft.com/office/officeart/2005/8/layout/vList2"/>
    <dgm:cxn modelId="{7F49A429-D3D9-45C3-88ED-D8E2DCE989E5}" srcId="{E560F7A8-6C54-4D71-8773-5E87A42831D6}" destId="{F68916D7-9973-4F8B-A040-84EC21B092B4}" srcOrd="2" destOrd="0" parTransId="{703F7B1B-FEE9-4954-A896-FEA49F61C4C2}" sibTransId="{4373D1BF-52C5-42A1-8900-FCB7DC2A2DA1}"/>
    <dgm:cxn modelId="{2E259D31-7A72-4F0A-BCD3-9E5AFC2BE62E}" type="presOf" srcId="{A88315A6-E0B5-4638-AE81-270B9D74AF93}" destId="{4F7BF721-B474-4757-953E-D9729F5FB7ED}" srcOrd="0" destOrd="1" presId="urn:microsoft.com/office/officeart/2005/8/layout/vList2"/>
    <dgm:cxn modelId="{6FB04536-29C6-41B6-AF82-4B364BE671CA}" type="presOf" srcId="{3FE489D0-4D61-47A6-8872-581D1ED6C77E}" destId="{3149F626-6F11-43FF-B871-86D1CF2468FA}" srcOrd="0" destOrd="0" presId="urn:microsoft.com/office/officeart/2005/8/layout/vList2"/>
    <dgm:cxn modelId="{1655BB5B-FB72-49F4-9B75-C5809D663B58}" type="presOf" srcId="{E560F7A8-6C54-4D71-8773-5E87A42831D6}" destId="{A35AE82C-CC89-45AD-B042-E84DF71355D0}" srcOrd="0" destOrd="0" presId="urn:microsoft.com/office/officeart/2005/8/layout/vList2"/>
    <dgm:cxn modelId="{1DF0A652-DF0C-41C9-B1A9-312F430530AD}" srcId="{E560F7A8-6C54-4D71-8773-5E87A42831D6}" destId="{56D5CB4F-4AC8-4509-9B2B-44D54E4D4C6F}" srcOrd="1" destOrd="0" parTransId="{EFBB88BC-7F51-453D-8958-FFD5BD5853CD}" sibTransId="{A6E95745-7F6D-4447-B0FC-57DBE1B01A27}"/>
    <dgm:cxn modelId="{6256C872-27AB-48F5-ABBA-20E32B738C5E}" type="presOf" srcId="{F9C70E54-A73C-4432-BC1D-5AE5A3E954C9}" destId="{5EBC416E-F679-4CCA-B67F-BFF7F4E2C151}" srcOrd="0" destOrd="0" presId="urn:microsoft.com/office/officeart/2005/8/layout/vList2"/>
    <dgm:cxn modelId="{FF4B2F58-45DB-4ACF-84CE-179430170B3A}" srcId="{D7939C48-26C8-448B-AF96-83D5F86C54A1}" destId="{E560F7A8-6C54-4D71-8773-5E87A42831D6}" srcOrd="2" destOrd="0" parTransId="{B0E08ADC-DB19-47C1-9108-E4722AE66710}" sibTransId="{E47E7291-D545-41EE-9B16-60A9818E6F76}"/>
    <dgm:cxn modelId="{DCFA4087-E061-4D65-BAA9-BFEFBA3B6021}" type="presOf" srcId="{F68916D7-9973-4F8B-A040-84EC21B092B4}" destId="{8D1986C9-0043-4C31-88E8-D5CE43F834BE}" srcOrd="0" destOrd="2" presId="urn:microsoft.com/office/officeart/2005/8/layout/vList2"/>
    <dgm:cxn modelId="{1144E18E-5EB9-4F0E-A193-350D756A72E8}" srcId="{E560F7A8-6C54-4D71-8773-5E87A42831D6}" destId="{AD46B238-6446-42F2-8617-7CED81D6ADE5}" srcOrd="0" destOrd="0" parTransId="{CD2C1B28-6626-43DD-B61F-58C473EA1A86}" sibTransId="{298A45CF-D209-463F-94A6-7F1E2D2CF092}"/>
    <dgm:cxn modelId="{0A83D891-A3EA-45AA-BD14-78C41B89C41C}" srcId="{F9C70E54-A73C-4432-BC1D-5AE5A3E954C9}" destId="{A88315A6-E0B5-4638-AE81-270B9D74AF93}" srcOrd="1" destOrd="0" parTransId="{1AA9B59B-477C-4AB6-8A64-9ED06BC63C1D}" sibTransId="{BCD8019A-5129-4103-AA3A-DA17F97585A8}"/>
    <dgm:cxn modelId="{16864C92-F41B-48EA-BBE7-FAE5BB4B152D}" type="presOf" srcId="{FAFA7932-2CF3-4478-8EF4-4FD7A489C3C7}" destId="{60BA32F2-5C48-432A-BE3B-EFABD9E385F0}" srcOrd="0" destOrd="1" presId="urn:microsoft.com/office/officeart/2005/8/layout/vList2"/>
    <dgm:cxn modelId="{0C3FFA9F-8FB5-40E0-92AF-70A6AFD1FFA9}" srcId="{D7939C48-26C8-448B-AF96-83D5F86C54A1}" destId="{3FE489D0-4D61-47A6-8872-581D1ED6C77E}" srcOrd="1" destOrd="0" parTransId="{D8A17A32-2216-4C35-B069-D74DE083DDEB}" sibTransId="{BAC459A6-FC11-4F1B-B437-1EBBC8B106D1}"/>
    <dgm:cxn modelId="{137C9FA9-CD46-46A3-9538-6A89D1EE3EAA}" srcId="{3FE489D0-4D61-47A6-8872-581D1ED6C77E}" destId="{CFE0E7AF-0CDD-49A1-BC77-D10144D82397}" srcOrd="0" destOrd="0" parTransId="{7FB8A0CE-636F-4A06-8972-49EE9D3A0020}" sibTransId="{75E7475A-72C0-4D94-BED2-4FDA2E494C5F}"/>
    <dgm:cxn modelId="{7E12DCC8-1D8A-4A3D-AD08-0ED3DE5CB602}" type="presOf" srcId="{56D5CB4F-4AC8-4509-9B2B-44D54E4D4C6F}" destId="{8D1986C9-0043-4C31-88E8-D5CE43F834BE}" srcOrd="0" destOrd="1" presId="urn:microsoft.com/office/officeart/2005/8/layout/vList2"/>
    <dgm:cxn modelId="{91CE23D4-DB8E-40EC-8C5E-E00EEB1F3154}" type="presOf" srcId="{CFE0E7AF-0CDD-49A1-BC77-D10144D82397}" destId="{60BA32F2-5C48-432A-BE3B-EFABD9E385F0}" srcOrd="0" destOrd="0" presId="urn:microsoft.com/office/officeart/2005/8/layout/vList2"/>
    <dgm:cxn modelId="{C0FB66DD-71EA-42AD-8158-C00986A3B959}" srcId="{3FE489D0-4D61-47A6-8872-581D1ED6C77E}" destId="{C793EE4D-9BE2-487F-BBC4-339C9A915FFD}" srcOrd="2" destOrd="0" parTransId="{010A4AB4-AA0F-48AE-83B0-DF32638276B9}" sibTransId="{BB4D29FE-DB3B-408D-9752-A61DCBDFD7F2}"/>
    <dgm:cxn modelId="{0567CFE8-AD47-4AD8-A53B-4A1ACE6C39BA}" type="presOf" srcId="{ED430DD0-6EAD-4ADD-85F5-524BBF470739}" destId="{4F7BF721-B474-4757-953E-D9729F5FB7ED}" srcOrd="0" destOrd="0" presId="urn:microsoft.com/office/officeart/2005/8/layout/vList2"/>
    <dgm:cxn modelId="{6EB44CEA-80B2-4EC2-9EBF-E009F56CCA61}" type="presOf" srcId="{D7939C48-26C8-448B-AF96-83D5F86C54A1}" destId="{44B68E1C-1CB8-4F44-978C-C8092FDC3733}" srcOrd="0" destOrd="0" presId="urn:microsoft.com/office/officeart/2005/8/layout/vList2"/>
    <dgm:cxn modelId="{BBFEF1EB-4F4D-4F74-80D5-06F915FD7F0B}" type="presOf" srcId="{AD46B238-6446-42F2-8617-7CED81D6ADE5}" destId="{8D1986C9-0043-4C31-88E8-D5CE43F834BE}" srcOrd="0" destOrd="0" presId="urn:microsoft.com/office/officeart/2005/8/layout/vList2"/>
    <dgm:cxn modelId="{272B2CED-445B-43ED-BAFF-C796C21C9254}" srcId="{3FE489D0-4D61-47A6-8872-581D1ED6C77E}" destId="{FAFA7932-2CF3-4478-8EF4-4FD7A489C3C7}" srcOrd="1" destOrd="0" parTransId="{0EE2D688-B9B9-4C9A-80D0-87F07FB05960}" sibTransId="{E885F679-5C64-4BDA-8FFF-102F7A5E5767}"/>
    <dgm:cxn modelId="{DE3306FF-4195-4160-99D0-4F593BDAC500}" srcId="{F9C70E54-A73C-4432-BC1D-5AE5A3E954C9}" destId="{668F4D63-3AC6-446F-A17A-EC578A9CF5B0}" srcOrd="2" destOrd="0" parTransId="{8760DA63-488C-42A6-82AE-0694BB84E864}" sibTransId="{7D51294F-CB52-4148-B4E4-A7FD540ABF5B}"/>
    <dgm:cxn modelId="{0EF8FA11-33D1-41D9-8931-76450EF8C55B}" type="presParOf" srcId="{44B68E1C-1CB8-4F44-978C-C8092FDC3733}" destId="{5EBC416E-F679-4CCA-B67F-BFF7F4E2C151}" srcOrd="0" destOrd="0" presId="urn:microsoft.com/office/officeart/2005/8/layout/vList2"/>
    <dgm:cxn modelId="{D309C897-3016-41CE-9277-3B06EC3774B5}" type="presParOf" srcId="{44B68E1C-1CB8-4F44-978C-C8092FDC3733}" destId="{4F7BF721-B474-4757-953E-D9729F5FB7ED}" srcOrd="1" destOrd="0" presId="urn:microsoft.com/office/officeart/2005/8/layout/vList2"/>
    <dgm:cxn modelId="{E2F36C4C-3654-4954-B775-F0795DB13A3E}" type="presParOf" srcId="{44B68E1C-1CB8-4F44-978C-C8092FDC3733}" destId="{3149F626-6F11-43FF-B871-86D1CF2468FA}" srcOrd="2" destOrd="0" presId="urn:microsoft.com/office/officeart/2005/8/layout/vList2"/>
    <dgm:cxn modelId="{0A915DB1-5ED2-4F97-A8EA-88E0B2247CB6}" type="presParOf" srcId="{44B68E1C-1CB8-4F44-978C-C8092FDC3733}" destId="{60BA32F2-5C48-432A-BE3B-EFABD9E385F0}" srcOrd="3" destOrd="0" presId="urn:microsoft.com/office/officeart/2005/8/layout/vList2"/>
    <dgm:cxn modelId="{0986A957-C77D-49F7-92B8-6907DC46C7E9}" type="presParOf" srcId="{44B68E1C-1CB8-4F44-978C-C8092FDC3733}" destId="{A35AE82C-CC89-45AD-B042-E84DF71355D0}" srcOrd="4" destOrd="0" presId="urn:microsoft.com/office/officeart/2005/8/layout/vList2"/>
    <dgm:cxn modelId="{208CF788-7EC9-42EF-A59A-5AE9ECF2032C}" type="presParOf" srcId="{44B68E1C-1CB8-4F44-978C-C8092FDC3733}" destId="{8D1986C9-0043-4C31-88E8-D5CE43F834BE}"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3A007-28C1-4D72-916B-E049CC61913D}">
      <dsp:nvSpPr>
        <dsp:cNvPr id="0" name=""/>
        <dsp:cNvSpPr/>
      </dsp:nvSpPr>
      <dsp:spPr>
        <a:xfrm>
          <a:off x="3206" y="31460"/>
          <a:ext cx="3126126" cy="662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0" i="0" kern="1200" dirty="0"/>
            <a:t>Data at Rest</a:t>
          </a:r>
          <a:endParaRPr lang="en-US" sz="2400" kern="1200" dirty="0"/>
        </a:p>
      </dsp:txBody>
      <dsp:txXfrm>
        <a:off x="3206" y="31460"/>
        <a:ext cx="3126126" cy="662400"/>
      </dsp:txXfrm>
    </dsp:sp>
    <dsp:sp modelId="{869EB5DD-8AA2-4156-AF4E-F112E41EFCDB}">
      <dsp:nvSpPr>
        <dsp:cNvPr id="0" name=""/>
        <dsp:cNvSpPr/>
      </dsp:nvSpPr>
      <dsp:spPr>
        <a:xfrm>
          <a:off x="3206" y="693860"/>
          <a:ext cx="3126126" cy="329880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a:t>Includes sensitive or protected data in storage</a:t>
          </a:r>
          <a:endParaRPr lang="en-US" sz="2000" kern="1200"/>
        </a:p>
        <a:p>
          <a:pPr marL="228600" lvl="1" indent="-228600" algn="l" defTabSz="889000">
            <a:lnSpc>
              <a:spcPct val="90000"/>
            </a:lnSpc>
            <a:spcBef>
              <a:spcPct val="0"/>
            </a:spcBef>
            <a:spcAft>
              <a:spcPct val="15000"/>
            </a:spcAft>
            <a:buChar char="•"/>
          </a:pPr>
          <a:r>
            <a:rPr lang="en-US" sz="2000" b="0" i="0" kern="1200" dirty="0"/>
            <a:t>Standard: AES-256*</a:t>
          </a:r>
          <a:endParaRPr lang="en-US" sz="2000" kern="1200" dirty="0"/>
        </a:p>
      </dsp:txBody>
      <dsp:txXfrm>
        <a:off x="3206" y="693860"/>
        <a:ext cx="3126126" cy="3298803"/>
      </dsp:txXfrm>
    </dsp:sp>
    <dsp:sp modelId="{97CB31E8-5ECC-4155-BC36-F3236548C4DA}">
      <dsp:nvSpPr>
        <dsp:cNvPr id="0" name=""/>
        <dsp:cNvSpPr/>
      </dsp:nvSpPr>
      <dsp:spPr>
        <a:xfrm>
          <a:off x="3566989" y="31460"/>
          <a:ext cx="3126126" cy="662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0" i="0" kern="1200" dirty="0"/>
            <a:t>Data in Flight</a:t>
          </a:r>
          <a:endParaRPr lang="en-US" sz="2400" kern="1200" dirty="0"/>
        </a:p>
      </dsp:txBody>
      <dsp:txXfrm>
        <a:off x="3566989" y="31460"/>
        <a:ext cx="3126126" cy="662400"/>
      </dsp:txXfrm>
    </dsp:sp>
    <dsp:sp modelId="{E12A140C-9FC8-454E-AFA1-93BE0235071E}">
      <dsp:nvSpPr>
        <dsp:cNvPr id="0" name=""/>
        <dsp:cNvSpPr/>
      </dsp:nvSpPr>
      <dsp:spPr>
        <a:xfrm>
          <a:off x="3566989" y="693860"/>
          <a:ext cx="3126126" cy="329880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a:t>Includes all sensitive or protected data in transit</a:t>
          </a:r>
          <a:endParaRPr lang="en-US" sz="2000" kern="1200" dirty="0"/>
        </a:p>
        <a:p>
          <a:pPr marL="228600" lvl="1" indent="-228600" algn="l" defTabSz="889000">
            <a:lnSpc>
              <a:spcPct val="90000"/>
            </a:lnSpc>
            <a:spcBef>
              <a:spcPct val="0"/>
            </a:spcBef>
            <a:spcAft>
              <a:spcPct val="15000"/>
            </a:spcAft>
            <a:buChar char="•"/>
          </a:pPr>
          <a:r>
            <a:rPr lang="en-US" sz="2000" b="0" i="0" kern="1200" dirty="0"/>
            <a:t>Standard: TLS 1.3*</a:t>
          </a:r>
          <a:endParaRPr lang="en-US" sz="2000" kern="1200" dirty="0"/>
        </a:p>
      </dsp:txBody>
      <dsp:txXfrm>
        <a:off x="3566989" y="693860"/>
        <a:ext cx="3126126" cy="3298803"/>
      </dsp:txXfrm>
    </dsp:sp>
    <dsp:sp modelId="{D23B2DFF-2CE7-461E-9D10-51F724505EF1}">
      <dsp:nvSpPr>
        <dsp:cNvPr id="0" name=""/>
        <dsp:cNvSpPr/>
      </dsp:nvSpPr>
      <dsp:spPr>
        <a:xfrm>
          <a:off x="7130773" y="31460"/>
          <a:ext cx="3126126" cy="662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0" i="0" kern="1200" dirty="0"/>
            <a:t>Data in Use</a:t>
          </a:r>
          <a:endParaRPr lang="en-US" sz="2400" kern="1200" dirty="0"/>
        </a:p>
      </dsp:txBody>
      <dsp:txXfrm>
        <a:off x="7130773" y="31460"/>
        <a:ext cx="3126126" cy="662400"/>
      </dsp:txXfrm>
    </dsp:sp>
    <dsp:sp modelId="{F605D23D-A936-46EB-86DC-5FC4FB281DBD}">
      <dsp:nvSpPr>
        <dsp:cNvPr id="0" name=""/>
        <dsp:cNvSpPr/>
      </dsp:nvSpPr>
      <dsp:spPr>
        <a:xfrm>
          <a:off x="7130773" y="693860"/>
          <a:ext cx="3126126" cy="329880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a:t>Includes all sensitive or protected data during processing in memory</a:t>
          </a:r>
          <a:endParaRPr lang="en-US" sz="2000" kern="1200" dirty="0"/>
        </a:p>
        <a:p>
          <a:pPr marL="228600" lvl="1" indent="-228600" algn="l" defTabSz="889000">
            <a:lnSpc>
              <a:spcPct val="90000"/>
            </a:lnSpc>
            <a:spcBef>
              <a:spcPct val="0"/>
            </a:spcBef>
            <a:spcAft>
              <a:spcPct val="15000"/>
            </a:spcAft>
            <a:buChar char="•"/>
          </a:pPr>
          <a:r>
            <a:rPr lang="en-US" sz="2000" b="0" i="0" kern="1200" dirty="0"/>
            <a:t>Standard: Secure Enclaves or alternatives as needed*:</a:t>
          </a:r>
          <a:endParaRPr lang="en-US" sz="2000" kern="1200" dirty="0"/>
        </a:p>
        <a:p>
          <a:pPr marL="457200" lvl="2" indent="-228600" algn="l" defTabSz="889000">
            <a:lnSpc>
              <a:spcPct val="90000"/>
            </a:lnSpc>
            <a:spcBef>
              <a:spcPct val="0"/>
            </a:spcBef>
            <a:spcAft>
              <a:spcPct val="15000"/>
            </a:spcAft>
            <a:buChar char="•"/>
          </a:pPr>
          <a:r>
            <a:rPr lang="en-US" sz="2000" b="0" i="0" kern="1200" dirty="0"/>
            <a:t>homomorphic encryption</a:t>
          </a:r>
          <a:endParaRPr lang="en-US" sz="2000" kern="1200" dirty="0"/>
        </a:p>
        <a:p>
          <a:pPr marL="457200" lvl="2" indent="-228600" algn="l" defTabSz="889000">
            <a:lnSpc>
              <a:spcPct val="90000"/>
            </a:lnSpc>
            <a:spcBef>
              <a:spcPct val="0"/>
            </a:spcBef>
            <a:spcAft>
              <a:spcPct val="15000"/>
            </a:spcAft>
            <a:buChar char="•"/>
          </a:pPr>
          <a:r>
            <a:rPr lang="en-US" sz="2000" b="0" i="0" kern="1200" dirty="0"/>
            <a:t>Secure multiparty computation</a:t>
          </a:r>
          <a:endParaRPr lang="en-US" sz="2000" kern="1200" dirty="0"/>
        </a:p>
      </dsp:txBody>
      <dsp:txXfrm>
        <a:off x="7130773" y="693860"/>
        <a:ext cx="3126126" cy="32988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C416E-F679-4CCA-B67F-BFF7F4E2C151}">
      <dsp:nvSpPr>
        <dsp:cNvPr id="0" name=""/>
        <dsp:cNvSpPr/>
      </dsp:nvSpPr>
      <dsp:spPr>
        <a:xfrm>
          <a:off x="0" y="26662"/>
          <a:ext cx="10820400" cy="46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Authentication</a:t>
          </a:r>
          <a:endParaRPr lang="en-US" sz="2000" kern="1200"/>
        </a:p>
      </dsp:txBody>
      <dsp:txXfrm>
        <a:off x="22846" y="49508"/>
        <a:ext cx="10774708" cy="422308"/>
      </dsp:txXfrm>
    </dsp:sp>
    <dsp:sp modelId="{4F7BF721-B474-4757-953E-D9729F5FB7ED}">
      <dsp:nvSpPr>
        <dsp:cNvPr id="0" name=""/>
        <dsp:cNvSpPr/>
      </dsp:nvSpPr>
      <dsp:spPr>
        <a:xfrm>
          <a:off x="0" y="494662"/>
          <a:ext cx="10820400"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b="0" i="0" kern="1200" dirty="0">
              <a:solidFill>
                <a:schemeClr val="bg1"/>
              </a:solidFill>
            </a:rPr>
            <a:t>Strong Password Requirements</a:t>
          </a:r>
          <a:endParaRPr lang="en-US" sz="1600" kern="1200" dirty="0">
            <a:solidFill>
              <a:schemeClr val="bg1"/>
            </a:solidFill>
          </a:endParaRPr>
        </a:p>
        <a:p>
          <a:pPr marL="171450" lvl="1" indent="-171450" algn="l" defTabSz="711200">
            <a:lnSpc>
              <a:spcPct val="90000"/>
            </a:lnSpc>
            <a:spcBef>
              <a:spcPct val="0"/>
            </a:spcBef>
            <a:spcAft>
              <a:spcPct val="20000"/>
            </a:spcAft>
            <a:buChar char="•"/>
          </a:pPr>
          <a:r>
            <a:rPr lang="en-US" sz="1600" b="0" i="0" kern="1200" dirty="0">
              <a:solidFill>
                <a:schemeClr val="bg1"/>
              </a:solidFill>
            </a:rPr>
            <a:t>Multi-factory Authentication</a:t>
          </a:r>
          <a:endParaRPr lang="en-US" sz="1600" kern="1200" dirty="0">
            <a:solidFill>
              <a:schemeClr val="bg1"/>
            </a:solidFill>
          </a:endParaRPr>
        </a:p>
        <a:p>
          <a:pPr marL="171450" lvl="1" indent="-171450" algn="l" defTabSz="711200">
            <a:lnSpc>
              <a:spcPct val="90000"/>
            </a:lnSpc>
            <a:spcBef>
              <a:spcPct val="0"/>
            </a:spcBef>
            <a:spcAft>
              <a:spcPct val="20000"/>
            </a:spcAft>
            <a:buChar char="•"/>
          </a:pPr>
          <a:r>
            <a:rPr lang="en-US" sz="1600" b="0" i="0" kern="1200" dirty="0">
              <a:solidFill>
                <a:schemeClr val="bg1"/>
              </a:solidFill>
            </a:rPr>
            <a:t>SSO Functionality (like OAuth, OpenID, SAML</a:t>
          </a:r>
          <a:r>
            <a:rPr lang="en-US" sz="1600" b="0" i="0" kern="1200" dirty="0"/>
            <a:t>)</a:t>
          </a:r>
          <a:endParaRPr lang="en-US" sz="1600" kern="1200" dirty="0"/>
        </a:p>
      </dsp:txBody>
      <dsp:txXfrm>
        <a:off x="0" y="494662"/>
        <a:ext cx="10820400" cy="786599"/>
      </dsp:txXfrm>
    </dsp:sp>
    <dsp:sp modelId="{3149F626-6F11-43FF-B871-86D1CF2468FA}">
      <dsp:nvSpPr>
        <dsp:cNvPr id="0" name=""/>
        <dsp:cNvSpPr/>
      </dsp:nvSpPr>
      <dsp:spPr>
        <a:xfrm>
          <a:off x="0" y="1281262"/>
          <a:ext cx="10820400" cy="46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Authorization</a:t>
          </a:r>
          <a:endParaRPr lang="en-US" sz="2000" kern="1200"/>
        </a:p>
      </dsp:txBody>
      <dsp:txXfrm>
        <a:off x="22846" y="1304108"/>
        <a:ext cx="10774708" cy="422308"/>
      </dsp:txXfrm>
    </dsp:sp>
    <dsp:sp modelId="{60BA32F2-5C48-432A-BE3B-EFABD9E385F0}">
      <dsp:nvSpPr>
        <dsp:cNvPr id="0" name=""/>
        <dsp:cNvSpPr/>
      </dsp:nvSpPr>
      <dsp:spPr>
        <a:xfrm>
          <a:off x="0" y="1749262"/>
          <a:ext cx="10820400"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b="0" i="0" kern="1200" dirty="0">
              <a:solidFill>
                <a:schemeClr val="bg1"/>
              </a:solidFill>
            </a:rPr>
            <a:t>Role based access control</a:t>
          </a:r>
          <a:endParaRPr lang="en-US" sz="1600" kern="1200" dirty="0">
            <a:solidFill>
              <a:schemeClr val="bg1"/>
            </a:solidFill>
          </a:endParaRPr>
        </a:p>
        <a:p>
          <a:pPr marL="171450" lvl="1" indent="-171450" algn="l" defTabSz="711200">
            <a:lnSpc>
              <a:spcPct val="90000"/>
            </a:lnSpc>
            <a:spcBef>
              <a:spcPct val="0"/>
            </a:spcBef>
            <a:spcAft>
              <a:spcPct val="20000"/>
            </a:spcAft>
            <a:buChar char="•"/>
          </a:pPr>
          <a:r>
            <a:rPr lang="en-US" sz="1600" b="0" i="0" kern="1200" dirty="0">
              <a:solidFill>
                <a:schemeClr val="bg1"/>
              </a:solidFill>
            </a:rPr>
            <a:t>Principle of least privilege</a:t>
          </a:r>
          <a:endParaRPr lang="en-US" sz="1600" kern="1200" dirty="0">
            <a:solidFill>
              <a:schemeClr val="bg1"/>
            </a:solidFill>
          </a:endParaRPr>
        </a:p>
        <a:p>
          <a:pPr marL="171450" lvl="1" indent="-171450" algn="l" defTabSz="711200">
            <a:lnSpc>
              <a:spcPct val="90000"/>
            </a:lnSpc>
            <a:spcBef>
              <a:spcPct val="0"/>
            </a:spcBef>
            <a:spcAft>
              <a:spcPct val="20000"/>
            </a:spcAft>
            <a:buChar char="•"/>
          </a:pPr>
          <a:r>
            <a:rPr lang="en-US" sz="1600" b="0" i="0" kern="1200" dirty="0">
              <a:solidFill>
                <a:schemeClr val="bg1"/>
              </a:solidFill>
            </a:rPr>
            <a:t>File access as read-only </a:t>
          </a:r>
          <a:r>
            <a:rPr lang="en-US" sz="1600" b="0" i="0" kern="1200" dirty="0"/>
            <a:t>by default</a:t>
          </a:r>
          <a:endParaRPr lang="en-US" sz="1600" kern="1200" dirty="0"/>
        </a:p>
      </dsp:txBody>
      <dsp:txXfrm>
        <a:off x="0" y="1749262"/>
        <a:ext cx="10820400" cy="786599"/>
      </dsp:txXfrm>
    </dsp:sp>
    <dsp:sp modelId="{A35AE82C-CC89-45AD-B042-E84DF71355D0}">
      <dsp:nvSpPr>
        <dsp:cNvPr id="0" name=""/>
        <dsp:cNvSpPr/>
      </dsp:nvSpPr>
      <dsp:spPr>
        <a:xfrm>
          <a:off x="0" y="2535862"/>
          <a:ext cx="10820400" cy="46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Accounting</a:t>
          </a:r>
          <a:endParaRPr lang="en-US" sz="2000" kern="1200"/>
        </a:p>
      </dsp:txBody>
      <dsp:txXfrm>
        <a:off x="22846" y="2558708"/>
        <a:ext cx="10774708" cy="422308"/>
      </dsp:txXfrm>
    </dsp:sp>
    <dsp:sp modelId="{8D1986C9-0043-4C31-88E8-D5CE43F834BE}">
      <dsp:nvSpPr>
        <dsp:cNvPr id="0" name=""/>
        <dsp:cNvSpPr/>
      </dsp:nvSpPr>
      <dsp:spPr>
        <a:xfrm>
          <a:off x="0" y="3003862"/>
          <a:ext cx="10820400"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b="0" i="0" kern="1200" dirty="0">
              <a:solidFill>
                <a:schemeClr val="bg1"/>
              </a:solidFill>
            </a:rPr>
            <a:t>Logging of login attempts, system configuration changes, data modifications, permission changes, elevated access requests</a:t>
          </a:r>
          <a:endParaRPr lang="en-US" sz="1600" kern="1200" dirty="0">
            <a:solidFill>
              <a:schemeClr val="bg1"/>
            </a:solidFill>
          </a:endParaRPr>
        </a:p>
        <a:p>
          <a:pPr marL="171450" lvl="1" indent="-171450" algn="l" defTabSz="711200">
            <a:lnSpc>
              <a:spcPct val="90000"/>
            </a:lnSpc>
            <a:spcBef>
              <a:spcPct val="0"/>
            </a:spcBef>
            <a:spcAft>
              <a:spcPct val="20000"/>
            </a:spcAft>
            <a:buChar char="•"/>
          </a:pPr>
          <a:r>
            <a:rPr lang="en-US" sz="1600" b="0" i="0" kern="1200" dirty="0">
              <a:solidFill>
                <a:schemeClr val="bg1"/>
              </a:solidFill>
            </a:rPr>
            <a:t>Logs encrypted and retained as required for quality standards</a:t>
          </a:r>
          <a:endParaRPr lang="en-US" sz="1600" kern="1200" dirty="0">
            <a:solidFill>
              <a:schemeClr val="bg1"/>
            </a:solidFill>
          </a:endParaRPr>
        </a:p>
        <a:p>
          <a:pPr marL="171450" lvl="1" indent="-171450" algn="l" defTabSz="711200">
            <a:lnSpc>
              <a:spcPct val="90000"/>
            </a:lnSpc>
            <a:spcBef>
              <a:spcPct val="0"/>
            </a:spcBef>
            <a:spcAft>
              <a:spcPct val="20000"/>
            </a:spcAft>
            <a:buChar char="•"/>
          </a:pPr>
          <a:r>
            <a:rPr lang="en-US" sz="1600" b="0" i="0" kern="1200" dirty="0">
              <a:solidFill>
                <a:schemeClr val="bg1"/>
              </a:solidFill>
            </a:rPr>
            <a:t>Automatic alerts sent to administrators for abnormal activity</a:t>
          </a:r>
          <a:endParaRPr lang="en-US" sz="1600" kern="1200" dirty="0">
            <a:solidFill>
              <a:schemeClr val="bg1"/>
            </a:solidFill>
          </a:endParaRPr>
        </a:p>
      </dsp:txBody>
      <dsp:txXfrm>
        <a:off x="0" y="3003862"/>
        <a:ext cx="10820400" cy="9936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Welcome to the Green Pace Security Policy Presentation. I am Danielle Eeg, the developer responsible for this project. In this presentation, I will discuss the security standards, risks, and automation practices for our organization's security policy. This presentation will cover the foundational principles, identify potential threats, and discuss the measures we take to secure our systems and data comprehensively.</a:t>
            </a:r>
          </a:p>
          <a:p>
            <a:pPr marL="0" lvl="0" indent="0" algn="l" rtl="0">
              <a:lnSpc>
                <a:spcPct val="100000"/>
              </a:lnSpc>
              <a:spcBef>
                <a:spcPts val="0"/>
              </a:spcBef>
              <a:spcAft>
                <a:spcPts val="0"/>
              </a:spcAft>
              <a:buSzPts val="1100"/>
              <a:buNone/>
            </a:pPr>
            <a:endParaRPr dirty="0"/>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F22983B5-0CE7-46DF-1D7B-19CCAC2DA3D6}"/>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B56AD158-076C-44B4-1FD8-5105694F70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128F4BA2-32E9-ED70-21E4-634B048EC6E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test verifies that the maximum string length is accepted as a length boundary case. The input is constructed to match the maximum allowable length, and then it is verified to ensure it is the maximum length. The expected result is that no SQL injection is detected, confirming that the system handles boundary conditions correctly.</a:t>
            </a:r>
          </a:p>
          <a:p>
            <a:pPr marL="0" marR="0">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future improvements, minimum string sizes can be tested, as could string lengths between the minimum and maximum lengths. </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274766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5368823A-5FC0-BBA7-5BD8-C2A0267EA1A7}"/>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79E65936-70F7-B05B-330E-F8E20AF8BF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54FA5F1B-5368-DE3B-3E6D-C78041430BC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Here is our first negative test, where we will expect to see an exception thrown. This test checks that inputs longer than the maximum string length are rejected. The input exceeds the maximum allowable length, and the expected result is that an invalid argument exception is thrown during input validation, ensuring that the system rejects unsafe input lengths.</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036666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922E0B08-5647-27E7-2792-16724D9709C9}"/>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772939BE-D2AA-5603-5F1D-3A2CFDDE16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A4482A28-41C5-F159-C533-83A7D290D5D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test verifies the rejection of the common pattern 'OR value=value', which can create an "always true" condition. This is a common injection pattern for bypassing authentication logic. The input includes this pattern, and the expected result is that an exception is thrown, preventing bypassing of logic that requires authentication.</a:t>
            </a:r>
          </a:p>
          <a:p>
            <a:pPr marL="0" marR="0">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future improvements, other forms of this test should be tried outside of the one equals one pattern, for example string values could be used instead of integers to perform the same attack. </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12668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45962C96-8292-AD10-B190-0ED3164A4CB2}"/>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937D90CF-7DC4-A930-AA08-3A1519106F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BB9489B3-DFAD-314A-48C7-295266F3524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test checks for SQL statements using comments to disregard part of a query. This type of attack can comment out the remainder of the query and drop critical logic that could bypass critical authentication steps. For this test, the input includes a line comment, and the expected result is that an exception is thrown, ensuring the system rejects comment injection attempts.</a:t>
            </a:r>
          </a:p>
          <a:p>
            <a:pPr marL="0" marR="0">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future improvements, inline comments could be trialed as they can be used for similar attack mechanisms. </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66348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B04171D7-5410-09CA-5E08-A94CA4EB5121}"/>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FB601388-7A81-234F-A200-C69F2E8143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1073704F-2E0D-9671-A24C-5C1B22F09DF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test verifies the rejection of UNION injection, where data is returned from another table. For example, the statement tested here could pull password data from another table without the proper authorization. The input includes a UNION statement, and the expected result is that an exception is thrown, preventing unauthorized data access.</a:t>
            </a:r>
          </a:p>
          <a:p>
            <a:pPr marL="0" marR="0">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future improvements, this test should be modified based on the SQL table structure to provide a more customized testing method, and other boundary tests should be added as well</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040862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55D062A2-E0BE-5219-5141-824849CA587B}"/>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30CCAC1D-1A68-AE1E-9EF8-AE62E68C00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EDB55963-6267-98D1-CB63-F54453A2B79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marR="0" indent="-285750">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Beyond the test-specific recommendations I made for SQL Injection detection using unit tests, other tests should be added for testing other injection patterns and boundary cases. The ones provided here are just an example of how these tests could be designed. </a:t>
            </a:r>
          </a:p>
          <a:p>
            <a:pPr marL="0" marR="0">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Injection detection should not be the only layer of defense against injection attacks. Other layers of protection like parameterization of queries can be used to prevent user input from being read as code. </a:t>
            </a:r>
          </a:p>
          <a:p>
            <a:pPr marL="0" marR="0">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Finally, it will be important to consider how this is implemented to ensure proper functionality for the system. After all some of these patterns can be useful for legitimate functions, such as UNION statements or commenting. It will be important for functionality that some of these validations are only applied to user input and not the full final query.</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40972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Automation is a key component of our security policy, enabling us to enforce standards and detect vulnerabilities throughout the development process. By integrating security automation into every step of the development process, we can create a far more inherently safe system that does not wait until final testing stages or a singular dedicated security phase to address and revise to improve security. </a:t>
            </a:r>
          </a:p>
          <a:p>
            <a:pPr marL="0" lvl="0" indent="0" algn="l" rtl="0">
              <a:lnSpc>
                <a:spcPct val="100000"/>
              </a:lnSpc>
              <a:spcBef>
                <a:spcPts val="0"/>
              </a:spcBef>
              <a:spcAft>
                <a:spcPts val="0"/>
              </a:spcAft>
              <a:buSzPts val="1100"/>
              <a:buNone/>
            </a:pPr>
            <a:endParaRPr dirty="0"/>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indent="0">
              <a:lnSpc>
                <a:spcPct val="200000"/>
              </a:lnSpc>
              <a:spcAft>
                <a:spcPts val="800"/>
              </a:spcAft>
              <a:buNone/>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We use various tools at different stages of the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DevSecOps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pipeline to make this process as seamlessly integrated into the already defined DevOps pipeline as possible. </a:t>
            </a:r>
          </a:p>
          <a:p>
            <a:pPr marL="342900" marR="0" lvl="0" indent="-342900">
              <a:lnSpc>
                <a:spcPct val="200000"/>
              </a:lnSpc>
              <a:spcAft>
                <a:spcPts val="80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During the assess and plan phase:</a:t>
            </a:r>
          </a:p>
          <a:p>
            <a:pPr marL="742950" marR="0" lvl="1" indent="-285750">
              <a:lnSpc>
                <a:spcPct val="200000"/>
              </a:lnSpc>
              <a:spcAft>
                <a:spcPts val="800"/>
              </a:spcAft>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We can automate the evaluation of the threat landscape using tools like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ThreatModeler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and determine how we can create a system that meets compliance requirements. Using compliance automation tools like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Vanta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Drata</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200000"/>
              </a:lnSpc>
              <a:spcAft>
                <a:spcPts val="80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During design</a:t>
            </a:r>
          </a:p>
          <a:p>
            <a:pPr marL="742950" marR="0" lvl="1" indent="-285750">
              <a:lnSpc>
                <a:spcPct val="200000"/>
              </a:lnSpc>
              <a:spcAft>
                <a:spcPts val="800"/>
              </a:spcAft>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We can automate the development of a security roadmap template using tools like OWASP’s Software Assurance Maturity Model.</a:t>
            </a:r>
          </a:p>
          <a:p>
            <a:pPr marL="342900" marR="0" lvl="0" indent="-342900">
              <a:lnSpc>
                <a:spcPct val="200000"/>
              </a:lnSpc>
              <a:spcAft>
                <a:spcPts val="80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During the Build phase,</a:t>
            </a:r>
          </a:p>
          <a:p>
            <a:pPr marL="742950" marR="0" lvl="1" indent="-285750">
              <a:lnSpc>
                <a:spcPct val="200000"/>
              </a:lnSpc>
              <a:spcAft>
                <a:spcPts val="800"/>
              </a:spcAft>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Not only will we be able to build a more secure system by implementing the secure coding standards policy, but we can also automatically check for vulnerabilities in dependencies, in the built code, and in other security settings using tools like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Snyk</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Cppcheck</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200000"/>
              </a:lnSpc>
              <a:spcAft>
                <a:spcPts val="80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During the verify and testing phase</a:t>
            </a:r>
          </a:p>
          <a:p>
            <a:pPr marL="742950" marR="0" lvl="1" indent="-285750">
              <a:lnSpc>
                <a:spcPct val="200000"/>
              </a:lnSpc>
              <a:spcAft>
                <a:spcPts val="800"/>
              </a:spcAft>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We can test for vulnerabilities using automation like fuzz testing, which will throw randomized inputs at the system to see how it responds using a tool like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beSTORM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and also take a more systemized approach to penetration testing using a runtime application self-protection testing tool like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ThreatModeler</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200000"/>
              </a:lnSpc>
              <a:spcAft>
                <a:spcPts val="80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During the Transition and Health Check phase,</a:t>
            </a:r>
          </a:p>
          <a:p>
            <a:pPr marL="742950" marR="0" lvl="1" indent="-285750">
              <a:lnSpc>
                <a:spcPct val="200000"/>
              </a:lnSpc>
              <a:spcAft>
                <a:spcPts val="800"/>
              </a:spcAft>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We can automate the provisioning of the security infrastructure, such as firewall configuration, using tools like Terraform</a:t>
            </a:r>
          </a:p>
          <a:p>
            <a:pPr marL="342900" marR="0" lvl="0" indent="-342900">
              <a:lnSpc>
                <a:spcPct val="200000"/>
              </a:lnSpc>
              <a:spcAft>
                <a:spcPts val="80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During the Monitor and Detection phase</a:t>
            </a:r>
          </a:p>
          <a:p>
            <a:pPr marL="742950" marR="0" lvl="1" indent="-285750">
              <a:lnSpc>
                <a:spcPct val="200000"/>
              </a:lnSpc>
              <a:spcAft>
                <a:spcPts val="800"/>
              </a:spcAft>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We can log and analyze system and user behavior in real time to allow for anomaly detection using security information and event management tools like Splunk by Cisco</a:t>
            </a:r>
          </a:p>
          <a:p>
            <a:pPr marL="342900" marR="0" lvl="0" indent="-342900">
              <a:lnSpc>
                <a:spcPct val="200000"/>
              </a:lnSpc>
              <a:spcAft>
                <a:spcPts val="80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During the Respond phase</a:t>
            </a:r>
          </a:p>
          <a:p>
            <a:pPr marL="742950" marR="0" lvl="1" indent="-285750">
              <a:lnSpc>
                <a:spcPct val="200000"/>
              </a:lnSpc>
              <a:spcAft>
                <a:spcPts val="800"/>
              </a:spcAft>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We can use security orchestration, automation, and response operations to automate responses to threats, which can reduce the impacts of attacks by reducing response time once they are detected. This can also be done using Splunk, or IBM Resilient.</a:t>
            </a:r>
          </a:p>
          <a:p>
            <a:pPr marL="342900" marR="0" lvl="0" indent="-342900">
              <a:lnSpc>
                <a:spcPct val="200000"/>
              </a:lnSpc>
              <a:spcAft>
                <a:spcPts val="80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 the maintain and stabilize phase,</a:t>
            </a:r>
          </a:p>
          <a:p>
            <a:pPr marL="742950" marR="0" lvl="1" indent="-285750">
              <a:lnSpc>
                <a:spcPct val="200000"/>
              </a:lnSpc>
              <a:spcAft>
                <a:spcPts val="800"/>
              </a:spcAft>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We can automate the return to baseline security standards, also using Splunk. This kind of automation helps to prevent baseline creep over time after events.</a:t>
            </a:r>
          </a:p>
          <a:p>
            <a:pPr marL="0" marR="0" indent="0">
              <a:lnSpc>
                <a:spcPct val="200000"/>
              </a:lnSpc>
              <a:spcAft>
                <a:spcPts val="800"/>
              </a:spcAft>
              <a:buNone/>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Automation helps us create consistent and repeatable security practices, reducing human error and improving response times to security incidents.</a:t>
            </a:r>
          </a:p>
          <a:p>
            <a:pPr marL="0" lvl="0" indent="0" algn="l" rtl="0">
              <a:lnSpc>
                <a:spcPct val="100000"/>
              </a:lnSpc>
              <a:spcBef>
                <a:spcPts val="0"/>
              </a:spcBef>
              <a:spcAft>
                <a:spcPts val="0"/>
              </a:spcAft>
              <a:buSzPts val="1100"/>
              <a:buNone/>
            </a:pPr>
            <a:endParaRPr dirty="0"/>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Our current strategy faces several risks, including the lack of continuous monitoring for evolving threats, gaps in secure coding practices, delays in vulnerability resolution, and manual system reviews that can leave undetected vulnerabilities. </a:t>
            </a:r>
          </a:p>
          <a:p>
            <a:pPr marL="0" marR="0">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Acting now to address these risks allows us to reduce urgent security vulnerabilities, ensure compliance, and proactively manage security risks. However this will require significant budget and resource allocation, and leave less time for thorough planning. Acting later provides more time for budgeting, HR planning, and strategy planning but will also increases the risk of security breaches, fines, and higher long-term costs.</a:t>
            </a: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a:extLst>
            <a:ext uri="{FF2B5EF4-FFF2-40B4-BE49-F238E27FC236}">
              <a16:creationId xmlns:a16="http://schemas.microsoft.com/office/drawing/2014/main" id="{70B3C6B2-6DA4-8520-0427-B4CF2B7E00D4}"/>
            </a:ext>
          </a:extLst>
        </p:cNvPr>
        <p:cNvGrpSpPr/>
        <p:nvPr/>
      </p:nvGrpSpPr>
      <p:grpSpPr>
        <a:xfrm>
          <a:off x="0" y="0"/>
          <a:ext cx="0" cy="0"/>
          <a:chOff x="0" y="0"/>
          <a:chExt cx="0" cy="0"/>
        </a:xfrm>
      </p:grpSpPr>
      <p:sp>
        <p:nvSpPr>
          <p:cNvPr id="213" name="Google Shape;213;p11:notes">
            <a:extLst>
              <a:ext uri="{FF2B5EF4-FFF2-40B4-BE49-F238E27FC236}">
                <a16:creationId xmlns:a16="http://schemas.microsoft.com/office/drawing/2014/main" id="{985C7CA2-0C4D-B560-BCE5-ED87CAF9AC6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indent="0">
              <a:lnSpc>
                <a:spcPct val="20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address the identified risks, we propose the following immediate actions:</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Adopt automated security testing and monitoring.</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Implement role-based access control with annual reviews.</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Begin logging and real-time anomaly detection and response.</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Roll out a full secure coding standard policy for all development team members.</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Define and regularly update an emergency incident response plan.</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Require mandatory security training for all employees based on their roles.</a:t>
            </a:r>
          </a:p>
          <a:p>
            <a:pPr marL="0" marR="0" lvl="0" indent="0">
              <a:lnSpc>
                <a:spcPct val="200000"/>
              </a:lnSpc>
              <a:spcAft>
                <a:spcPts val="800"/>
              </a:spcAft>
              <a:buFont typeface="Symbol" panose="05050102010706020507" pitchFamily="18" charset="2"/>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200000"/>
              </a:lnSpc>
              <a:spcAft>
                <a:spcPts val="800"/>
              </a:spcAft>
              <a:buFont typeface="Symbol" panose="05050102010706020507" pitchFamily="18" charset="2"/>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200000"/>
              </a:lnSpc>
              <a:spcAft>
                <a:spcPts val="800"/>
              </a:spcAft>
              <a:buFont typeface="Symbol" panose="05050102010706020507" pitchFamily="18" charset="2"/>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current strategy has several deficits I would like to note These include:</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lack of focus on training for security awareness of social engineering, phishing and other user-caused threats. </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Another weakness is a lack in focus on physical security in this proposed policy. Future improvements could include more in-depth gap analysis with recommended improvements for physical security and implementation of zero trust network architecture.</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Another gap is additional secure coding standards. While ten have been defined, future works should be done to develop out a more comprehensive list of coding practices to mitigate against risks.</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Finally, the development of a roadmap that has time-bound benchmarks for security improvements will be highly beneficial for staying on target with implementing a full defense in depth strategy</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Our strategy focuses on creating a proactive and resilient security posture, addressing both immediate and long-term security needs.</a:t>
            </a:r>
          </a:p>
        </p:txBody>
      </p:sp>
      <p:sp>
        <p:nvSpPr>
          <p:cNvPr id="214" name="Google Shape;214;p11:notes">
            <a:extLst>
              <a:ext uri="{FF2B5EF4-FFF2-40B4-BE49-F238E27FC236}">
                <a16:creationId xmlns:a16="http://schemas.microsoft.com/office/drawing/2014/main" id="{E9AD0685-22B3-7EF8-0293-086783A018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76636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indent="0">
              <a:lnSpc>
                <a:spcPct val="20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security policy I am about to describe is rooted in the defense-in-depth strategy, which incorporates multiple layers of security measures to protect our systems. This approach includes redundancy, failsafe mechanisms, proactive threat mitigation, and continuous improvement through security policies that cover physical, cloud, perimeter, network, host, endpoint, and app security layers. Defense in depth is critical as it creates a robust and resilient lines of defense that can withstand various attacks. This will reduce risks related to single points of failure, and ensure comprehensive protection against diverse threats.</a:t>
            </a:r>
          </a:p>
          <a:p>
            <a:pPr marL="0" lvl="0" indent="0" algn="l" rtl="0">
              <a:lnSpc>
                <a:spcPct val="100000"/>
              </a:lnSpc>
              <a:spcBef>
                <a:spcPts val="0"/>
              </a:spcBef>
              <a:spcAft>
                <a:spcPts val="0"/>
              </a:spcAft>
              <a:buSzPts val="1100"/>
              <a:buNone/>
            </a:pPr>
            <a:endParaRPr dirty="0"/>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0806387F-8CD7-DB64-BBB2-F46198A4FF98}"/>
            </a:ext>
          </a:extLst>
        </p:cNvPr>
        <p:cNvGrpSpPr/>
        <p:nvPr/>
      </p:nvGrpSpPr>
      <p:grpSpPr>
        <a:xfrm>
          <a:off x="0" y="0"/>
          <a:ext cx="0" cy="0"/>
          <a:chOff x="0" y="0"/>
          <a:chExt cx="0" cy="0"/>
        </a:xfrm>
      </p:grpSpPr>
      <p:sp>
        <p:nvSpPr>
          <p:cNvPr id="220" name="Google Shape;220;p12:notes">
            <a:extLst>
              <a:ext uri="{FF2B5EF4-FFF2-40B4-BE49-F238E27FC236}">
                <a16:creationId xmlns:a16="http://schemas.microsoft.com/office/drawing/2014/main" id="{5A856848-185D-5B05-74DE-0F1053CC597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indent="0">
              <a:lnSpc>
                <a:spcPct val="20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enhance our security policy, we recommend the following actions. As evidence of the importance of implementing these recommendations, consider the 2019 case study from the Capital One data breach:</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lack of multifactor authentication made it much simpler for the attacker to penetrate the system for the Capital One data breach. Enforce multifactor authentication and require secure passwords to prevent unauthorized access.</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was a misconfigured firewall and loose access control settings that made it so easy for the attacker to access the 106 million accounts for the breach. It is critical to implement strict role-based access control based on the principle of least privilege and regular security audits to review settings of security infrastructure and permission management.</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After the breach occurred, it tool months for Capital One to discover what had happened. To prevent a similar delay in response, adopt logging policies with real-time analytics and response plans to detect and respond to security incidents promptly.</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attacker was able to complete decryption of encrypted data that was stolen. It will be important that the security policy has strong protocols for data at rest, in use, and in flight, ensuring compliance with relevant standards.</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Finally, use automation throughout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DevSecOps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cycle to ensure thorough vulnerability scanning and secure coding practices. This will help prevent vulnerabilities like the misconfigured setting that enabled the breach at Capital One.</a:t>
            </a:r>
          </a:p>
          <a:p>
            <a:pPr marL="0" marR="0" indent="0">
              <a:lnSpc>
                <a:spcPct val="20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By implementing these recommendations, we can strengthen our security posture and mitigate the risks identified in our current strategy.</a:t>
            </a:r>
          </a:p>
          <a:p>
            <a:pPr marL="0" lvl="0" indent="0" algn="l" rtl="0">
              <a:lnSpc>
                <a:spcPct val="100000"/>
              </a:lnSpc>
              <a:spcBef>
                <a:spcPts val="0"/>
              </a:spcBef>
              <a:spcAft>
                <a:spcPts val="0"/>
              </a:spcAft>
              <a:buSzPts val="1100"/>
              <a:buNone/>
            </a:pPr>
            <a:endParaRPr dirty="0"/>
          </a:p>
        </p:txBody>
      </p:sp>
      <p:sp>
        <p:nvSpPr>
          <p:cNvPr id="221" name="Google Shape;221;p12:notes">
            <a:extLst>
              <a:ext uri="{FF2B5EF4-FFF2-40B4-BE49-F238E27FC236}">
                <a16:creationId xmlns:a16="http://schemas.microsoft.com/office/drawing/2014/main" id="{299A4218-A33A-8F7A-944C-52B0758728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4732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conclusion, our security policy is designed to protect Green Pace's systems and data through a combination of best practices related to automation, encryption, authentication, authorization, accounting, secure coding, employee training, and regular reviews of policies. By following the principles of defense in depth, we create a robust security posture that can withstand various types of threats. Our strategy for immediate implementation and recommended enhancements will further strengthen our security measures, ensuring the safety and integrity of our systems and data</a:t>
            </a:r>
          </a:p>
          <a:p>
            <a:pPr marL="0" lvl="0" indent="0" algn="l" rtl="0">
              <a:lnSpc>
                <a:spcPct val="100000"/>
              </a:lnSpc>
              <a:spcBef>
                <a:spcPts val="0"/>
              </a:spcBef>
              <a:spcAft>
                <a:spcPts val="0"/>
              </a:spcAft>
              <a:buSzPts val="1100"/>
              <a:buNone/>
            </a:pPr>
            <a:endParaRPr dirty="0"/>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200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threats matrix shown here categorizes potential threats based on their likelihood and priority. Automated threat detection methods, such as static analysis, runtime validation, fuzz testing, and unit tests, as well as other automations, can help identify and mitigate these threats. The matrix includes threats ranked according to the consideration that risk = probability * loss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Szyk</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2024). High risk leads to high priority, so for threats that have high loss and high probability, they will be prioritized higher than low probability or low loss threats:</a:t>
            </a:r>
          </a:p>
          <a:p>
            <a:pPr marL="342900" marR="0" lvl="0" indent="-342900">
              <a:lnSpc>
                <a:spcPct val="200000"/>
              </a:lnSpc>
              <a:spcAft>
                <a:spcPts val="80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Likely Threats are threats such as:</a:t>
            </a:r>
          </a:p>
          <a:p>
            <a:pPr marL="742950" marR="0" lvl="1" indent="-285750">
              <a:lnSpc>
                <a:spcPct val="200000"/>
              </a:lnSpc>
              <a:spcAft>
                <a:spcPts val="800"/>
              </a:spcAft>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Unexpected behavior from uninitialized variables and abnormal program termination.</a:t>
            </a:r>
          </a:p>
          <a:p>
            <a:pPr marL="742950" marR="0" lvl="1" indent="-285750">
              <a:lnSpc>
                <a:spcPct val="200000"/>
              </a:lnSpc>
              <a:spcAft>
                <a:spcPts val="800"/>
              </a:spcAft>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These are threats that we expect to encounter often. We will want to mitigate against them, but perhaps their impact will not be as detrimental as the risks in the priority threats category.</a:t>
            </a:r>
          </a:p>
          <a:p>
            <a:pPr marL="342900" marR="0" lvl="0" indent="-342900">
              <a:lnSpc>
                <a:spcPct val="200000"/>
              </a:lnSpc>
              <a:spcAft>
                <a:spcPts val="80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Priority Threats include high likelihood, high impact threats such as: </a:t>
            </a:r>
          </a:p>
          <a:p>
            <a:pPr marL="742950" marR="0" lvl="1" indent="-285750">
              <a:lnSpc>
                <a:spcPct val="200000"/>
              </a:lnSpc>
              <a:spcAft>
                <a:spcPts val="800"/>
              </a:spcAft>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Buffer overflow, SQL injection, and memory allocation errors </a:t>
            </a:r>
          </a:p>
          <a:p>
            <a:pPr marL="742950" marR="0" lvl="1" indent="-285750">
              <a:lnSpc>
                <a:spcPct val="200000"/>
              </a:lnSpc>
              <a:spcAft>
                <a:spcPts val="800"/>
              </a:spcAft>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These are ranked as high priority due to their high impact on system security. These may be more or less likely than the “likely” categorized events, but based on their potential impact their risk to the system is high enough to prioritize them most highly</a:t>
            </a:r>
          </a:p>
          <a:p>
            <a:pPr marL="342900" marR="0" lvl="0" indent="-342900">
              <a:lnSpc>
                <a:spcPct val="200000"/>
              </a:lnSpc>
              <a:spcAft>
                <a:spcPts val="80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Low Priority Threats include items like: </a:t>
            </a:r>
          </a:p>
          <a:p>
            <a:pPr marL="742950" marR="0" lvl="1" indent="-285750">
              <a:lnSpc>
                <a:spcPct val="200000"/>
              </a:lnSpc>
              <a:spcAft>
                <a:spcPts val="800"/>
              </a:spcAft>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Variable scope errors in switches and assertions with side effects</a:t>
            </a:r>
          </a:p>
          <a:p>
            <a:pPr marL="742950" marR="0" lvl="1" indent="-285750">
              <a:lnSpc>
                <a:spcPct val="200000"/>
              </a:lnSpc>
              <a:spcAft>
                <a:spcPts val="800"/>
              </a:spcAft>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These threats are relatively unlikely and have relatively low impact so they are lower in priority than some of those high-risk, high-loss threats. Of course, these are still vulnerabilities that should be addressed, but they are certainly not as urgent as some of the high impact threats</a:t>
            </a:r>
          </a:p>
          <a:p>
            <a:pPr marL="342900" marR="0" lvl="0" indent="-342900">
              <a:lnSpc>
                <a:spcPct val="200000"/>
              </a:lnSpc>
              <a:spcAft>
                <a:spcPts val="80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Unlikely Threats include items like: </a:t>
            </a:r>
          </a:p>
          <a:p>
            <a:pPr marL="742950" marR="0" lvl="1" indent="-285750">
              <a:lnSpc>
                <a:spcPct val="200000"/>
              </a:lnSpc>
              <a:spcAft>
                <a:spcPts val="800"/>
              </a:spcAft>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Character type ambiguity for numeric values and function paths not returning errors when expected.</a:t>
            </a:r>
          </a:p>
          <a:p>
            <a:pPr marL="742950" marR="0" lvl="1" indent="-285750">
              <a:lnSpc>
                <a:spcPct val="200000"/>
              </a:lnSpc>
              <a:spcAft>
                <a:spcPts val="800"/>
              </a:spcAft>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These can cause logical or computational issues with programs that can lead to severe consequences, but they are far less likely than other threats considered here. </a:t>
            </a:r>
          </a:p>
          <a:p>
            <a:pPr marL="0" marR="0">
              <a:lnSpc>
                <a:spcPct val="200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Automation can be a useful tool for identifying risks such as these, and it should be used continuously throughout development and product lifecycles. As threats are identified, it is best practice to prioritize their remediation in a similar fashion that determines urgency based on probability and impact. </a:t>
            </a:r>
          </a:p>
          <a:p>
            <a:pPr marL="0" lvl="0" indent="0" algn="l" rtl="0">
              <a:lnSpc>
                <a:spcPct val="100000"/>
              </a:lnSpc>
              <a:spcBef>
                <a:spcPts val="0"/>
              </a:spcBef>
              <a:spcAft>
                <a:spcPts val="0"/>
              </a:spcAft>
              <a:buSzPts val="1100"/>
              <a:buNone/>
            </a:pPr>
            <a:endParaRPr dirty="0"/>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indent="0">
              <a:lnSpc>
                <a:spcPct val="20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core part of creating a secure system is defining principles to guide the development process. Our security policy is guided by ten core principles:</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Validate Input Data</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Heed Compiler Warnings</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Architect and Design for Security Policies</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Keep It Simple</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Default Deny</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Adhere to the Principle of Least Privilege</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Sanitize Data Sent to Other Systems</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Practice Defense in Depth</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 Effective Quality Assurance Techniques</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Adopt a Secure Coding Standard</a:t>
            </a:r>
          </a:p>
          <a:p>
            <a:pPr marL="0" marR="0" lvl="0" indent="0">
              <a:lnSpc>
                <a:spcPct val="200000"/>
              </a:lnSpc>
              <a:spcAft>
                <a:spcPts val="800"/>
              </a:spcAft>
              <a:buFont typeface="Symbol" panose="05050102010706020507" pitchFamily="18" charset="2"/>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200000"/>
              </a:lnSpc>
              <a:spcBef>
                <a:spcPts val="0"/>
              </a:spcBef>
              <a:spcAft>
                <a:spcPts val="800"/>
              </a:spcAft>
              <a:buClr>
                <a:srgbClr val="000000"/>
              </a:buClr>
              <a:buSzPts val="1100"/>
              <a:buFont typeface="Symbol" panose="05050102010706020507" pitchFamily="18" charset="2"/>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 you can see, all principles except for one are supported by a secure coding standard. Future work should be done to add secure coding standards related to heeding compiler warnings. </a:t>
            </a:r>
          </a:p>
          <a:p>
            <a:pPr marL="0" marR="0" lvl="0" indent="0">
              <a:lnSpc>
                <a:spcPct val="200000"/>
              </a:lnSpc>
              <a:spcAft>
                <a:spcPts val="800"/>
              </a:spcAft>
              <a:buFont typeface="Symbol" panose="05050102010706020507" pitchFamily="18" charset="2"/>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20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 am about to go into detail on the coding standards that support these principles, but note that defining them is only the first step. These principles ensure that we follow best practices to protect our systems and data, by following through with coding standards, automation, encryption policies, and more to creating a secure and resilient environment.</a:t>
            </a:r>
          </a:p>
          <a:p>
            <a:pPr marL="0" lvl="0" indent="0" algn="l" rtl="0">
              <a:lnSpc>
                <a:spcPct val="100000"/>
              </a:lnSpc>
              <a:spcBef>
                <a:spcPts val="0"/>
              </a:spcBef>
              <a:spcAft>
                <a:spcPts val="0"/>
              </a:spcAft>
              <a:buSzPts val="1100"/>
              <a:buNone/>
            </a:pP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Our coding standards are designed to prevent common vulnerabilities and ensure consistent security practices. When code is developed with security as a central consideration, the resultant system will be inherently safer. Additionally, secure code will result in less issues down the line in dedicated testing and validation phases of development lifecycles, which in turn will lead to reductions in timeline and human resources required to get products in the hands of customers. </a:t>
            </a:r>
          </a:p>
          <a:p>
            <a:pPr marL="0" marR="0">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priority order, these standards are as follows:</a:t>
            </a:r>
          </a:p>
          <a:p>
            <a:pPr marL="342900" marR="0" lvl="0" indent="-342900">
              <a:lnSpc>
                <a:spcPct val="200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STD-004-CLG for SQL injection requires all input for SQL queries to be checked for suspicious patterns or characters that could lead to a SQL Injection attack</a:t>
            </a:r>
          </a:p>
          <a:p>
            <a:pPr marL="342900" marR="0" lvl="0" indent="-342900">
              <a:lnSpc>
                <a:spcPct val="200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STD-005-CPP is a memory protection standard that requires that all memory allocation errors should be caught and handled. This will promote system safety and stability even in the case of resource exhaustion</a:t>
            </a:r>
          </a:p>
          <a:p>
            <a:pPr marL="342900" marR="0" lvl="0" indent="-342900">
              <a:lnSpc>
                <a:spcPct val="200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STD-003-CPP is a standard that requires memory be properly allocated for character arrays, meaning they must be sized correctly including space for the null terminatory to avoid buffer overflow. Whenever possible, string data types should be used instead of char data types to avoid buffer overflow. </a:t>
            </a:r>
          </a:p>
          <a:p>
            <a:pPr marL="342900" marR="0" lvl="0" indent="-342900">
              <a:lnSpc>
                <a:spcPct val="200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STD-002-CPP mandates initializing variables at the time of declaration to prevent undefined behavior. Uninitialized variables can contain garbage data, leading to unpredictable results and security vulnerabilities.</a:t>
            </a:r>
          </a:p>
          <a:p>
            <a:pPr marL="342900" marR="0" lvl="0" indent="-342900">
              <a:lnSpc>
                <a:spcPct val="200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STD-009-CPP prevents accessing pointers after memory deallocation. Dereferencing freed memory can cause undefined behavior and security risks. Pointers should be set to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nullptr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after deletion, and smart pointers should be used when possible</a:t>
            </a:r>
          </a:p>
          <a:p>
            <a:pPr marL="342900" marR="0" lvl="0" indent="-342900">
              <a:lnSpc>
                <a:spcPct val="200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STD-007-CPP mandates that all exceptions be properly handled to prevent program crashes and resource leaks. Catch-all statements must log and rethrow exceptions to avoid silently ignoring errors.</a:t>
            </a:r>
          </a:p>
          <a:p>
            <a:pPr marL="342900" marR="0" lvl="0" indent="-342900">
              <a:lnSpc>
                <a:spcPct val="200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STD-008-CPP requires all paths in a value-returning function to return a value. Missing return values can cause runtime errors and unpredictable behavior, so every conditional branch must explicitly return a valid value.</a:t>
            </a:r>
          </a:p>
          <a:p>
            <a:pPr marL="342900" marR="0" lvl="0" indent="-342900">
              <a:lnSpc>
                <a:spcPct val="200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STD-001-CLG requires that signed char and unsigned char be used instead of plain char when storing numeric data. This ensures consistent behavior across different platforms by eliminating ambiguity in how the data is interpreted.</a:t>
            </a:r>
          </a:p>
          <a:p>
            <a:pPr marL="342900" marR="0" lvl="0" indent="-342900">
              <a:lnSpc>
                <a:spcPct val="200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STD-010-CLG prohibits variable declarations inside switch statements. Declaring variables inside a switch block can lead to uninitialized memory issues. Variables should be declared before the switch statement to ensure proper initialization.</a:t>
            </a:r>
          </a:p>
          <a:p>
            <a:pPr marL="342900" marR="0" lvl="0" indent="-342900">
              <a:lnSpc>
                <a:spcPct val="200000"/>
              </a:lnSpc>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STD-006-CLG requires assertion statements to be free of side effects, meaning they should only be used for validation and must not modify program state. This ensures predictable execution regardless of whether assertions are enabled.</a:t>
            </a:r>
          </a:p>
          <a:p>
            <a:pPr marL="0" marR="0">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Each standard includes a rule, description, severity, likelihood, remediation cost, and priority level. For instance, STD-004-CLG addresses SQL Injection with high severity, high likelihood, medium remediation cost, and high priority. The priority for each standard was determined by considering severity and likelihood similar to the threat matrix we already discussed. In this case we also considered remediation costs as a tie-braker of sorts. Consider two threats that have a similar severity and likelihood. If one will be much quicker, easier, and/or faster to resolve than the other, it is in our best interest to address that one first to get the system to a safer position quickly, so it is better protected during the implementation of the more costly or time-expensive solution. By adhering to these standards, we can create more secure and reliable software.</a:t>
            </a: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indent="0">
              <a:lnSpc>
                <a:spcPct val="20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Our encryption policies cover data at rest, data in flight, and data in use:</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data at rest, I recommend use of AES-256 encryption to protect sensitive data in storage. This encryption method is an efficient with an attractive balance of being both fast and strong. This method of encryption is also compliant with regulations such as HIPAA and PCI-DSS (Alder, 2025)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Baykara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2021). This encryption should be used on any sensitive data such as user identification data, healthcare data, financial data, login credentials, or any other data protected by law. Secure key management systems are recommended also to safely store keys. </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data in flight, meaning data being transmitted over networks, I recommend TLS 1.3 protocol. This mechanism prevents interception, forgery, and tampering (Cloudflare, n.d.). Encryption of data in flight will include encryption of web application traffic, file transfers, email transmissions, database connections, API communications, VPN connections, and cloud service interactions. </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Encryption of data in use is challenging as it can be difficult to manipulate or process data properly while it is encrypted. Still protect data even when it is in use, I recommend secure enclaves to protect data by isolating the memory while processing, preventing unauthorized access. If data must be processed outside secure enclaves, techniques like homomorphic encryption or secure multiparty computation should be used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Anjuna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Security Inc, 2020). This policy applies to the processing of any sensitive data like payment processing, cryptography operations, password validation, and any other data protected by regulations. </a:t>
            </a:r>
          </a:p>
          <a:p>
            <a:pPr marL="0" marR="0" indent="0">
              <a:lnSpc>
                <a:spcPct val="20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These policies ensure that sensitive data is protected at all stages, reducing the risk of data breaches and unauthorized access.</a:t>
            </a:r>
          </a:p>
          <a:p>
            <a:pPr marL="0" lvl="0" indent="0" algn="l" rtl="0">
              <a:lnSpc>
                <a:spcPct val="100000"/>
              </a:lnSpc>
              <a:spcBef>
                <a:spcPts val="0"/>
              </a:spcBef>
              <a:spcAft>
                <a:spcPts val="0"/>
              </a:spcAft>
              <a:buSzPts val="1100"/>
              <a:buNone/>
            </a:pPr>
            <a:endParaRPr dirty="0"/>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indent="0">
              <a:lnSpc>
                <a:spcPct val="20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Our Triple-A policies cover authentication, authorization, and accounting:</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authentication, I recommend multi-factor authentication (MFA), password security requirements, and secure password reset processes ensure only legitimate users can access our systems. One time passwords should be generated by the system for functions like account verification, password resets, and multifactor authentication. These passwords should be completely random and expire after fifteen minutes. A maximum of five login attempts should be given for passwords and one-time passwords before an account is temporarily locked. In the case of a failed login attempt that results in the account being locked, the system admin and user whose account is locked should be notified by a verified mode of communication like email 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sms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authorization, role-based access control and the principle of least privilege limit access to necessary data and resources, with regular reviews and updates based on role changes. This will ensure that all user accounts do not have access to data beyond what is required for their role. This measure will help prevent privilege escalation attacks. When it comes to permissions for files, by default anyone who is not a document owner should by default only have read access unless write access is granted by the document author. </a:t>
            </a:r>
          </a:p>
          <a:p>
            <a:pPr marL="342900" marR="0" lvl="0" indent="-342900">
              <a:lnSpc>
                <a:spcPct val="20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accounting, all system interactions should be logged. These logs should be retained for at least one year, or however required to meet compliance standards. This provides accountability and supports forensic investigations in case of security incidents. Alerts should be sent automatically to system administrators when abnormal logging data is detected. Logs should not be able to be changed or deleted before the retention period elapses by users of any privilege level. In the case where logging settings are changed, alerts should be sent to all security administrators. This will provide a thorough audit trail for security investigations. </a:t>
            </a:r>
          </a:p>
          <a:p>
            <a:pPr marL="0" marR="0" indent="0">
              <a:lnSpc>
                <a:spcPct val="20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These policies provide a robust framework for managing user access and ensuring accountability within our systems.</a:t>
            </a:r>
          </a:p>
          <a:p>
            <a:pPr marL="0" lvl="0" indent="0" algn="l" rtl="0">
              <a:lnSpc>
                <a:spcPct val="100000"/>
              </a:lnSpc>
              <a:spcBef>
                <a:spcPts val="0"/>
              </a:spcBef>
              <a:spcAft>
                <a:spcPts val="0"/>
              </a:spcAft>
              <a:buSzPts val="1100"/>
              <a:buNone/>
            </a:pPr>
            <a:endParaRPr dirty="0"/>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Unit testing is a crucial part of our security policy, helping us identify and address vulnerabilities early in the development process. These tests can automatically verify the behavior of functions or methods matches their intended purpose. This means we can check for logical accuracy, correct handline of boundary conditions and errors, and so on. These tests allow for early detection of bugs, and allow for automatic testing even when programs are revised. </a:t>
            </a:r>
          </a:p>
          <a:p>
            <a:pPr marL="0" marR="0">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use a combination of positive and negative tests to validate input and check for unsafe patterns, ensuring the integrity of our data. I am going to show a sample of six unit tests that could be used to validate a SQL Injection checker function. This function is designed to verify user input does not contain unsafe patterns for sending forward to a SQL database, and it will throw an invalid argument exception if it does detect suspicious code. </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3C15663C-28FB-3E48-0C69-825A669556DC}"/>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A715F3D9-7CA6-BBBA-1DF3-90E507ABC0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127BEFBB-7F7E-A88B-920D-643D5D448D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test validates that all acceptable characters are not rejected by the SQL Injection Checker. It includes input to the checker that has a variety of characters such as alphanumeric, whitespace, newline, tab, period, single quote, dash, underscore,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ampersat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expected result is that no SQL injection is detected for valid input. Notice that part of this test is first verifying that the input length is less than the maximum allowed length. This will ensure the test does not return a false negative because the input is outside the allowable range. </a:t>
            </a:r>
          </a:p>
          <a:p>
            <a:pPr marL="0" marR="0">
              <a:lnSpc>
                <a:spcPct val="20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future test, other forms of character input should be verified. In any given case, we are limited due to input length limitations, so it will be important to design additional tests to verify characters or combinations of characters in a similar fashion.</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1278474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8.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9.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10.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3.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6.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7.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dirty="0"/>
              <a:t>Danielle </a:t>
            </a:r>
            <a:r>
              <a:rPr lang="en-US" dirty="0" err="1"/>
              <a:t>Eeg</a:t>
            </a:r>
            <a:br>
              <a:rPr lang="en-US" dirty="0"/>
            </a:br>
            <a:br>
              <a:rPr lang="en-US" dirty="0"/>
            </a:br>
            <a:br>
              <a:rPr lang="en-US" dirty="0"/>
            </a:br>
            <a:r>
              <a:rPr lang="en-US" dirty="0"/>
              <a:t>Security Standards, Risks, and Automation</a:t>
            </a: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3EECF75D-6E72-D237-4DBD-B44587E0ED0D}"/>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9EACA573-28A5-3B11-7C68-CF2261146EAA}"/>
              </a:ext>
            </a:extLst>
          </p:cNvPr>
          <p:cNvSpPr txBox="1">
            <a:spLocks noGrp="1"/>
          </p:cNvSpPr>
          <p:nvPr>
            <p:ph type="title"/>
          </p:nvPr>
        </p:nvSpPr>
        <p:spPr>
          <a:xfrm>
            <a:off x="9646024" y="563853"/>
            <a:ext cx="1775012" cy="401039"/>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sz="2000" dirty="0"/>
              <a:t>SQL Injection</a:t>
            </a:r>
            <a:endParaRPr sz="2000" dirty="0"/>
          </a:p>
        </p:txBody>
      </p:sp>
      <p:pic>
        <p:nvPicPr>
          <p:cNvPr id="197" name="Google Shape;197;g9504e29505_0_0" descr="Green Pace logo">
            <a:extLst>
              <a:ext uri="{FF2B5EF4-FFF2-40B4-BE49-F238E27FC236}">
                <a16:creationId xmlns:a16="http://schemas.microsoft.com/office/drawing/2014/main" id="{A8D35615-8C45-386D-E3AE-8D1010E72C0F}"/>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72C037B3-0874-8F65-2427-AE3AD53826B4}"/>
              </a:ext>
            </a:extLst>
          </p:cNvPr>
          <p:cNvSpPr txBox="1"/>
          <p:nvPr/>
        </p:nvSpPr>
        <p:spPr>
          <a:xfrm>
            <a:off x="3711388" y="2257893"/>
            <a:ext cx="7969624" cy="2908489"/>
          </a:xfrm>
          <a:prstGeom prst="rect">
            <a:avLst/>
          </a:prstGeom>
          <a:noFill/>
        </p:spPr>
        <p:txBody>
          <a:bodyPr wrap="square" rtlCol="0">
            <a:spAutoFit/>
          </a:bodyPr>
          <a:lstStyle/>
          <a:p>
            <a:r>
              <a:rPr lang="en-US" sz="1800" b="1" dirty="0">
                <a:solidFill>
                  <a:schemeClr val="bg1"/>
                </a:solidFill>
              </a:rPr>
              <a:t>Unit Test (Positive):</a:t>
            </a:r>
          </a:p>
          <a:p>
            <a:r>
              <a:rPr lang="en-US" sz="1100" dirty="0">
                <a:solidFill>
                  <a:srgbClr val="008000"/>
                </a:solidFill>
                <a:latin typeface="Cascadia Mono" panose="020B0609020000020004" pitchFamily="49" charset="0"/>
              </a:rPr>
              <a:t>/*This is a test to verify that the maximum string length</a:t>
            </a:r>
            <a:endParaRPr lang="en-US" sz="1100" dirty="0">
              <a:solidFill>
                <a:srgbClr val="000000"/>
              </a:solidFill>
              <a:latin typeface="Cascadia Mono" panose="020B0609020000020004" pitchFamily="49" charset="0"/>
            </a:endParaRPr>
          </a:p>
          <a:p>
            <a:r>
              <a:rPr lang="en-US" sz="1100" dirty="0">
                <a:solidFill>
                  <a:srgbClr val="008000"/>
                </a:solidFill>
                <a:latin typeface="Cascadia Mono" panose="020B0609020000020004" pitchFamily="49" charset="0"/>
              </a:rPr>
              <a:t>  is accepted, as a length boundary case. */</a:t>
            </a:r>
            <a:endParaRPr lang="en-US" sz="1100" dirty="0">
              <a:solidFill>
                <a:srgbClr val="000000"/>
              </a:solidFill>
              <a:latin typeface="Cascadia Mono" panose="020B0609020000020004" pitchFamily="49" charset="0"/>
            </a:endParaRPr>
          </a:p>
          <a:p>
            <a:r>
              <a:rPr lang="en-US" sz="1100" dirty="0">
                <a:solidFill>
                  <a:srgbClr val="6F008A"/>
                </a:solidFill>
                <a:latin typeface="Cascadia Mono" panose="020B0609020000020004" pitchFamily="49" charset="0"/>
              </a:rPr>
              <a:t>TEST</a:t>
            </a:r>
            <a:r>
              <a:rPr lang="en-US" sz="1100" dirty="0">
                <a:solidFill>
                  <a:schemeClr val="bg1"/>
                </a:solidFill>
                <a:latin typeface="Cascadia Mono" panose="020B0609020000020004" pitchFamily="49" charset="0"/>
              </a:rPr>
              <a:t>(SQLInjectionCheckerTests, AcceptInputAtMaximumLength) {</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int</a:t>
            </a:r>
            <a:r>
              <a:rPr lang="en-US" sz="1100" dirty="0">
                <a:solidFill>
                  <a:srgbClr val="000000"/>
                </a:solidFill>
                <a:latin typeface="Cascadia Mono" panose="020B0609020000020004" pitchFamily="49" charset="0"/>
              </a:rPr>
              <a:t> </a:t>
            </a:r>
            <a:r>
              <a:rPr lang="en-US" sz="1100" dirty="0">
                <a:solidFill>
                  <a:schemeClr val="bg1"/>
                </a:solidFill>
                <a:latin typeface="Cascadia Mono" panose="020B0609020000020004" pitchFamily="49" charset="0"/>
              </a:rPr>
              <a:t>maxLength = sqlChecker.getMaxLength();</a:t>
            </a:r>
          </a:p>
          <a:p>
            <a:endParaRPr lang="en-US" sz="1100" dirty="0">
              <a:solidFill>
                <a:schemeClr val="bg1"/>
              </a:solidFill>
              <a:latin typeface="Cascadia Mono" panose="020B0609020000020004" pitchFamily="49" charset="0"/>
            </a:endParaRPr>
          </a:p>
          <a:p>
            <a:r>
              <a:rPr lang="en-US" sz="1100" dirty="0">
                <a:solidFill>
                  <a:srgbClr val="000000"/>
                </a:solidFill>
                <a:latin typeface="Cascadia Mono" panose="020B0609020000020004" pitchFamily="49" charset="0"/>
              </a:rPr>
              <a:t>    </a:t>
            </a:r>
            <a:r>
              <a:rPr lang="en-US" sz="1100" dirty="0">
                <a:solidFill>
                  <a:srgbClr val="008000"/>
                </a:solidFill>
                <a:latin typeface="Cascadia Mono" panose="020B0609020000020004" pitchFamily="49" charset="0"/>
              </a:rPr>
              <a:t>// Construct an input the length of the maximum allowable input</a:t>
            </a:r>
            <a:endParaRPr lang="en-US" sz="1100" dirty="0">
              <a:solidFill>
                <a:srgbClr val="000000"/>
              </a:solidFill>
              <a:latin typeface="Cascadia Mono" panose="020B0609020000020004" pitchFamily="49" charset="0"/>
            </a:endParaRPr>
          </a:p>
          <a:p>
            <a:r>
              <a:rPr lang="en-US" sz="1100" dirty="0">
                <a:solidFill>
                  <a:schemeClr val="bg1"/>
                </a:solidFill>
                <a:latin typeface="Cascadia Mono" panose="020B0609020000020004" pitchFamily="49" charset="0"/>
              </a:rPr>
              <a:t>    std::</a:t>
            </a:r>
            <a:r>
              <a:rPr lang="en-US" sz="1100" dirty="0">
                <a:solidFill>
                  <a:srgbClr val="2B91AF"/>
                </a:solidFill>
                <a:latin typeface="Cascadia Mono" panose="020B0609020000020004" pitchFamily="49" charset="0"/>
              </a:rPr>
              <a:t>string</a:t>
            </a:r>
            <a:r>
              <a:rPr lang="en-US" sz="1100" dirty="0">
                <a:solidFill>
                  <a:srgbClr val="000000"/>
                </a:solidFill>
                <a:latin typeface="Cascadia Mono" panose="020B0609020000020004" pitchFamily="49" charset="0"/>
              </a:rPr>
              <a:t> </a:t>
            </a:r>
            <a:r>
              <a:rPr lang="en-US" sz="1100" dirty="0">
                <a:solidFill>
                  <a:schemeClr val="bg1"/>
                </a:solidFill>
                <a:latin typeface="Cascadia Mono" panose="020B0609020000020004" pitchFamily="49" charset="0"/>
              </a:rPr>
              <a:t>validInput = create_string('a', maxLength);</a:t>
            </a:r>
          </a:p>
          <a:p>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r>
              <a:rPr lang="en-US" sz="1100" dirty="0">
                <a:solidFill>
                  <a:srgbClr val="008000"/>
                </a:solidFill>
                <a:latin typeface="Cascadia Mono" panose="020B0609020000020004" pitchFamily="49" charset="0"/>
              </a:rPr>
              <a:t>// confirm the input length is the maximum length</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r>
              <a:rPr lang="en-US" sz="1100" dirty="0">
                <a:solidFill>
                  <a:srgbClr val="6F008A"/>
                </a:solidFill>
                <a:latin typeface="Cascadia Mono" panose="020B0609020000020004" pitchFamily="49" charset="0"/>
              </a:rPr>
              <a:t>ASSERT_EQ</a:t>
            </a:r>
            <a:r>
              <a:rPr lang="en-US" sz="1100" dirty="0">
                <a:solidFill>
                  <a:schemeClr val="bg1"/>
                </a:solidFill>
                <a:latin typeface="Cascadia Mono" panose="020B0609020000020004" pitchFamily="49" charset="0"/>
              </a:rPr>
              <a:t>(validInput.length(),  maxLength);</a:t>
            </a:r>
          </a:p>
          <a:p>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r>
              <a:rPr lang="en-US" sz="1100" dirty="0">
                <a:solidFill>
                  <a:srgbClr val="008000"/>
                </a:solidFill>
                <a:latin typeface="Cascadia Mono" panose="020B0609020000020004" pitchFamily="49" charset="0"/>
              </a:rPr>
              <a:t>// Expect that no SQL injection is detected (no exception thrown)</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r>
              <a:rPr lang="en-US" sz="1100" dirty="0">
                <a:solidFill>
                  <a:srgbClr val="6F008A"/>
                </a:solidFill>
                <a:latin typeface="Cascadia Mono" panose="020B0609020000020004" pitchFamily="49" charset="0"/>
              </a:rPr>
              <a:t>EXPECT_NO_THROW</a:t>
            </a:r>
            <a:r>
              <a:rPr lang="en-US" sz="1100" dirty="0">
                <a:solidFill>
                  <a:schemeClr val="bg1"/>
                </a:solidFill>
                <a:latin typeface="Cascadia Mono" panose="020B0609020000020004" pitchFamily="49" charset="0"/>
              </a:rPr>
              <a:t>(sqlChecker.checkInjection(validInput));</a:t>
            </a:r>
          </a:p>
          <a:p>
            <a:r>
              <a:rPr lang="en-US" sz="1100" dirty="0">
                <a:solidFill>
                  <a:schemeClr val="bg1"/>
                </a:solidFill>
                <a:latin typeface="Cascadia Mono" panose="020B0609020000020004" pitchFamily="49" charset="0"/>
              </a:rPr>
              <a:t>}</a:t>
            </a:r>
            <a:br>
              <a:rPr lang="en-US" sz="1100" dirty="0">
                <a:solidFill>
                  <a:schemeClr val="bg1"/>
                </a:solidFill>
                <a:latin typeface="+mj-lt"/>
              </a:rPr>
            </a:br>
            <a:endParaRPr lang="en-US" sz="1100" dirty="0">
              <a:solidFill>
                <a:schemeClr val="bg1"/>
              </a:solidFill>
              <a:latin typeface="+mj-lt"/>
            </a:endParaRPr>
          </a:p>
        </p:txBody>
      </p:sp>
      <p:sp>
        <p:nvSpPr>
          <p:cNvPr id="4" name="TextBox 3">
            <a:extLst>
              <a:ext uri="{FF2B5EF4-FFF2-40B4-BE49-F238E27FC236}">
                <a16:creationId xmlns:a16="http://schemas.microsoft.com/office/drawing/2014/main" id="{62B67BE2-D491-AEA0-420F-F3052B0B1FAB}"/>
              </a:ext>
            </a:extLst>
          </p:cNvPr>
          <p:cNvSpPr txBox="1"/>
          <p:nvPr/>
        </p:nvSpPr>
        <p:spPr>
          <a:xfrm>
            <a:off x="71719" y="2301205"/>
            <a:ext cx="3639670" cy="4247317"/>
          </a:xfrm>
          <a:prstGeom prst="rect">
            <a:avLst/>
          </a:prstGeom>
          <a:noFill/>
        </p:spPr>
        <p:txBody>
          <a:bodyPr wrap="square" rtlCol="0">
            <a:spAutoFit/>
          </a:bodyPr>
          <a:lstStyle/>
          <a:p>
            <a:r>
              <a:rPr lang="en-US" sz="1800" b="1" dirty="0">
                <a:solidFill>
                  <a:schemeClr val="bg1"/>
                </a:solidFill>
              </a:rPr>
              <a:t>Detection Method:</a:t>
            </a:r>
          </a:p>
          <a:p>
            <a:pPr marL="285750" indent="-285750">
              <a:buClr>
                <a:schemeClr val="bg1"/>
              </a:buClr>
              <a:buFont typeface="Arial" panose="020B0604020202020204" pitchFamily="34" charset="0"/>
              <a:buChar char="•"/>
            </a:pPr>
            <a:r>
              <a:rPr lang="en-US" sz="1800" dirty="0">
                <a:solidFill>
                  <a:schemeClr val="bg1"/>
                </a:solidFill>
              </a:rPr>
              <a:t>Code written to detect all common SQL injection patterns.</a:t>
            </a:r>
            <a:br>
              <a:rPr lang="en-US" sz="1800" dirty="0">
                <a:solidFill>
                  <a:schemeClr val="bg1"/>
                </a:solidFill>
              </a:rPr>
            </a:br>
            <a:endParaRPr lang="en-US" sz="1800" dirty="0">
              <a:solidFill>
                <a:schemeClr val="bg1"/>
              </a:solidFill>
            </a:endParaRPr>
          </a:p>
          <a:p>
            <a:pPr marL="285750" indent="-285750">
              <a:buClr>
                <a:schemeClr val="bg1"/>
              </a:buClr>
              <a:buFont typeface="Arial" panose="020B0604020202020204" pitchFamily="34" charset="0"/>
              <a:buChar char="•"/>
            </a:pPr>
            <a:r>
              <a:rPr lang="en-US" sz="1800" dirty="0">
                <a:solidFill>
                  <a:schemeClr val="bg1"/>
                </a:solidFill>
                <a:latin typeface="+mj-lt"/>
              </a:rPr>
              <a:t>A series of tests should check that input does not match any unsafe patterns, returning true if injection suspected and false if injection is not suspected.</a:t>
            </a:r>
            <a:br>
              <a:rPr lang="en-US" sz="1800" dirty="0">
                <a:solidFill>
                  <a:schemeClr val="bg1"/>
                </a:solidFill>
                <a:latin typeface="+mj-lt"/>
              </a:rPr>
            </a:br>
            <a:endParaRPr lang="en-US" sz="1800" dirty="0">
              <a:solidFill>
                <a:schemeClr val="bg1"/>
              </a:solidFill>
              <a:latin typeface="+mj-lt"/>
            </a:endParaRPr>
          </a:p>
          <a:p>
            <a:pPr marL="285750" indent="-285750">
              <a:buClr>
                <a:schemeClr val="bg1"/>
              </a:buClr>
              <a:buFont typeface="Arial" panose="020B0604020202020204" pitchFamily="34" charset="0"/>
              <a:buChar char="•"/>
            </a:pPr>
            <a:r>
              <a:rPr lang="en-US" sz="1800" i="1" dirty="0">
                <a:solidFill>
                  <a:schemeClr val="accent6"/>
                </a:solidFill>
                <a:latin typeface="+mj-lt"/>
              </a:rPr>
              <a:t>Future Improvements: Verify behavior for minimum allowable input length</a:t>
            </a:r>
            <a:br>
              <a:rPr lang="en-US" sz="1800" dirty="0">
                <a:solidFill>
                  <a:schemeClr val="bg1"/>
                </a:solidFill>
                <a:latin typeface="+mj-lt"/>
              </a:rPr>
            </a:br>
            <a:endParaRPr lang="en-US" sz="1800" dirty="0">
              <a:solidFill>
                <a:schemeClr val="bg1"/>
              </a:solidFill>
              <a:latin typeface="+mj-lt"/>
            </a:endParaRPr>
          </a:p>
        </p:txBody>
      </p:sp>
      <p:sp>
        <p:nvSpPr>
          <p:cNvPr id="5" name="Google Shape;195;g9504e29505_0_0">
            <a:extLst>
              <a:ext uri="{FF2B5EF4-FFF2-40B4-BE49-F238E27FC236}">
                <a16:creationId xmlns:a16="http://schemas.microsoft.com/office/drawing/2014/main" id="{42892BF6-AC5E-A080-0EA6-19459D0F9092}"/>
              </a:ext>
            </a:extLst>
          </p:cNvPr>
          <p:cNvSpPr txBox="1">
            <a:spLocks/>
          </p:cNvSpPr>
          <p:nvPr/>
        </p:nvSpPr>
        <p:spPr>
          <a:xfrm>
            <a:off x="3361764" y="764373"/>
            <a:ext cx="8144435" cy="12930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lt1"/>
              </a:buClr>
              <a:buSzPts val="18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600" dirty="0"/>
              <a:t>Does it accept input at the maximum input length?</a:t>
            </a:r>
          </a:p>
        </p:txBody>
      </p:sp>
      <p:sp>
        <p:nvSpPr>
          <p:cNvPr id="10" name="TextBox 9">
            <a:extLst>
              <a:ext uri="{FF2B5EF4-FFF2-40B4-BE49-F238E27FC236}">
                <a16:creationId xmlns:a16="http://schemas.microsoft.com/office/drawing/2014/main" id="{AF30E14D-9DC9-33E0-0688-BD84A6D7E5F4}"/>
              </a:ext>
            </a:extLst>
          </p:cNvPr>
          <p:cNvSpPr txBox="1"/>
          <p:nvPr/>
        </p:nvSpPr>
        <p:spPr>
          <a:xfrm>
            <a:off x="3711388" y="5574185"/>
            <a:ext cx="7969624" cy="538609"/>
          </a:xfrm>
          <a:prstGeom prst="rect">
            <a:avLst/>
          </a:prstGeom>
          <a:noFill/>
        </p:spPr>
        <p:txBody>
          <a:bodyPr wrap="square" rtlCol="0">
            <a:spAutoFit/>
          </a:bodyPr>
          <a:lstStyle/>
          <a:p>
            <a:r>
              <a:rPr lang="en-US" sz="1800" b="1" dirty="0">
                <a:solidFill>
                  <a:schemeClr val="bg1"/>
                </a:solidFill>
              </a:rPr>
              <a:t>Result:</a:t>
            </a:r>
            <a:br>
              <a:rPr lang="en-US" sz="1100" dirty="0">
                <a:solidFill>
                  <a:schemeClr val="bg1"/>
                </a:solidFill>
                <a:latin typeface="+mj-lt"/>
              </a:rPr>
            </a:br>
            <a:endParaRPr lang="en-US" sz="1100" dirty="0">
              <a:solidFill>
                <a:schemeClr val="bg1"/>
              </a:solidFill>
              <a:latin typeface="+mj-lt"/>
            </a:endParaRPr>
          </a:p>
        </p:txBody>
      </p:sp>
      <p:pic>
        <p:nvPicPr>
          <p:cNvPr id="8" name="Picture 7">
            <a:extLst>
              <a:ext uri="{FF2B5EF4-FFF2-40B4-BE49-F238E27FC236}">
                <a16:creationId xmlns:a16="http://schemas.microsoft.com/office/drawing/2014/main" id="{4AB4ADD7-4B25-95D6-7039-F8FF35ED904E}"/>
              </a:ext>
            </a:extLst>
          </p:cNvPr>
          <p:cNvPicPr>
            <a:picLocks noChangeAspect="1"/>
          </p:cNvPicPr>
          <p:nvPr/>
        </p:nvPicPr>
        <p:blipFill>
          <a:blip r:embed="rId5"/>
          <a:stretch>
            <a:fillRect/>
          </a:stretch>
        </p:blipFill>
        <p:spPr>
          <a:xfrm>
            <a:off x="3711388" y="5922640"/>
            <a:ext cx="6294665" cy="743014"/>
          </a:xfrm>
          <a:prstGeom prst="rect">
            <a:avLst/>
          </a:prstGeom>
        </p:spPr>
      </p:pic>
    </p:spTree>
    <p:custDataLst>
      <p:tags r:id="rId1"/>
    </p:custDataLst>
    <p:extLst>
      <p:ext uri="{BB962C8B-B14F-4D97-AF65-F5344CB8AC3E}">
        <p14:creationId xmlns:p14="http://schemas.microsoft.com/office/powerpoint/2010/main" val="3063004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9A820473-2162-E042-8C94-ABD70F7E983D}"/>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936368C9-AAF5-69C0-93CB-534F890C787C}"/>
              </a:ext>
            </a:extLst>
          </p:cNvPr>
          <p:cNvSpPr txBox="1">
            <a:spLocks noGrp="1"/>
          </p:cNvSpPr>
          <p:nvPr>
            <p:ph type="title"/>
          </p:nvPr>
        </p:nvSpPr>
        <p:spPr>
          <a:xfrm>
            <a:off x="9646024" y="563853"/>
            <a:ext cx="1775012" cy="401039"/>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sz="2000" dirty="0"/>
              <a:t>SQL Injection</a:t>
            </a:r>
            <a:endParaRPr sz="2000" dirty="0"/>
          </a:p>
        </p:txBody>
      </p:sp>
      <p:pic>
        <p:nvPicPr>
          <p:cNvPr id="197" name="Google Shape;197;g9504e29505_0_0" descr="Green Pace logo">
            <a:extLst>
              <a:ext uri="{FF2B5EF4-FFF2-40B4-BE49-F238E27FC236}">
                <a16:creationId xmlns:a16="http://schemas.microsoft.com/office/drawing/2014/main" id="{68A4A87F-9210-4BF5-A830-51AE3C3A931E}"/>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TextBox 3">
            <a:extLst>
              <a:ext uri="{FF2B5EF4-FFF2-40B4-BE49-F238E27FC236}">
                <a16:creationId xmlns:a16="http://schemas.microsoft.com/office/drawing/2014/main" id="{1EB6A615-8F22-3E4C-2DC7-016A9D03D59D}"/>
              </a:ext>
            </a:extLst>
          </p:cNvPr>
          <p:cNvSpPr txBox="1"/>
          <p:nvPr/>
        </p:nvSpPr>
        <p:spPr>
          <a:xfrm>
            <a:off x="80683" y="2301205"/>
            <a:ext cx="3630706" cy="3416320"/>
          </a:xfrm>
          <a:prstGeom prst="rect">
            <a:avLst/>
          </a:prstGeom>
          <a:noFill/>
        </p:spPr>
        <p:txBody>
          <a:bodyPr wrap="square" rtlCol="0">
            <a:spAutoFit/>
          </a:bodyPr>
          <a:lstStyle/>
          <a:p>
            <a:r>
              <a:rPr lang="en-US" sz="1800" b="1" dirty="0">
                <a:solidFill>
                  <a:schemeClr val="bg1"/>
                </a:solidFill>
              </a:rPr>
              <a:t>Detection Method:</a:t>
            </a:r>
          </a:p>
          <a:p>
            <a:pPr marL="285750" indent="-285750">
              <a:buClr>
                <a:schemeClr val="bg1"/>
              </a:buClr>
              <a:buFont typeface="Arial" panose="020B0604020202020204" pitchFamily="34" charset="0"/>
              <a:buChar char="•"/>
            </a:pPr>
            <a:r>
              <a:rPr lang="en-US" sz="1800" dirty="0">
                <a:solidFill>
                  <a:schemeClr val="bg1"/>
                </a:solidFill>
              </a:rPr>
              <a:t>Code written to detect all common SQL injection patterns.</a:t>
            </a:r>
            <a:br>
              <a:rPr lang="en-US" sz="1800" dirty="0">
                <a:solidFill>
                  <a:schemeClr val="bg1"/>
                </a:solidFill>
              </a:rPr>
            </a:br>
            <a:endParaRPr lang="en-US" sz="1800" dirty="0">
              <a:solidFill>
                <a:schemeClr val="bg1"/>
              </a:solidFill>
            </a:endParaRPr>
          </a:p>
          <a:p>
            <a:pPr marL="285750" indent="-285750">
              <a:buClr>
                <a:schemeClr val="bg1"/>
              </a:buClr>
              <a:buFont typeface="Arial" panose="020B0604020202020204" pitchFamily="34" charset="0"/>
              <a:buChar char="•"/>
            </a:pPr>
            <a:r>
              <a:rPr lang="en-US" sz="1800" dirty="0">
                <a:solidFill>
                  <a:schemeClr val="bg1"/>
                </a:solidFill>
                <a:latin typeface="+mj-lt"/>
              </a:rPr>
              <a:t>A series of tests should check that input does not match any unsafe patterns, returning true if injection suspected and false if injection is not suspected.</a:t>
            </a:r>
            <a:br>
              <a:rPr lang="en-US" sz="1800" dirty="0">
                <a:solidFill>
                  <a:schemeClr val="bg1"/>
                </a:solidFill>
                <a:latin typeface="+mj-lt"/>
              </a:rPr>
            </a:br>
            <a:br>
              <a:rPr lang="en-US" sz="1800" dirty="0">
                <a:solidFill>
                  <a:schemeClr val="bg1"/>
                </a:solidFill>
                <a:latin typeface="+mj-lt"/>
              </a:rPr>
            </a:br>
            <a:endParaRPr lang="en-US" sz="1800" dirty="0">
              <a:solidFill>
                <a:schemeClr val="bg1"/>
              </a:solidFill>
              <a:latin typeface="+mj-lt"/>
            </a:endParaRPr>
          </a:p>
        </p:txBody>
      </p:sp>
      <p:sp>
        <p:nvSpPr>
          <p:cNvPr id="5" name="Google Shape;195;g9504e29505_0_0">
            <a:extLst>
              <a:ext uri="{FF2B5EF4-FFF2-40B4-BE49-F238E27FC236}">
                <a16:creationId xmlns:a16="http://schemas.microsoft.com/office/drawing/2014/main" id="{B3A81F57-6A72-9941-E1DB-C5BA5C347565}"/>
              </a:ext>
            </a:extLst>
          </p:cNvPr>
          <p:cNvSpPr txBox="1">
            <a:spLocks/>
          </p:cNvSpPr>
          <p:nvPr/>
        </p:nvSpPr>
        <p:spPr>
          <a:xfrm>
            <a:off x="3603812" y="764373"/>
            <a:ext cx="7902388" cy="12930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lt1"/>
              </a:buClr>
              <a:buSzPts val="18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600" dirty="0"/>
              <a:t>Does it reject input greater than the maximum input length?</a:t>
            </a:r>
          </a:p>
        </p:txBody>
      </p:sp>
      <p:sp>
        <p:nvSpPr>
          <p:cNvPr id="10" name="TextBox 9">
            <a:extLst>
              <a:ext uri="{FF2B5EF4-FFF2-40B4-BE49-F238E27FC236}">
                <a16:creationId xmlns:a16="http://schemas.microsoft.com/office/drawing/2014/main" id="{86084E1B-1A0D-3B99-8FD4-9C2A68C5141B}"/>
              </a:ext>
            </a:extLst>
          </p:cNvPr>
          <p:cNvSpPr txBox="1"/>
          <p:nvPr/>
        </p:nvSpPr>
        <p:spPr>
          <a:xfrm>
            <a:off x="3711388" y="5574185"/>
            <a:ext cx="7969624" cy="538609"/>
          </a:xfrm>
          <a:prstGeom prst="rect">
            <a:avLst/>
          </a:prstGeom>
          <a:noFill/>
        </p:spPr>
        <p:txBody>
          <a:bodyPr wrap="square" rtlCol="0">
            <a:spAutoFit/>
          </a:bodyPr>
          <a:lstStyle/>
          <a:p>
            <a:r>
              <a:rPr lang="en-US" sz="1800" b="1" dirty="0">
                <a:solidFill>
                  <a:schemeClr val="bg1"/>
                </a:solidFill>
              </a:rPr>
              <a:t>Result:</a:t>
            </a:r>
            <a:br>
              <a:rPr lang="en-US" sz="1100" dirty="0">
                <a:solidFill>
                  <a:schemeClr val="bg1"/>
                </a:solidFill>
                <a:latin typeface="+mj-lt"/>
              </a:rPr>
            </a:br>
            <a:endParaRPr lang="en-US" sz="1100" dirty="0">
              <a:solidFill>
                <a:schemeClr val="bg1"/>
              </a:solidFill>
              <a:latin typeface="+mj-lt"/>
            </a:endParaRPr>
          </a:p>
        </p:txBody>
      </p:sp>
      <p:sp>
        <p:nvSpPr>
          <p:cNvPr id="3" name="TextBox 2">
            <a:extLst>
              <a:ext uri="{FF2B5EF4-FFF2-40B4-BE49-F238E27FC236}">
                <a16:creationId xmlns:a16="http://schemas.microsoft.com/office/drawing/2014/main" id="{2B6C25D1-491B-6346-0A20-FEFFDFE11C7B}"/>
              </a:ext>
            </a:extLst>
          </p:cNvPr>
          <p:cNvSpPr txBox="1"/>
          <p:nvPr/>
        </p:nvSpPr>
        <p:spPr>
          <a:xfrm>
            <a:off x="3711388" y="2257893"/>
            <a:ext cx="7969624" cy="2846933"/>
          </a:xfrm>
          <a:prstGeom prst="rect">
            <a:avLst/>
          </a:prstGeom>
          <a:noFill/>
        </p:spPr>
        <p:txBody>
          <a:bodyPr wrap="square" rtlCol="0">
            <a:spAutoFit/>
          </a:bodyPr>
          <a:lstStyle/>
          <a:p>
            <a:r>
              <a:rPr lang="en-US" sz="1800" b="1" dirty="0">
                <a:solidFill>
                  <a:schemeClr val="bg1"/>
                </a:solidFill>
              </a:rPr>
              <a:t>Unit Test (Negative):</a:t>
            </a:r>
          </a:p>
          <a:p>
            <a:r>
              <a:rPr lang="en-US" sz="1100" dirty="0">
                <a:solidFill>
                  <a:srgbClr val="008000"/>
                </a:solidFill>
                <a:latin typeface="Cascadia Mono" panose="020B0609020000020004" pitchFamily="49" charset="0"/>
              </a:rPr>
              <a:t>/*This is a test to verify that inputs longer than the maximum string length</a:t>
            </a:r>
            <a:endParaRPr lang="en-US" sz="1100" dirty="0">
              <a:solidFill>
                <a:srgbClr val="000000"/>
              </a:solidFill>
              <a:latin typeface="Cascadia Mono" panose="020B0609020000020004" pitchFamily="49" charset="0"/>
            </a:endParaRPr>
          </a:p>
          <a:p>
            <a:r>
              <a:rPr lang="en-US" sz="1100" dirty="0">
                <a:solidFill>
                  <a:srgbClr val="008000"/>
                </a:solidFill>
                <a:latin typeface="Cascadia Mono" panose="020B0609020000020004" pitchFamily="49" charset="0"/>
              </a:rPr>
              <a:t>  are rejected, as a length boundary case. */</a:t>
            </a:r>
            <a:endParaRPr lang="en-US" sz="1100" dirty="0">
              <a:solidFill>
                <a:srgbClr val="000000"/>
              </a:solidFill>
              <a:latin typeface="Cascadia Mono" panose="020B0609020000020004" pitchFamily="49" charset="0"/>
            </a:endParaRPr>
          </a:p>
          <a:p>
            <a:r>
              <a:rPr lang="en-US" sz="1100" dirty="0">
                <a:solidFill>
                  <a:srgbClr val="6F008A"/>
                </a:solidFill>
                <a:latin typeface="Cascadia Mono" panose="020B0609020000020004" pitchFamily="49" charset="0"/>
              </a:rPr>
              <a:t>TEST</a:t>
            </a:r>
            <a:r>
              <a:rPr lang="en-US" sz="1100" dirty="0">
                <a:solidFill>
                  <a:schemeClr val="bg1"/>
                </a:solidFill>
                <a:latin typeface="Cascadia Mono" panose="020B0609020000020004" pitchFamily="49" charset="0"/>
              </a:rPr>
              <a:t>(SQLInjectionCheckerTests, RejectInputGreaterThanMaximumLength) {</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int</a:t>
            </a:r>
            <a:r>
              <a:rPr lang="en-US" sz="1100" dirty="0">
                <a:solidFill>
                  <a:srgbClr val="000000"/>
                </a:solidFill>
                <a:latin typeface="Cascadia Mono" panose="020B0609020000020004" pitchFamily="49" charset="0"/>
              </a:rPr>
              <a:t> </a:t>
            </a:r>
            <a:r>
              <a:rPr lang="en-US" sz="1100" dirty="0">
                <a:solidFill>
                  <a:schemeClr val="bg1"/>
                </a:solidFill>
                <a:latin typeface="Cascadia Mono" panose="020B0609020000020004" pitchFamily="49" charset="0"/>
              </a:rPr>
              <a:t>maxLength = sqlChecker.getMaxLength();</a:t>
            </a:r>
          </a:p>
          <a:p>
            <a:r>
              <a:rPr lang="en-US" sz="1100" dirty="0">
                <a:solidFill>
                  <a:srgbClr val="000000"/>
                </a:solidFill>
                <a:latin typeface="Cascadia Mono" panose="020B0609020000020004" pitchFamily="49" charset="0"/>
              </a:rPr>
              <a:t>    </a:t>
            </a:r>
            <a:r>
              <a:rPr lang="en-US" sz="1100" dirty="0">
                <a:solidFill>
                  <a:srgbClr val="008000"/>
                </a:solidFill>
                <a:latin typeface="Cascadia Mono" panose="020B0609020000020004" pitchFamily="49" charset="0"/>
              </a:rPr>
              <a:t>// Construct an input the length of the maximum allowable input</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r>
              <a:rPr lang="en-US" sz="1100" dirty="0">
                <a:solidFill>
                  <a:schemeClr val="bg1"/>
                </a:solidFill>
                <a:latin typeface="Cascadia Mono" panose="020B0609020000020004" pitchFamily="49" charset="0"/>
              </a:rPr>
              <a:t>std::</a:t>
            </a:r>
            <a:r>
              <a:rPr lang="en-US" sz="1100" dirty="0">
                <a:solidFill>
                  <a:srgbClr val="2B91AF"/>
                </a:solidFill>
                <a:latin typeface="Cascadia Mono" panose="020B0609020000020004" pitchFamily="49" charset="0"/>
              </a:rPr>
              <a:t>string</a:t>
            </a:r>
            <a:r>
              <a:rPr lang="en-US" sz="1100" dirty="0">
                <a:solidFill>
                  <a:srgbClr val="000000"/>
                </a:solidFill>
                <a:latin typeface="Cascadia Mono" panose="020B0609020000020004" pitchFamily="49" charset="0"/>
              </a:rPr>
              <a:t> </a:t>
            </a:r>
            <a:r>
              <a:rPr lang="en-US" sz="1100" dirty="0">
                <a:solidFill>
                  <a:schemeClr val="bg1"/>
                </a:solidFill>
                <a:latin typeface="Cascadia Mono" panose="020B0609020000020004" pitchFamily="49" charset="0"/>
              </a:rPr>
              <a:t>injectionStatement = create_string('a', maxLength + 1);</a:t>
            </a:r>
          </a:p>
          <a:p>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r>
              <a:rPr lang="en-US" sz="1100" dirty="0">
                <a:solidFill>
                  <a:srgbClr val="008000"/>
                </a:solidFill>
                <a:latin typeface="Cascadia Mono" panose="020B0609020000020004" pitchFamily="49" charset="0"/>
              </a:rPr>
              <a:t>// confirm the input length is greater than the maximum length</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r>
              <a:rPr lang="en-US" sz="1100" dirty="0">
                <a:solidFill>
                  <a:srgbClr val="6F008A"/>
                </a:solidFill>
                <a:latin typeface="Cascadia Mono" panose="020B0609020000020004" pitchFamily="49" charset="0"/>
              </a:rPr>
              <a:t>ASSERT_GT</a:t>
            </a:r>
            <a:r>
              <a:rPr lang="en-US" sz="1100" dirty="0">
                <a:solidFill>
                  <a:schemeClr val="bg1"/>
                </a:solidFill>
                <a:latin typeface="Cascadia Mono" panose="020B0609020000020004" pitchFamily="49" charset="0"/>
              </a:rPr>
              <a:t>(injectionStatement.length(), maxLength);</a:t>
            </a:r>
          </a:p>
          <a:p>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r>
              <a:rPr lang="en-US" sz="1100" dirty="0">
                <a:solidFill>
                  <a:srgbClr val="008000"/>
                </a:solidFill>
                <a:latin typeface="Cascadia Mono" panose="020B0609020000020004" pitchFamily="49" charset="0"/>
              </a:rPr>
              <a:t>// Expect that an invalid argument exception is thrown during input validation</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r>
              <a:rPr lang="en-US" sz="1100" dirty="0">
                <a:solidFill>
                  <a:srgbClr val="6F008A"/>
                </a:solidFill>
                <a:latin typeface="Cascadia Mono" panose="020B0609020000020004" pitchFamily="49" charset="0"/>
              </a:rPr>
              <a:t>EXPECT_THROW</a:t>
            </a:r>
            <a:r>
              <a:rPr lang="en-US" sz="1100" dirty="0">
                <a:solidFill>
                  <a:schemeClr val="bg1"/>
                </a:solidFill>
                <a:latin typeface="Cascadia Mono" panose="020B0609020000020004" pitchFamily="49" charset="0"/>
              </a:rPr>
              <a:t>(sqlChecker.checkInjection(injectionStatement), std::</a:t>
            </a:r>
            <a:r>
              <a:rPr lang="en-US" sz="1100" dirty="0">
                <a:solidFill>
                  <a:srgbClr val="2B91AF"/>
                </a:solidFill>
                <a:latin typeface="Cascadia Mono" panose="020B0609020000020004" pitchFamily="49" charset="0"/>
              </a:rPr>
              <a:t>invalid_argument</a:t>
            </a:r>
            <a:r>
              <a:rPr lang="en-US" sz="1100" dirty="0">
                <a:solidFill>
                  <a:schemeClr val="bg1"/>
                </a:solidFill>
                <a:latin typeface="Cascadia Mono" panose="020B0609020000020004" pitchFamily="49" charset="0"/>
              </a:rPr>
              <a:t>);</a:t>
            </a:r>
          </a:p>
          <a:p>
            <a:r>
              <a:rPr lang="en-US" sz="1100" dirty="0">
                <a:solidFill>
                  <a:schemeClr val="bg1"/>
                </a:solidFill>
                <a:latin typeface="Cascadia Mono" panose="020B0609020000020004" pitchFamily="49" charset="0"/>
              </a:rPr>
              <a:t>}</a:t>
            </a:r>
            <a:br>
              <a:rPr lang="en-US" sz="1100" dirty="0">
                <a:solidFill>
                  <a:schemeClr val="bg1"/>
                </a:solidFill>
                <a:latin typeface="+mj-lt"/>
              </a:rPr>
            </a:br>
            <a:endParaRPr lang="en-US" sz="1100" dirty="0">
              <a:solidFill>
                <a:schemeClr val="bg1"/>
              </a:solidFill>
              <a:latin typeface="+mj-lt"/>
            </a:endParaRPr>
          </a:p>
        </p:txBody>
      </p:sp>
      <p:pic>
        <p:nvPicPr>
          <p:cNvPr id="7" name="Picture 6">
            <a:extLst>
              <a:ext uri="{FF2B5EF4-FFF2-40B4-BE49-F238E27FC236}">
                <a16:creationId xmlns:a16="http://schemas.microsoft.com/office/drawing/2014/main" id="{217D1FFF-FED4-9220-7BB1-2C9302D4D436}"/>
              </a:ext>
            </a:extLst>
          </p:cNvPr>
          <p:cNvPicPr>
            <a:picLocks noChangeAspect="1"/>
          </p:cNvPicPr>
          <p:nvPr/>
        </p:nvPicPr>
        <p:blipFill>
          <a:blip r:embed="rId5"/>
          <a:srcRect t="7072" b="-7072"/>
          <a:stretch/>
        </p:blipFill>
        <p:spPr>
          <a:xfrm>
            <a:off x="3711388" y="5947378"/>
            <a:ext cx="7239627" cy="807790"/>
          </a:xfrm>
          <a:prstGeom prst="rect">
            <a:avLst/>
          </a:prstGeom>
        </p:spPr>
      </p:pic>
    </p:spTree>
    <p:custDataLst>
      <p:tags r:id="rId1"/>
    </p:custDataLst>
    <p:extLst>
      <p:ext uri="{BB962C8B-B14F-4D97-AF65-F5344CB8AC3E}">
        <p14:creationId xmlns:p14="http://schemas.microsoft.com/office/powerpoint/2010/main" val="3923785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7D2D476B-6FAF-CACD-45C7-D2AFB2761481}"/>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8402CBF4-2982-BA6F-F9BE-717369A55634}"/>
              </a:ext>
            </a:extLst>
          </p:cNvPr>
          <p:cNvSpPr txBox="1">
            <a:spLocks noGrp="1"/>
          </p:cNvSpPr>
          <p:nvPr>
            <p:ph type="title"/>
          </p:nvPr>
        </p:nvSpPr>
        <p:spPr>
          <a:xfrm>
            <a:off x="9646024" y="563853"/>
            <a:ext cx="1775012" cy="401039"/>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sz="2000" dirty="0"/>
              <a:t>SQL Injection</a:t>
            </a:r>
            <a:endParaRPr sz="2000" dirty="0"/>
          </a:p>
        </p:txBody>
      </p:sp>
      <p:pic>
        <p:nvPicPr>
          <p:cNvPr id="197" name="Google Shape;197;g9504e29505_0_0" descr="Green Pace logo">
            <a:extLst>
              <a:ext uri="{FF2B5EF4-FFF2-40B4-BE49-F238E27FC236}">
                <a16:creationId xmlns:a16="http://schemas.microsoft.com/office/drawing/2014/main" id="{15291790-C295-4CC2-8777-EA738D7F89EE}"/>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TextBox 3">
            <a:extLst>
              <a:ext uri="{FF2B5EF4-FFF2-40B4-BE49-F238E27FC236}">
                <a16:creationId xmlns:a16="http://schemas.microsoft.com/office/drawing/2014/main" id="{2F760943-4078-248F-4DB4-CEF4F3A3D6F5}"/>
              </a:ext>
            </a:extLst>
          </p:cNvPr>
          <p:cNvSpPr txBox="1"/>
          <p:nvPr/>
        </p:nvSpPr>
        <p:spPr>
          <a:xfrm>
            <a:off x="62753" y="2301205"/>
            <a:ext cx="3648635" cy="4801314"/>
          </a:xfrm>
          <a:prstGeom prst="rect">
            <a:avLst/>
          </a:prstGeom>
          <a:noFill/>
        </p:spPr>
        <p:txBody>
          <a:bodyPr wrap="square" rtlCol="0">
            <a:spAutoFit/>
          </a:bodyPr>
          <a:lstStyle/>
          <a:p>
            <a:r>
              <a:rPr lang="en-US" sz="1800" b="1" dirty="0">
                <a:solidFill>
                  <a:schemeClr val="bg1"/>
                </a:solidFill>
              </a:rPr>
              <a:t>Detection Method:</a:t>
            </a:r>
          </a:p>
          <a:p>
            <a:pPr marL="285750" indent="-285750">
              <a:buClr>
                <a:schemeClr val="bg1"/>
              </a:buClr>
              <a:buFont typeface="Arial" panose="020B0604020202020204" pitchFamily="34" charset="0"/>
              <a:buChar char="•"/>
            </a:pPr>
            <a:r>
              <a:rPr lang="en-US" sz="1800" dirty="0">
                <a:solidFill>
                  <a:schemeClr val="bg1"/>
                </a:solidFill>
              </a:rPr>
              <a:t>Code written to detect all common SQL injection patterns.</a:t>
            </a:r>
            <a:br>
              <a:rPr lang="en-US" sz="1800" dirty="0">
                <a:solidFill>
                  <a:schemeClr val="bg1"/>
                </a:solidFill>
              </a:rPr>
            </a:br>
            <a:endParaRPr lang="en-US" sz="1800" dirty="0">
              <a:solidFill>
                <a:schemeClr val="bg1"/>
              </a:solidFill>
            </a:endParaRPr>
          </a:p>
          <a:p>
            <a:pPr marL="285750" indent="-285750">
              <a:buClr>
                <a:schemeClr val="bg1"/>
              </a:buClr>
              <a:buFont typeface="Arial" panose="020B0604020202020204" pitchFamily="34" charset="0"/>
              <a:buChar char="•"/>
            </a:pPr>
            <a:r>
              <a:rPr lang="en-US" sz="1800" dirty="0">
                <a:solidFill>
                  <a:schemeClr val="bg1"/>
                </a:solidFill>
                <a:latin typeface="+mj-lt"/>
              </a:rPr>
              <a:t>A series of tests should check that input does not match any unsafe patterns, returning true if injection suspected and false if injection is not suspected.</a:t>
            </a:r>
          </a:p>
          <a:p>
            <a:pPr marL="285750" indent="-285750">
              <a:buClr>
                <a:schemeClr val="bg1"/>
              </a:buClr>
              <a:buFont typeface="Arial" panose="020B0604020202020204" pitchFamily="34" charset="0"/>
              <a:buChar char="•"/>
            </a:pPr>
            <a:endParaRPr lang="en-US" sz="1800" dirty="0">
              <a:solidFill>
                <a:schemeClr val="bg1"/>
              </a:solidFill>
              <a:latin typeface="+mj-lt"/>
            </a:endParaRPr>
          </a:p>
          <a:p>
            <a:pPr marL="285750" indent="-285750">
              <a:buClr>
                <a:schemeClr val="bg1"/>
              </a:buClr>
              <a:buFont typeface="Arial" panose="020B0604020202020204" pitchFamily="34" charset="0"/>
              <a:buChar char="•"/>
            </a:pPr>
            <a:r>
              <a:rPr lang="en-US" sz="1800" i="1" dirty="0">
                <a:solidFill>
                  <a:schemeClr val="accent6"/>
                </a:solidFill>
                <a:latin typeface="+mj-lt"/>
              </a:rPr>
              <a:t>Future Improvements: Test other data types and value types for the value=value statement, substituting ‘1=1’</a:t>
            </a:r>
            <a:br>
              <a:rPr lang="en-US" sz="1800" dirty="0">
                <a:solidFill>
                  <a:schemeClr val="accent6"/>
                </a:solidFill>
                <a:latin typeface="+mj-lt"/>
              </a:rPr>
            </a:br>
            <a:br>
              <a:rPr lang="en-US" sz="1800" dirty="0">
                <a:solidFill>
                  <a:schemeClr val="accent6"/>
                </a:solidFill>
                <a:latin typeface="+mj-lt"/>
              </a:rPr>
            </a:br>
            <a:endParaRPr lang="en-US" sz="1800" dirty="0">
              <a:solidFill>
                <a:schemeClr val="accent6"/>
              </a:solidFill>
              <a:latin typeface="+mj-lt"/>
            </a:endParaRPr>
          </a:p>
        </p:txBody>
      </p:sp>
      <p:sp>
        <p:nvSpPr>
          <p:cNvPr id="5" name="Google Shape;195;g9504e29505_0_0">
            <a:extLst>
              <a:ext uri="{FF2B5EF4-FFF2-40B4-BE49-F238E27FC236}">
                <a16:creationId xmlns:a16="http://schemas.microsoft.com/office/drawing/2014/main" id="{3A8E71F0-E95F-3C69-71AA-6FCCB2F63B07}"/>
              </a:ext>
            </a:extLst>
          </p:cNvPr>
          <p:cNvSpPr txBox="1">
            <a:spLocks/>
          </p:cNvSpPr>
          <p:nvPr/>
        </p:nvSpPr>
        <p:spPr>
          <a:xfrm>
            <a:off x="3603812" y="764373"/>
            <a:ext cx="7902388" cy="12930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lt1"/>
              </a:buClr>
              <a:buSzPts val="18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600" dirty="0"/>
              <a:t>Does it reject ‘ OR value=value’ (always true) based attacks?</a:t>
            </a:r>
          </a:p>
        </p:txBody>
      </p:sp>
      <p:sp>
        <p:nvSpPr>
          <p:cNvPr id="10" name="TextBox 9">
            <a:extLst>
              <a:ext uri="{FF2B5EF4-FFF2-40B4-BE49-F238E27FC236}">
                <a16:creationId xmlns:a16="http://schemas.microsoft.com/office/drawing/2014/main" id="{F79797F1-F7B4-1417-8B21-B198F232F1A4}"/>
              </a:ext>
            </a:extLst>
          </p:cNvPr>
          <p:cNvSpPr txBox="1"/>
          <p:nvPr/>
        </p:nvSpPr>
        <p:spPr>
          <a:xfrm>
            <a:off x="3711388" y="5574185"/>
            <a:ext cx="7969624" cy="538609"/>
          </a:xfrm>
          <a:prstGeom prst="rect">
            <a:avLst/>
          </a:prstGeom>
          <a:noFill/>
        </p:spPr>
        <p:txBody>
          <a:bodyPr wrap="square" rtlCol="0">
            <a:spAutoFit/>
          </a:bodyPr>
          <a:lstStyle/>
          <a:p>
            <a:r>
              <a:rPr lang="en-US" sz="1800" b="1" dirty="0">
                <a:solidFill>
                  <a:schemeClr val="bg1"/>
                </a:solidFill>
              </a:rPr>
              <a:t>Result:</a:t>
            </a:r>
            <a:br>
              <a:rPr lang="en-US" sz="1100" dirty="0">
                <a:solidFill>
                  <a:schemeClr val="bg1"/>
                </a:solidFill>
                <a:latin typeface="+mj-lt"/>
              </a:rPr>
            </a:br>
            <a:endParaRPr lang="en-US" sz="1100" dirty="0">
              <a:solidFill>
                <a:schemeClr val="bg1"/>
              </a:solidFill>
              <a:latin typeface="+mj-lt"/>
            </a:endParaRPr>
          </a:p>
        </p:txBody>
      </p:sp>
      <p:sp>
        <p:nvSpPr>
          <p:cNvPr id="3" name="TextBox 2">
            <a:extLst>
              <a:ext uri="{FF2B5EF4-FFF2-40B4-BE49-F238E27FC236}">
                <a16:creationId xmlns:a16="http://schemas.microsoft.com/office/drawing/2014/main" id="{5664EB8B-31B5-8619-0CDE-E9AAD2F7329F}"/>
              </a:ext>
            </a:extLst>
          </p:cNvPr>
          <p:cNvSpPr txBox="1"/>
          <p:nvPr/>
        </p:nvSpPr>
        <p:spPr>
          <a:xfrm>
            <a:off x="3711388" y="2257893"/>
            <a:ext cx="7969624" cy="3416320"/>
          </a:xfrm>
          <a:prstGeom prst="rect">
            <a:avLst/>
          </a:prstGeom>
          <a:noFill/>
        </p:spPr>
        <p:txBody>
          <a:bodyPr wrap="square" rtlCol="0">
            <a:spAutoFit/>
          </a:bodyPr>
          <a:lstStyle/>
          <a:p>
            <a:r>
              <a:rPr lang="en-US" sz="1800" b="1" dirty="0">
                <a:solidFill>
                  <a:schemeClr val="bg1"/>
                </a:solidFill>
              </a:rPr>
              <a:t>Unit Test (Negative):</a:t>
            </a:r>
          </a:p>
          <a:p>
            <a:r>
              <a:rPr lang="en-US" sz="1100" dirty="0">
                <a:solidFill>
                  <a:srgbClr val="008000"/>
                </a:solidFill>
                <a:latin typeface="Cascadia Mono" panose="020B0609020000020004" pitchFamily="49" charset="0"/>
              </a:rPr>
              <a:t>/* The following test verifies the identification of the common pattern 'OR value=value'</a:t>
            </a:r>
            <a:endParaRPr lang="en-US" sz="1100" dirty="0">
              <a:solidFill>
                <a:srgbClr val="000000"/>
              </a:solidFill>
              <a:latin typeface="Cascadia Mono" panose="020B0609020000020004" pitchFamily="49" charset="0"/>
            </a:endParaRPr>
          </a:p>
          <a:p>
            <a:r>
              <a:rPr lang="en-US" sz="1100" dirty="0">
                <a:solidFill>
                  <a:srgbClr val="008000"/>
                </a:solidFill>
                <a:latin typeface="Cascadia Mono" panose="020B0609020000020004" pitchFamily="49" charset="0"/>
              </a:rPr>
              <a:t>* which can be used to create an "always true" condition, bypassing logic that requires</a:t>
            </a:r>
            <a:endParaRPr lang="en-US" sz="1100" dirty="0">
              <a:solidFill>
                <a:srgbClr val="000000"/>
              </a:solidFill>
              <a:latin typeface="Cascadia Mono" panose="020B0609020000020004" pitchFamily="49" charset="0"/>
            </a:endParaRPr>
          </a:p>
          <a:p>
            <a:r>
              <a:rPr lang="en-US" sz="1100" dirty="0">
                <a:solidFill>
                  <a:srgbClr val="008000"/>
                </a:solidFill>
                <a:latin typeface="Cascadia Mono" panose="020B0609020000020004" pitchFamily="49" charset="0"/>
              </a:rPr>
              <a:t>* certain authentication (such as a statement like "user='admin' OR 1=1", which could bypass</a:t>
            </a:r>
            <a:endParaRPr lang="en-US" sz="1100" dirty="0">
              <a:solidFill>
                <a:srgbClr val="000000"/>
              </a:solidFill>
              <a:latin typeface="Cascadia Mono" panose="020B0609020000020004" pitchFamily="49" charset="0"/>
            </a:endParaRPr>
          </a:p>
          <a:p>
            <a:r>
              <a:rPr lang="en-US" sz="1100" dirty="0">
                <a:solidFill>
                  <a:srgbClr val="008000"/>
                </a:solidFill>
                <a:latin typeface="Cascadia Mono" panose="020B0609020000020004" pitchFamily="49" charset="0"/>
              </a:rPr>
              <a:t>* grant admin-level authorization to a lower privilege level.</a:t>
            </a:r>
            <a:endParaRPr lang="en-US" sz="1100" dirty="0">
              <a:solidFill>
                <a:srgbClr val="000000"/>
              </a:solidFill>
              <a:latin typeface="Cascadia Mono" panose="020B0609020000020004" pitchFamily="49" charset="0"/>
            </a:endParaRPr>
          </a:p>
          <a:p>
            <a:r>
              <a:rPr lang="en-US" sz="1100" dirty="0">
                <a:solidFill>
                  <a:srgbClr val="008000"/>
                </a:solidFill>
                <a:latin typeface="Cascadia Mono" panose="020B0609020000020004" pitchFamily="49" charset="0"/>
              </a:rPr>
              <a:t>*/</a:t>
            </a:r>
            <a:endParaRPr lang="en-US" sz="1100" dirty="0">
              <a:solidFill>
                <a:srgbClr val="000000"/>
              </a:solidFill>
              <a:latin typeface="Cascadia Mono" panose="020B0609020000020004" pitchFamily="49" charset="0"/>
            </a:endParaRPr>
          </a:p>
          <a:p>
            <a:r>
              <a:rPr lang="en-US" sz="1100" dirty="0">
                <a:solidFill>
                  <a:srgbClr val="6F008A"/>
                </a:solidFill>
                <a:latin typeface="Cascadia Mono" panose="020B0609020000020004" pitchFamily="49" charset="0"/>
              </a:rPr>
              <a:t>TEST</a:t>
            </a:r>
            <a:r>
              <a:rPr lang="en-US" sz="1100" dirty="0">
                <a:solidFill>
                  <a:schemeClr val="bg1"/>
                </a:solidFill>
                <a:latin typeface="Cascadia Mono" panose="020B0609020000020004" pitchFamily="49" charset="0"/>
              </a:rPr>
              <a:t>(SQLInjectionCheckerTests, RejectInputWithOrOneEqualsOnePattern) {</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int</a:t>
            </a:r>
            <a:r>
              <a:rPr lang="en-US" sz="1100" dirty="0">
                <a:latin typeface="Cascadia Mono" panose="020B0609020000020004" pitchFamily="49" charset="0"/>
              </a:rPr>
              <a:t> </a:t>
            </a:r>
            <a:r>
              <a:rPr lang="en-US" sz="1100" dirty="0">
                <a:solidFill>
                  <a:schemeClr val="bg1"/>
                </a:solidFill>
                <a:latin typeface="Cascadia Mono" panose="020B0609020000020004" pitchFamily="49" charset="0"/>
              </a:rPr>
              <a:t>maxLength = sqlChecker.getMaxLength();</a:t>
            </a:r>
          </a:p>
          <a:p>
            <a:r>
              <a:rPr lang="en-US" sz="1100" dirty="0">
                <a:solidFill>
                  <a:srgbClr val="008000"/>
                </a:solidFill>
                <a:latin typeface="Cascadia Mono" panose="020B0609020000020004" pitchFamily="49" charset="0"/>
              </a:rPr>
              <a:t>    // Construct an input with the OR 1=1 pattern</a:t>
            </a:r>
            <a:endParaRPr lang="en-US" sz="1100" dirty="0">
              <a:solidFill>
                <a:srgbClr val="000000"/>
              </a:solidFill>
              <a:latin typeface="Cascadia Mono" panose="020B0609020000020004" pitchFamily="49" charset="0"/>
            </a:endParaRPr>
          </a:p>
          <a:p>
            <a:r>
              <a:rPr lang="en-US" sz="1100" dirty="0">
                <a:solidFill>
                  <a:schemeClr val="bg1"/>
                </a:solidFill>
                <a:latin typeface="Cascadia Mono" panose="020B0609020000020004" pitchFamily="49" charset="0"/>
              </a:rPr>
              <a:t>    std::</a:t>
            </a:r>
            <a:r>
              <a:rPr lang="en-US" sz="1100" dirty="0">
                <a:solidFill>
                  <a:srgbClr val="2B91AF"/>
                </a:solidFill>
                <a:latin typeface="Cascadia Mono" panose="020B0609020000020004" pitchFamily="49" charset="0"/>
              </a:rPr>
              <a:t>string</a:t>
            </a:r>
            <a:r>
              <a:rPr lang="en-US" sz="1100" dirty="0">
                <a:solidFill>
                  <a:srgbClr val="000000"/>
                </a:solidFill>
                <a:latin typeface="Cascadia Mono" panose="020B0609020000020004" pitchFamily="49" charset="0"/>
              </a:rPr>
              <a:t> </a:t>
            </a:r>
            <a:r>
              <a:rPr lang="en-US" sz="1100" dirty="0">
                <a:solidFill>
                  <a:schemeClr val="bg1"/>
                </a:solidFill>
                <a:latin typeface="Cascadia Mono" panose="020B0609020000020004" pitchFamily="49" charset="0"/>
              </a:rPr>
              <a:t>injectionStatement = </a:t>
            </a:r>
            <a:r>
              <a:rPr lang="en-US" sz="1100" dirty="0">
                <a:solidFill>
                  <a:srgbClr val="A31515"/>
                </a:solidFill>
                <a:latin typeface="Cascadia Mono" panose="020B0609020000020004" pitchFamily="49" charset="0"/>
              </a:rPr>
              <a:t>" OR 1=1"</a:t>
            </a:r>
            <a:r>
              <a:rPr lang="en-US" sz="1100" dirty="0">
                <a:solidFill>
                  <a:schemeClr val="bg1"/>
                </a:solidFill>
                <a:latin typeface="Cascadia Mono" panose="020B0609020000020004" pitchFamily="49" charset="0"/>
              </a:rPr>
              <a:t>;</a:t>
            </a:r>
          </a:p>
          <a:p>
            <a:r>
              <a:rPr lang="en-US" sz="1100" dirty="0">
                <a:solidFill>
                  <a:srgbClr val="0000FF"/>
                </a:solidFill>
                <a:latin typeface="Cascadia Mono" panose="020B0609020000020004" pitchFamily="49" charset="0"/>
              </a:rPr>
              <a:t>    </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r>
              <a:rPr lang="en-US" sz="1100" dirty="0">
                <a:solidFill>
                  <a:srgbClr val="008000"/>
                </a:solidFill>
                <a:latin typeface="Cascadia Mono" panose="020B0609020000020004" pitchFamily="49" charset="0"/>
              </a:rPr>
              <a:t>// confirm the input length is less than the maximum length</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r>
              <a:rPr lang="en-US" sz="1100" dirty="0">
                <a:solidFill>
                  <a:srgbClr val="6F008A"/>
                </a:solidFill>
                <a:latin typeface="Cascadia Mono" panose="020B0609020000020004" pitchFamily="49" charset="0"/>
              </a:rPr>
              <a:t>ASSERT_LE</a:t>
            </a:r>
            <a:r>
              <a:rPr lang="en-US" sz="1100" dirty="0">
                <a:solidFill>
                  <a:schemeClr val="bg1"/>
                </a:solidFill>
                <a:latin typeface="Cascadia Mono" panose="020B0609020000020004" pitchFamily="49" charset="0"/>
              </a:rPr>
              <a:t>(injectionStatement.length(), maxLength);</a:t>
            </a:r>
          </a:p>
          <a:p>
            <a:endParaRPr lang="en-US" sz="1100" dirty="0">
              <a:solidFill>
                <a:schemeClr val="bg1"/>
              </a:solidFill>
              <a:latin typeface="Cascadia Mono" panose="020B0609020000020004" pitchFamily="49" charset="0"/>
            </a:endParaRPr>
          </a:p>
          <a:p>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r>
              <a:rPr lang="en-US" sz="1100" dirty="0">
                <a:solidFill>
                  <a:srgbClr val="008000"/>
                </a:solidFill>
                <a:latin typeface="Cascadia Mono" panose="020B0609020000020004" pitchFamily="49" charset="0"/>
              </a:rPr>
              <a:t>// Expect that an exception is thrown</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r>
              <a:rPr lang="en-US" sz="1100" dirty="0">
                <a:solidFill>
                  <a:srgbClr val="6F008A"/>
                </a:solidFill>
                <a:latin typeface="Cascadia Mono" panose="020B0609020000020004" pitchFamily="49" charset="0"/>
              </a:rPr>
              <a:t>EXPECT_THROW</a:t>
            </a:r>
            <a:r>
              <a:rPr lang="en-US" sz="1100" dirty="0">
                <a:solidFill>
                  <a:schemeClr val="bg1"/>
                </a:solidFill>
                <a:latin typeface="Cascadia Mono" panose="020B0609020000020004" pitchFamily="49" charset="0"/>
              </a:rPr>
              <a:t>(sqlChecker.checkInjection(injectionStatement), std::</a:t>
            </a:r>
            <a:r>
              <a:rPr lang="en-US" sz="1100" dirty="0">
                <a:solidFill>
                  <a:srgbClr val="2B91AF"/>
                </a:solidFill>
                <a:latin typeface="Cascadia Mono" panose="020B0609020000020004" pitchFamily="49" charset="0"/>
              </a:rPr>
              <a:t>invalid_argument</a:t>
            </a:r>
            <a:r>
              <a:rPr lang="en-US" sz="1100" dirty="0">
                <a:solidFill>
                  <a:schemeClr val="bg1"/>
                </a:solidFill>
                <a:latin typeface="Cascadia Mono" panose="020B0609020000020004" pitchFamily="49" charset="0"/>
              </a:rPr>
              <a:t>);</a:t>
            </a:r>
          </a:p>
          <a:p>
            <a:r>
              <a:rPr lang="en-US" sz="1100" dirty="0">
                <a:solidFill>
                  <a:schemeClr val="bg1"/>
                </a:solidFill>
                <a:latin typeface="Cascadia Mono" panose="020B0609020000020004" pitchFamily="49" charset="0"/>
              </a:rPr>
              <a:t>}</a:t>
            </a:r>
            <a:br>
              <a:rPr lang="en-US" sz="1100" dirty="0">
                <a:solidFill>
                  <a:schemeClr val="bg1"/>
                </a:solidFill>
                <a:latin typeface="+mj-lt"/>
              </a:rPr>
            </a:br>
            <a:endParaRPr lang="en-US" sz="1100" dirty="0">
              <a:solidFill>
                <a:schemeClr val="bg1"/>
              </a:solidFill>
              <a:latin typeface="+mj-lt"/>
            </a:endParaRPr>
          </a:p>
        </p:txBody>
      </p:sp>
      <p:pic>
        <p:nvPicPr>
          <p:cNvPr id="6" name="Picture 5">
            <a:extLst>
              <a:ext uri="{FF2B5EF4-FFF2-40B4-BE49-F238E27FC236}">
                <a16:creationId xmlns:a16="http://schemas.microsoft.com/office/drawing/2014/main" id="{9DE2F0D9-14C7-C102-B580-15EC7D30FCF5}"/>
              </a:ext>
            </a:extLst>
          </p:cNvPr>
          <p:cNvPicPr>
            <a:picLocks noChangeAspect="1"/>
          </p:cNvPicPr>
          <p:nvPr/>
        </p:nvPicPr>
        <p:blipFill>
          <a:blip r:embed="rId5"/>
          <a:srcRect t="3215" b="-1"/>
          <a:stretch/>
        </p:blipFill>
        <p:spPr>
          <a:xfrm>
            <a:off x="3694866" y="5907741"/>
            <a:ext cx="7144369" cy="700693"/>
          </a:xfrm>
          <a:prstGeom prst="rect">
            <a:avLst/>
          </a:prstGeom>
        </p:spPr>
      </p:pic>
      <p:sp>
        <p:nvSpPr>
          <p:cNvPr id="8" name="TextBox 7">
            <a:extLst>
              <a:ext uri="{FF2B5EF4-FFF2-40B4-BE49-F238E27FC236}">
                <a16:creationId xmlns:a16="http://schemas.microsoft.com/office/drawing/2014/main" id="{418147B1-0EF9-3CF8-0B26-FD3CA3720273}"/>
              </a:ext>
            </a:extLst>
          </p:cNvPr>
          <p:cNvSpPr txBox="1"/>
          <p:nvPr/>
        </p:nvSpPr>
        <p:spPr>
          <a:xfrm>
            <a:off x="48792" y="6582347"/>
            <a:ext cx="2607945" cy="275653"/>
          </a:xfrm>
          <a:prstGeom prst="rect">
            <a:avLst/>
          </a:prstGeom>
          <a:noFill/>
        </p:spPr>
        <p:txBody>
          <a:bodyPr wrap="square" rtlCol="0">
            <a:spAutoFit/>
          </a:bodyPr>
          <a:lstStyle/>
          <a:p>
            <a:pPr marL="0" marR="0">
              <a:lnSpc>
                <a:spcPct val="107000"/>
              </a:lnSpc>
              <a:spcAft>
                <a:spcPts val="800"/>
              </a:spcAft>
            </a:pPr>
            <a:r>
              <a:rPr lang="en-US" sz="1200" dirty="0">
                <a:solidFill>
                  <a:schemeClr val="bg1"/>
                </a:solidFill>
                <a:effectLst/>
                <a:latin typeface="+mn-lt"/>
                <a:ea typeface="Calibri" panose="020F0502020204030204" pitchFamily="34" charset="0"/>
                <a:cs typeface="Times New Roman" panose="02020603050405020304" pitchFamily="18" charset="0"/>
              </a:rPr>
              <a:t> (SQL injection cheat sheet, n.d.)</a:t>
            </a:r>
          </a:p>
        </p:txBody>
      </p:sp>
    </p:spTree>
    <p:custDataLst>
      <p:tags r:id="rId1"/>
    </p:custDataLst>
    <p:extLst>
      <p:ext uri="{BB962C8B-B14F-4D97-AF65-F5344CB8AC3E}">
        <p14:creationId xmlns:p14="http://schemas.microsoft.com/office/powerpoint/2010/main" val="2580091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D1A6FF89-371E-ADF7-3D91-D84E3EBE5332}"/>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44BE2633-CB4D-8C29-1DDD-EF4A2586E656}"/>
              </a:ext>
            </a:extLst>
          </p:cNvPr>
          <p:cNvSpPr txBox="1">
            <a:spLocks noGrp="1"/>
          </p:cNvSpPr>
          <p:nvPr>
            <p:ph type="title"/>
          </p:nvPr>
        </p:nvSpPr>
        <p:spPr>
          <a:xfrm>
            <a:off x="9646024" y="563853"/>
            <a:ext cx="1775012" cy="401039"/>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sz="2000" dirty="0"/>
              <a:t>SQL Injection</a:t>
            </a:r>
            <a:endParaRPr sz="2000" dirty="0"/>
          </a:p>
        </p:txBody>
      </p:sp>
      <p:pic>
        <p:nvPicPr>
          <p:cNvPr id="197" name="Google Shape;197;g9504e29505_0_0" descr="Green Pace logo">
            <a:extLst>
              <a:ext uri="{FF2B5EF4-FFF2-40B4-BE49-F238E27FC236}">
                <a16:creationId xmlns:a16="http://schemas.microsoft.com/office/drawing/2014/main" id="{D851A816-E134-E1C6-5F5E-54395569C722}"/>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TextBox 3">
            <a:extLst>
              <a:ext uri="{FF2B5EF4-FFF2-40B4-BE49-F238E27FC236}">
                <a16:creationId xmlns:a16="http://schemas.microsoft.com/office/drawing/2014/main" id="{A81FF668-81E5-ADAA-C50D-DF0F576647AD}"/>
              </a:ext>
            </a:extLst>
          </p:cNvPr>
          <p:cNvSpPr txBox="1"/>
          <p:nvPr/>
        </p:nvSpPr>
        <p:spPr>
          <a:xfrm>
            <a:off x="61368" y="2261471"/>
            <a:ext cx="3490063" cy="4524315"/>
          </a:xfrm>
          <a:prstGeom prst="rect">
            <a:avLst/>
          </a:prstGeom>
          <a:noFill/>
        </p:spPr>
        <p:txBody>
          <a:bodyPr wrap="square" rtlCol="0">
            <a:spAutoFit/>
          </a:bodyPr>
          <a:lstStyle/>
          <a:p>
            <a:r>
              <a:rPr lang="en-US" sz="1800" b="1" dirty="0">
                <a:solidFill>
                  <a:schemeClr val="bg1"/>
                </a:solidFill>
              </a:rPr>
              <a:t>Detection Method:</a:t>
            </a:r>
          </a:p>
          <a:p>
            <a:pPr marL="285750" indent="-285750">
              <a:buClr>
                <a:schemeClr val="bg1"/>
              </a:buClr>
              <a:buFont typeface="Arial" panose="020B0604020202020204" pitchFamily="34" charset="0"/>
              <a:buChar char="•"/>
            </a:pPr>
            <a:r>
              <a:rPr lang="en-US" sz="1800" dirty="0">
                <a:solidFill>
                  <a:schemeClr val="bg1"/>
                </a:solidFill>
              </a:rPr>
              <a:t>Code written to detect all common SQL injection patterns.</a:t>
            </a:r>
            <a:br>
              <a:rPr lang="en-US" sz="1800" dirty="0">
                <a:solidFill>
                  <a:schemeClr val="bg1"/>
                </a:solidFill>
              </a:rPr>
            </a:br>
            <a:endParaRPr lang="en-US" sz="1800" dirty="0">
              <a:solidFill>
                <a:schemeClr val="bg1"/>
              </a:solidFill>
            </a:endParaRPr>
          </a:p>
          <a:p>
            <a:pPr marL="285750" indent="-285750">
              <a:buClr>
                <a:schemeClr val="bg1"/>
              </a:buClr>
              <a:buFont typeface="Arial" panose="020B0604020202020204" pitchFamily="34" charset="0"/>
              <a:buChar char="•"/>
            </a:pPr>
            <a:r>
              <a:rPr lang="en-US" sz="1800" dirty="0">
                <a:solidFill>
                  <a:schemeClr val="bg1"/>
                </a:solidFill>
                <a:latin typeface="+mj-lt"/>
              </a:rPr>
              <a:t>A series of tests should check that input does not match any unsafe patterns, returning true if injection suspected and false if injection is not suspected.</a:t>
            </a:r>
          </a:p>
          <a:p>
            <a:pPr marL="285750" indent="-285750">
              <a:buClr>
                <a:schemeClr val="bg1"/>
              </a:buClr>
              <a:buFont typeface="Arial" panose="020B0604020202020204" pitchFamily="34" charset="0"/>
              <a:buChar char="•"/>
            </a:pPr>
            <a:endParaRPr lang="en-US" sz="1800" dirty="0">
              <a:solidFill>
                <a:schemeClr val="bg1"/>
              </a:solidFill>
              <a:latin typeface="+mj-lt"/>
            </a:endParaRPr>
          </a:p>
          <a:p>
            <a:pPr marL="285750" indent="-285750">
              <a:buClr>
                <a:schemeClr val="bg1"/>
              </a:buClr>
              <a:buFont typeface="Arial" panose="020B0604020202020204" pitchFamily="34" charset="0"/>
              <a:buChar char="•"/>
            </a:pPr>
            <a:r>
              <a:rPr lang="en-US" sz="1800" i="1" dirty="0">
                <a:solidFill>
                  <a:schemeClr val="accent6"/>
                </a:solidFill>
                <a:latin typeface="+mj-lt"/>
              </a:rPr>
              <a:t>Future Improvements: Test inline comments (/**/) </a:t>
            </a:r>
            <a:br>
              <a:rPr lang="en-US" sz="1800" dirty="0">
                <a:solidFill>
                  <a:schemeClr val="accent6"/>
                </a:solidFill>
                <a:latin typeface="+mj-lt"/>
              </a:rPr>
            </a:br>
            <a:br>
              <a:rPr lang="en-US" sz="1800" dirty="0">
                <a:solidFill>
                  <a:schemeClr val="accent6"/>
                </a:solidFill>
                <a:latin typeface="+mj-lt"/>
              </a:rPr>
            </a:br>
            <a:endParaRPr lang="en-US" sz="1800" dirty="0">
              <a:solidFill>
                <a:schemeClr val="accent6"/>
              </a:solidFill>
              <a:latin typeface="+mj-lt"/>
            </a:endParaRPr>
          </a:p>
        </p:txBody>
      </p:sp>
      <p:sp>
        <p:nvSpPr>
          <p:cNvPr id="5" name="Google Shape;195;g9504e29505_0_0">
            <a:extLst>
              <a:ext uri="{FF2B5EF4-FFF2-40B4-BE49-F238E27FC236}">
                <a16:creationId xmlns:a16="http://schemas.microsoft.com/office/drawing/2014/main" id="{5FF46AF8-5C46-A0DD-770F-0DB9981571E5}"/>
              </a:ext>
            </a:extLst>
          </p:cNvPr>
          <p:cNvSpPr txBox="1">
            <a:spLocks/>
          </p:cNvSpPr>
          <p:nvPr/>
        </p:nvSpPr>
        <p:spPr>
          <a:xfrm>
            <a:off x="2976282" y="764373"/>
            <a:ext cx="8529918" cy="12930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lt1"/>
              </a:buClr>
              <a:buSzPts val="18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600" dirty="0"/>
              <a:t>Does it reject comment injection?</a:t>
            </a:r>
          </a:p>
        </p:txBody>
      </p:sp>
      <p:sp>
        <p:nvSpPr>
          <p:cNvPr id="10" name="TextBox 9">
            <a:extLst>
              <a:ext uri="{FF2B5EF4-FFF2-40B4-BE49-F238E27FC236}">
                <a16:creationId xmlns:a16="http://schemas.microsoft.com/office/drawing/2014/main" id="{EF4E30E5-2A7B-73BC-48A1-46DC2028D987}"/>
              </a:ext>
            </a:extLst>
          </p:cNvPr>
          <p:cNvSpPr txBox="1"/>
          <p:nvPr/>
        </p:nvSpPr>
        <p:spPr>
          <a:xfrm>
            <a:off x="3711388" y="5574185"/>
            <a:ext cx="7969624" cy="538609"/>
          </a:xfrm>
          <a:prstGeom prst="rect">
            <a:avLst/>
          </a:prstGeom>
          <a:noFill/>
        </p:spPr>
        <p:txBody>
          <a:bodyPr wrap="square" rtlCol="0">
            <a:spAutoFit/>
          </a:bodyPr>
          <a:lstStyle/>
          <a:p>
            <a:r>
              <a:rPr lang="en-US" sz="1800" b="1" dirty="0">
                <a:solidFill>
                  <a:schemeClr val="bg1"/>
                </a:solidFill>
              </a:rPr>
              <a:t>Result:</a:t>
            </a:r>
            <a:br>
              <a:rPr lang="en-US" sz="1100" dirty="0">
                <a:solidFill>
                  <a:schemeClr val="bg1"/>
                </a:solidFill>
                <a:latin typeface="+mj-lt"/>
              </a:rPr>
            </a:br>
            <a:endParaRPr lang="en-US" sz="1100" dirty="0">
              <a:solidFill>
                <a:schemeClr val="bg1"/>
              </a:solidFill>
              <a:latin typeface="+mj-lt"/>
            </a:endParaRPr>
          </a:p>
        </p:txBody>
      </p:sp>
      <p:sp>
        <p:nvSpPr>
          <p:cNvPr id="3" name="TextBox 2">
            <a:extLst>
              <a:ext uri="{FF2B5EF4-FFF2-40B4-BE49-F238E27FC236}">
                <a16:creationId xmlns:a16="http://schemas.microsoft.com/office/drawing/2014/main" id="{63F5EA42-4C68-3659-45A2-171DEDD4CE11}"/>
              </a:ext>
            </a:extLst>
          </p:cNvPr>
          <p:cNvSpPr txBox="1"/>
          <p:nvPr/>
        </p:nvSpPr>
        <p:spPr>
          <a:xfrm>
            <a:off x="3711388" y="2257893"/>
            <a:ext cx="7969624" cy="2908489"/>
          </a:xfrm>
          <a:prstGeom prst="rect">
            <a:avLst/>
          </a:prstGeom>
          <a:noFill/>
        </p:spPr>
        <p:txBody>
          <a:bodyPr wrap="square" rtlCol="0">
            <a:spAutoFit/>
          </a:bodyPr>
          <a:lstStyle/>
          <a:p>
            <a:r>
              <a:rPr lang="en-US" sz="1800" b="1" dirty="0">
                <a:solidFill>
                  <a:schemeClr val="bg1"/>
                </a:solidFill>
              </a:rPr>
              <a:t>Unit Test (Negative):</a:t>
            </a:r>
          </a:p>
          <a:p>
            <a:r>
              <a:rPr lang="en-US" sz="1100" dirty="0">
                <a:solidFill>
                  <a:srgbClr val="008000"/>
                </a:solidFill>
                <a:latin typeface="Cascadia Mono" panose="020B0609020000020004" pitchFamily="49" charset="0"/>
              </a:rPr>
              <a:t>/* The following test will check for SQL statements that are using comments</a:t>
            </a:r>
            <a:endParaRPr lang="en-US" sz="1100" dirty="0">
              <a:solidFill>
                <a:srgbClr val="000000"/>
              </a:solidFill>
              <a:latin typeface="Cascadia Mono" panose="020B0609020000020004" pitchFamily="49" charset="0"/>
            </a:endParaRPr>
          </a:p>
          <a:p>
            <a:r>
              <a:rPr lang="en-US" sz="1100" dirty="0">
                <a:solidFill>
                  <a:srgbClr val="008000"/>
                </a:solidFill>
                <a:latin typeface="Cascadia Mono" panose="020B0609020000020004" pitchFamily="49" charset="0"/>
              </a:rPr>
              <a:t>*  to disregard part of a query, for example:</a:t>
            </a:r>
            <a:endParaRPr lang="en-US" sz="1100" dirty="0">
              <a:solidFill>
                <a:srgbClr val="000000"/>
              </a:solidFill>
              <a:latin typeface="Cascadia Mono" panose="020B0609020000020004" pitchFamily="49" charset="0"/>
            </a:endParaRPr>
          </a:p>
          <a:p>
            <a:r>
              <a:rPr lang="en-US" sz="1100" dirty="0">
                <a:solidFill>
                  <a:srgbClr val="008000"/>
                </a:solidFill>
                <a:latin typeface="Cascadia Mono" panose="020B0609020000020004" pitchFamily="49" charset="0"/>
              </a:rPr>
              <a:t>*  SELECT * FROM table WHERE username = 'admin'--' AND password = 'password'</a:t>
            </a:r>
            <a:endParaRPr lang="en-US" sz="1100" dirty="0">
              <a:solidFill>
                <a:srgbClr val="000000"/>
              </a:solidFill>
              <a:latin typeface="Cascadia Mono" panose="020B0609020000020004" pitchFamily="49" charset="0"/>
            </a:endParaRPr>
          </a:p>
          <a:p>
            <a:r>
              <a:rPr lang="en-US" sz="1100" dirty="0">
                <a:solidFill>
                  <a:srgbClr val="008000"/>
                </a:solidFill>
                <a:latin typeface="Cascadia Mono" panose="020B0609020000020004" pitchFamily="49" charset="0"/>
              </a:rPr>
              <a:t>*/</a:t>
            </a:r>
            <a:endParaRPr lang="en-US" sz="1100" dirty="0">
              <a:solidFill>
                <a:srgbClr val="000000"/>
              </a:solidFill>
              <a:latin typeface="Cascadia Mono" panose="020B0609020000020004" pitchFamily="49" charset="0"/>
            </a:endParaRPr>
          </a:p>
          <a:p>
            <a:r>
              <a:rPr lang="en-US" sz="1100" dirty="0">
                <a:solidFill>
                  <a:srgbClr val="6F008A"/>
                </a:solidFill>
                <a:latin typeface="Cascadia Mono" panose="020B0609020000020004" pitchFamily="49" charset="0"/>
              </a:rPr>
              <a:t>TEST</a:t>
            </a:r>
            <a:r>
              <a:rPr lang="en-US" sz="1100" dirty="0">
                <a:solidFill>
                  <a:schemeClr val="bg1"/>
                </a:solidFill>
                <a:latin typeface="Cascadia Mono" panose="020B0609020000020004" pitchFamily="49" charset="0"/>
              </a:rPr>
              <a:t>(SQLInjectionCheckerTests, RejectLineCommentInjection) {</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int</a:t>
            </a:r>
            <a:r>
              <a:rPr lang="en-US" sz="1100" dirty="0">
                <a:latin typeface="Cascadia Mono" panose="020B0609020000020004" pitchFamily="49" charset="0"/>
              </a:rPr>
              <a:t> </a:t>
            </a:r>
            <a:r>
              <a:rPr lang="en-US" sz="1100" dirty="0">
                <a:solidFill>
                  <a:schemeClr val="bg1"/>
                </a:solidFill>
                <a:latin typeface="Cascadia Mono" panose="020B0609020000020004" pitchFamily="49" charset="0"/>
              </a:rPr>
              <a:t>maxLength = sqlChecker.getMaxLength();</a:t>
            </a:r>
          </a:p>
          <a:p>
            <a:r>
              <a:rPr lang="en-US" sz="1100" dirty="0">
                <a:solidFill>
                  <a:srgbClr val="008000"/>
                </a:solidFill>
                <a:latin typeface="Cascadia Mono" panose="020B0609020000020004" pitchFamily="49" charset="0"/>
              </a:rPr>
              <a:t>    // Construct an input that contains a line comment, could be used to pose as admin</a:t>
            </a:r>
            <a:endParaRPr lang="en-US" sz="1100" dirty="0">
              <a:solidFill>
                <a:srgbClr val="000000"/>
              </a:solidFill>
              <a:latin typeface="Cascadia Mono" panose="020B0609020000020004" pitchFamily="49" charset="0"/>
            </a:endParaRPr>
          </a:p>
          <a:p>
            <a:r>
              <a:rPr lang="en-US" sz="1100" dirty="0">
                <a:solidFill>
                  <a:schemeClr val="bg1"/>
                </a:solidFill>
                <a:latin typeface="Cascadia Mono" panose="020B0609020000020004" pitchFamily="49" charset="0"/>
              </a:rPr>
              <a:t>    std::</a:t>
            </a:r>
            <a:r>
              <a:rPr lang="en-US" sz="1100" dirty="0">
                <a:solidFill>
                  <a:srgbClr val="2B91AF"/>
                </a:solidFill>
                <a:latin typeface="Cascadia Mono" panose="020B0609020000020004" pitchFamily="49" charset="0"/>
              </a:rPr>
              <a:t>string</a:t>
            </a:r>
            <a:r>
              <a:rPr lang="en-US" sz="1100" dirty="0">
                <a:solidFill>
                  <a:srgbClr val="000000"/>
                </a:solidFill>
                <a:latin typeface="Cascadia Mono" panose="020B0609020000020004" pitchFamily="49" charset="0"/>
              </a:rPr>
              <a:t> </a:t>
            </a:r>
            <a:r>
              <a:rPr lang="en-US" sz="1100" dirty="0">
                <a:solidFill>
                  <a:schemeClr val="bg1"/>
                </a:solidFill>
                <a:latin typeface="Cascadia Mono" panose="020B0609020000020004" pitchFamily="49" charset="0"/>
              </a:rPr>
              <a:t>injectionStatement = </a:t>
            </a:r>
            <a:r>
              <a:rPr lang="en-US" sz="1100" dirty="0">
                <a:solidFill>
                  <a:srgbClr val="A31515"/>
                </a:solidFill>
                <a:latin typeface="Cascadia Mono" panose="020B0609020000020004" pitchFamily="49" charset="0"/>
              </a:rPr>
              <a:t>"admin'--"</a:t>
            </a:r>
            <a:r>
              <a:rPr lang="en-US" sz="1100" dirty="0">
                <a:solidFill>
                  <a:srgbClr val="000000"/>
                </a:solidFill>
                <a:latin typeface="Cascadia Mono" panose="020B0609020000020004" pitchFamily="49" charset="0"/>
              </a:rPr>
              <a:t>;</a:t>
            </a:r>
            <a:endParaRPr lang="en-US" sz="1100" dirty="0">
              <a:solidFill>
                <a:schemeClr val="bg1"/>
              </a:solidFill>
              <a:latin typeface="Cascadia Mono" panose="020B0609020000020004" pitchFamily="49" charset="0"/>
            </a:endParaRPr>
          </a:p>
          <a:p>
            <a:r>
              <a:rPr lang="en-US" sz="1100" dirty="0">
                <a:solidFill>
                  <a:srgbClr val="0000FF"/>
                </a:solidFill>
                <a:latin typeface="Cascadia Mono" panose="020B0609020000020004" pitchFamily="49" charset="0"/>
              </a:rPr>
              <a:t>    </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r>
              <a:rPr lang="en-US" sz="1100" dirty="0">
                <a:solidFill>
                  <a:srgbClr val="008000"/>
                </a:solidFill>
                <a:latin typeface="Cascadia Mono" panose="020B0609020000020004" pitchFamily="49" charset="0"/>
              </a:rPr>
              <a:t>// confirm the input length is less than the maximum length</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r>
              <a:rPr lang="en-US" sz="1100" dirty="0">
                <a:solidFill>
                  <a:srgbClr val="6F008A"/>
                </a:solidFill>
                <a:latin typeface="Cascadia Mono" panose="020B0609020000020004" pitchFamily="49" charset="0"/>
              </a:rPr>
              <a:t>ASSERT_LE</a:t>
            </a:r>
            <a:r>
              <a:rPr lang="en-US" sz="1100" dirty="0">
                <a:solidFill>
                  <a:schemeClr val="bg1"/>
                </a:solidFill>
                <a:latin typeface="Cascadia Mono" panose="020B0609020000020004" pitchFamily="49" charset="0"/>
              </a:rPr>
              <a:t>(injectionStatement.length(), maxLength);</a:t>
            </a:r>
          </a:p>
          <a:p>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r>
              <a:rPr lang="en-US" sz="1100" dirty="0">
                <a:solidFill>
                  <a:srgbClr val="008000"/>
                </a:solidFill>
                <a:latin typeface="Cascadia Mono" panose="020B0609020000020004" pitchFamily="49" charset="0"/>
              </a:rPr>
              <a:t>// Expect that an exception is thrown</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r>
              <a:rPr lang="en-US" sz="1100" dirty="0">
                <a:solidFill>
                  <a:srgbClr val="6F008A"/>
                </a:solidFill>
                <a:latin typeface="Cascadia Mono" panose="020B0609020000020004" pitchFamily="49" charset="0"/>
              </a:rPr>
              <a:t>EXPECT_THROW</a:t>
            </a:r>
            <a:r>
              <a:rPr lang="en-US" sz="1100" dirty="0">
                <a:solidFill>
                  <a:schemeClr val="bg1"/>
                </a:solidFill>
                <a:latin typeface="Cascadia Mono" panose="020B0609020000020004" pitchFamily="49" charset="0"/>
              </a:rPr>
              <a:t>(sqlChecker.checkInjection(injectionStatement), std::</a:t>
            </a:r>
            <a:r>
              <a:rPr lang="en-US" sz="1100" dirty="0">
                <a:solidFill>
                  <a:srgbClr val="2B91AF"/>
                </a:solidFill>
                <a:latin typeface="Cascadia Mono" panose="020B0609020000020004" pitchFamily="49" charset="0"/>
              </a:rPr>
              <a:t>invalid_argument</a:t>
            </a:r>
            <a:r>
              <a:rPr lang="en-US" sz="1100" dirty="0">
                <a:solidFill>
                  <a:schemeClr val="bg1"/>
                </a:solidFill>
                <a:latin typeface="Cascadia Mono" panose="020B0609020000020004" pitchFamily="49" charset="0"/>
              </a:rPr>
              <a:t>);</a:t>
            </a:r>
          </a:p>
          <a:p>
            <a:r>
              <a:rPr lang="en-US" sz="1100" dirty="0">
                <a:solidFill>
                  <a:schemeClr val="bg1"/>
                </a:solidFill>
                <a:latin typeface="Cascadia Mono" panose="020B0609020000020004" pitchFamily="49" charset="0"/>
              </a:rPr>
              <a:t>}</a:t>
            </a:r>
            <a:endParaRPr lang="en-US" sz="1100" dirty="0">
              <a:solidFill>
                <a:schemeClr val="bg1"/>
              </a:solidFill>
              <a:latin typeface="+mj-lt"/>
            </a:endParaRPr>
          </a:p>
        </p:txBody>
      </p:sp>
      <p:pic>
        <p:nvPicPr>
          <p:cNvPr id="7" name="Picture 6">
            <a:extLst>
              <a:ext uri="{FF2B5EF4-FFF2-40B4-BE49-F238E27FC236}">
                <a16:creationId xmlns:a16="http://schemas.microsoft.com/office/drawing/2014/main" id="{3CF80DF4-5673-C68E-6FC6-0B4689070EAF}"/>
              </a:ext>
            </a:extLst>
          </p:cNvPr>
          <p:cNvPicPr>
            <a:picLocks noChangeAspect="1"/>
          </p:cNvPicPr>
          <p:nvPr/>
        </p:nvPicPr>
        <p:blipFill>
          <a:blip r:embed="rId5"/>
          <a:srcRect t="6242"/>
          <a:stretch/>
        </p:blipFill>
        <p:spPr>
          <a:xfrm>
            <a:off x="3694866" y="5907741"/>
            <a:ext cx="6344200" cy="721633"/>
          </a:xfrm>
          <a:prstGeom prst="rect">
            <a:avLst/>
          </a:prstGeom>
        </p:spPr>
      </p:pic>
      <p:sp>
        <p:nvSpPr>
          <p:cNvPr id="9" name="TextBox 8">
            <a:extLst>
              <a:ext uri="{FF2B5EF4-FFF2-40B4-BE49-F238E27FC236}">
                <a16:creationId xmlns:a16="http://schemas.microsoft.com/office/drawing/2014/main" id="{C001BABB-A443-AC93-38D5-BC4DAA03CB66}"/>
              </a:ext>
            </a:extLst>
          </p:cNvPr>
          <p:cNvSpPr txBox="1"/>
          <p:nvPr/>
        </p:nvSpPr>
        <p:spPr>
          <a:xfrm>
            <a:off x="48792" y="6582347"/>
            <a:ext cx="2607945" cy="275653"/>
          </a:xfrm>
          <a:prstGeom prst="rect">
            <a:avLst/>
          </a:prstGeom>
          <a:noFill/>
        </p:spPr>
        <p:txBody>
          <a:bodyPr wrap="square" rtlCol="0">
            <a:spAutoFit/>
          </a:bodyPr>
          <a:lstStyle/>
          <a:p>
            <a:pPr marL="0" marR="0">
              <a:lnSpc>
                <a:spcPct val="107000"/>
              </a:lnSpc>
              <a:spcAft>
                <a:spcPts val="800"/>
              </a:spcAft>
            </a:pPr>
            <a:r>
              <a:rPr lang="en-US" sz="1200" dirty="0">
                <a:solidFill>
                  <a:schemeClr val="bg1"/>
                </a:solidFill>
                <a:effectLst/>
                <a:latin typeface="+mn-lt"/>
                <a:ea typeface="Calibri" panose="020F0502020204030204" pitchFamily="34" charset="0"/>
                <a:cs typeface="Times New Roman" panose="02020603050405020304" pitchFamily="18" charset="0"/>
              </a:rPr>
              <a:t> (SQL injection cheat sheet, n.d.)</a:t>
            </a:r>
          </a:p>
        </p:txBody>
      </p:sp>
    </p:spTree>
    <p:custDataLst>
      <p:tags r:id="rId1"/>
    </p:custDataLst>
    <p:extLst>
      <p:ext uri="{BB962C8B-B14F-4D97-AF65-F5344CB8AC3E}">
        <p14:creationId xmlns:p14="http://schemas.microsoft.com/office/powerpoint/2010/main" val="3353162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A7A7186F-965E-4F6F-673F-7A4295F8150C}"/>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48AC84F8-5365-C674-BDEC-A45141D558C7}"/>
              </a:ext>
            </a:extLst>
          </p:cNvPr>
          <p:cNvSpPr txBox="1">
            <a:spLocks noGrp="1"/>
          </p:cNvSpPr>
          <p:nvPr>
            <p:ph type="title"/>
          </p:nvPr>
        </p:nvSpPr>
        <p:spPr>
          <a:xfrm>
            <a:off x="9646024" y="563853"/>
            <a:ext cx="1775012" cy="401039"/>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sz="2000" dirty="0"/>
              <a:t>SQL Injection</a:t>
            </a:r>
            <a:endParaRPr sz="2000" dirty="0"/>
          </a:p>
        </p:txBody>
      </p:sp>
      <p:pic>
        <p:nvPicPr>
          <p:cNvPr id="197" name="Google Shape;197;g9504e29505_0_0" descr="Green Pace logo">
            <a:extLst>
              <a:ext uri="{FF2B5EF4-FFF2-40B4-BE49-F238E27FC236}">
                <a16:creationId xmlns:a16="http://schemas.microsoft.com/office/drawing/2014/main" id="{2FE16787-9E7D-E8CA-BB12-F5C67338A12B}"/>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TextBox 3">
            <a:extLst>
              <a:ext uri="{FF2B5EF4-FFF2-40B4-BE49-F238E27FC236}">
                <a16:creationId xmlns:a16="http://schemas.microsoft.com/office/drawing/2014/main" id="{49CD723E-0574-5BF1-A26C-12F6D65F9541}"/>
              </a:ext>
            </a:extLst>
          </p:cNvPr>
          <p:cNvSpPr txBox="1"/>
          <p:nvPr/>
        </p:nvSpPr>
        <p:spPr>
          <a:xfrm>
            <a:off x="61368" y="2261471"/>
            <a:ext cx="3490063" cy="5078313"/>
          </a:xfrm>
          <a:prstGeom prst="rect">
            <a:avLst/>
          </a:prstGeom>
          <a:noFill/>
        </p:spPr>
        <p:txBody>
          <a:bodyPr wrap="square" rtlCol="0">
            <a:spAutoFit/>
          </a:bodyPr>
          <a:lstStyle/>
          <a:p>
            <a:r>
              <a:rPr lang="en-US" sz="1800" b="1" dirty="0">
                <a:solidFill>
                  <a:schemeClr val="bg1"/>
                </a:solidFill>
              </a:rPr>
              <a:t>Detection Method:</a:t>
            </a:r>
          </a:p>
          <a:p>
            <a:pPr marL="285750" indent="-285750">
              <a:buClr>
                <a:schemeClr val="bg1"/>
              </a:buClr>
              <a:buFont typeface="Arial" panose="020B0604020202020204" pitchFamily="34" charset="0"/>
              <a:buChar char="•"/>
            </a:pPr>
            <a:r>
              <a:rPr lang="en-US" sz="1800" dirty="0">
                <a:solidFill>
                  <a:schemeClr val="bg1"/>
                </a:solidFill>
              </a:rPr>
              <a:t>Code written to detect all common SQL injection patterns.</a:t>
            </a:r>
            <a:br>
              <a:rPr lang="en-US" sz="1800" dirty="0">
                <a:solidFill>
                  <a:schemeClr val="bg1"/>
                </a:solidFill>
              </a:rPr>
            </a:br>
            <a:endParaRPr lang="en-US" sz="1800" dirty="0">
              <a:solidFill>
                <a:schemeClr val="bg1"/>
              </a:solidFill>
            </a:endParaRPr>
          </a:p>
          <a:p>
            <a:pPr marL="285750" indent="-285750">
              <a:buClr>
                <a:schemeClr val="bg1"/>
              </a:buClr>
              <a:buFont typeface="Arial" panose="020B0604020202020204" pitchFamily="34" charset="0"/>
              <a:buChar char="•"/>
            </a:pPr>
            <a:r>
              <a:rPr lang="en-US" sz="1800" dirty="0">
                <a:solidFill>
                  <a:schemeClr val="bg1"/>
                </a:solidFill>
                <a:latin typeface="+mj-lt"/>
              </a:rPr>
              <a:t>A series of tests should check that input does not match any unsafe patterns, returning true if injection suspected and false if injection is not suspected.</a:t>
            </a:r>
          </a:p>
          <a:p>
            <a:pPr marL="285750" indent="-285750">
              <a:buClr>
                <a:schemeClr val="bg1"/>
              </a:buClr>
              <a:buFont typeface="Arial" panose="020B0604020202020204" pitchFamily="34" charset="0"/>
              <a:buChar char="•"/>
            </a:pPr>
            <a:endParaRPr lang="en-US" sz="1800" dirty="0">
              <a:solidFill>
                <a:schemeClr val="bg1"/>
              </a:solidFill>
              <a:latin typeface="+mj-lt"/>
            </a:endParaRPr>
          </a:p>
          <a:p>
            <a:pPr marL="285750" indent="-285750">
              <a:buClr>
                <a:schemeClr val="bg1"/>
              </a:buClr>
              <a:buFont typeface="Arial" panose="020B0604020202020204" pitchFamily="34" charset="0"/>
              <a:buChar char="•"/>
            </a:pPr>
            <a:r>
              <a:rPr lang="en-US" sz="1800" i="1" dirty="0">
                <a:solidFill>
                  <a:schemeClr val="accent6"/>
                </a:solidFill>
                <a:latin typeface="+mj-lt"/>
              </a:rPr>
              <a:t>Future Improvements: test for specific high-risk tables/columns, and other boundary cases </a:t>
            </a:r>
            <a:br>
              <a:rPr lang="en-US" sz="1800" dirty="0">
                <a:solidFill>
                  <a:schemeClr val="accent6"/>
                </a:solidFill>
                <a:latin typeface="+mj-lt"/>
              </a:rPr>
            </a:br>
            <a:br>
              <a:rPr lang="en-US" sz="1800" dirty="0">
                <a:solidFill>
                  <a:schemeClr val="accent6"/>
                </a:solidFill>
                <a:latin typeface="+mj-lt"/>
              </a:rPr>
            </a:br>
            <a:endParaRPr lang="en-US" sz="1800" dirty="0">
              <a:solidFill>
                <a:schemeClr val="accent6"/>
              </a:solidFill>
              <a:latin typeface="+mj-lt"/>
            </a:endParaRPr>
          </a:p>
        </p:txBody>
      </p:sp>
      <p:sp>
        <p:nvSpPr>
          <p:cNvPr id="5" name="Google Shape;195;g9504e29505_0_0">
            <a:extLst>
              <a:ext uri="{FF2B5EF4-FFF2-40B4-BE49-F238E27FC236}">
                <a16:creationId xmlns:a16="http://schemas.microsoft.com/office/drawing/2014/main" id="{C281D515-E17E-927E-5414-B35C83FD2A18}"/>
              </a:ext>
            </a:extLst>
          </p:cNvPr>
          <p:cNvSpPr txBox="1">
            <a:spLocks/>
          </p:cNvSpPr>
          <p:nvPr/>
        </p:nvSpPr>
        <p:spPr>
          <a:xfrm>
            <a:off x="2976282" y="764373"/>
            <a:ext cx="8529918" cy="12930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lt1"/>
              </a:buClr>
              <a:buSzPts val="18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600" dirty="0"/>
              <a:t>Does it reject UNION attacks?</a:t>
            </a:r>
          </a:p>
        </p:txBody>
      </p:sp>
      <p:sp>
        <p:nvSpPr>
          <p:cNvPr id="10" name="TextBox 9">
            <a:extLst>
              <a:ext uri="{FF2B5EF4-FFF2-40B4-BE49-F238E27FC236}">
                <a16:creationId xmlns:a16="http://schemas.microsoft.com/office/drawing/2014/main" id="{7237B1A6-5FE2-1079-EE79-A2BC7FE61174}"/>
              </a:ext>
            </a:extLst>
          </p:cNvPr>
          <p:cNvSpPr txBox="1"/>
          <p:nvPr/>
        </p:nvSpPr>
        <p:spPr>
          <a:xfrm>
            <a:off x="3711388" y="5574185"/>
            <a:ext cx="7969624" cy="538609"/>
          </a:xfrm>
          <a:prstGeom prst="rect">
            <a:avLst/>
          </a:prstGeom>
          <a:noFill/>
        </p:spPr>
        <p:txBody>
          <a:bodyPr wrap="square" rtlCol="0">
            <a:spAutoFit/>
          </a:bodyPr>
          <a:lstStyle/>
          <a:p>
            <a:r>
              <a:rPr lang="en-US" sz="1800" b="1" dirty="0">
                <a:solidFill>
                  <a:schemeClr val="bg1"/>
                </a:solidFill>
              </a:rPr>
              <a:t>Result:</a:t>
            </a:r>
            <a:br>
              <a:rPr lang="en-US" sz="1100" dirty="0">
                <a:solidFill>
                  <a:schemeClr val="bg1"/>
                </a:solidFill>
                <a:latin typeface="+mj-lt"/>
              </a:rPr>
            </a:br>
            <a:endParaRPr lang="en-US" sz="1100" dirty="0">
              <a:solidFill>
                <a:schemeClr val="bg1"/>
              </a:solidFill>
              <a:latin typeface="+mj-lt"/>
            </a:endParaRPr>
          </a:p>
        </p:txBody>
      </p:sp>
      <p:sp>
        <p:nvSpPr>
          <p:cNvPr id="3" name="TextBox 2">
            <a:extLst>
              <a:ext uri="{FF2B5EF4-FFF2-40B4-BE49-F238E27FC236}">
                <a16:creationId xmlns:a16="http://schemas.microsoft.com/office/drawing/2014/main" id="{356B176A-4F3C-8748-C4A7-F2D1D26C8A51}"/>
              </a:ext>
            </a:extLst>
          </p:cNvPr>
          <p:cNvSpPr txBox="1"/>
          <p:nvPr/>
        </p:nvSpPr>
        <p:spPr>
          <a:xfrm>
            <a:off x="3711388" y="2257893"/>
            <a:ext cx="7969624" cy="2739211"/>
          </a:xfrm>
          <a:prstGeom prst="rect">
            <a:avLst/>
          </a:prstGeom>
          <a:noFill/>
        </p:spPr>
        <p:txBody>
          <a:bodyPr wrap="square" rtlCol="0">
            <a:spAutoFit/>
          </a:bodyPr>
          <a:lstStyle/>
          <a:p>
            <a:r>
              <a:rPr lang="en-US" sz="1800" b="1" dirty="0">
                <a:solidFill>
                  <a:schemeClr val="bg1"/>
                </a:solidFill>
              </a:rPr>
              <a:t>Unit Test (Negative):</a:t>
            </a:r>
          </a:p>
          <a:p>
            <a:r>
              <a:rPr lang="en-US" sz="1100" dirty="0">
                <a:solidFill>
                  <a:srgbClr val="008000"/>
                </a:solidFill>
                <a:latin typeface="Cascadia Mono" panose="020B0609020000020004" pitchFamily="49" charset="0"/>
              </a:rPr>
              <a:t>/* The following test will check for a UNION injection where data is being returned from another table</a:t>
            </a:r>
            <a:endParaRPr lang="en-US" sz="1100" dirty="0">
              <a:solidFill>
                <a:srgbClr val="000000"/>
              </a:solidFill>
              <a:latin typeface="Cascadia Mono" panose="020B0609020000020004" pitchFamily="49" charset="0"/>
            </a:endParaRPr>
          </a:p>
          <a:p>
            <a:r>
              <a:rPr lang="en-US" sz="1100" dirty="0">
                <a:solidFill>
                  <a:srgbClr val="008000"/>
                </a:solidFill>
                <a:latin typeface="Cascadia Mono" panose="020B0609020000020004" pitchFamily="49" charset="0"/>
              </a:rPr>
              <a:t>*/</a:t>
            </a:r>
            <a:endParaRPr lang="en-US" sz="1100" dirty="0">
              <a:solidFill>
                <a:srgbClr val="000000"/>
              </a:solidFill>
              <a:latin typeface="Cascadia Mono" panose="020B0609020000020004" pitchFamily="49" charset="0"/>
            </a:endParaRPr>
          </a:p>
          <a:p>
            <a:r>
              <a:rPr lang="en-US" sz="1100" dirty="0">
                <a:solidFill>
                  <a:srgbClr val="6F008A"/>
                </a:solidFill>
                <a:latin typeface="Cascadia Mono" panose="020B0609020000020004" pitchFamily="49" charset="0"/>
              </a:rPr>
              <a:t>TEST</a:t>
            </a:r>
            <a:r>
              <a:rPr lang="en-US" sz="1100" dirty="0">
                <a:solidFill>
                  <a:schemeClr val="bg1"/>
                </a:solidFill>
                <a:latin typeface="Cascadia Mono" panose="020B0609020000020004" pitchFamily="49" charset="0"/>
              </a:rPr>
              <a:t>(SQLInjectionCheckerTests, RejectUnionInjection) {</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int</a:t>
            </a:r>
            <a:r>
              <a:rPr lang="en-US" sz="1100" dirty="0">
                <a:latin typeface="Cascadia Mono" panose="020B0609020000020004" pitchFamily="49" charset="0"/>
              </a:rPr>
              <a:t> </a:t>
            </a:r>
            <a:r>
              <a:rPr lang="en-US" sz="1100" dirty="0">
                <a:solidFill>
                  <a:schemeClr val="bg1"/>
                </a:solidFill>
                <a:latin typeface="Cascadia Mono" panose="020B0609020000020004" pitchFamily="49" charset="0"/>
              </a:rPr>
              <a:t>maxLength = sqlChecker.getMaxLength();</a:t>
            </a:r>
          </a:p>
          <a:p>
            <a:r>
              <a:rPr lang="en-US" sz="1100" dirty="0">
                <a:solidFill>
                  <a:srgbClr val="008000"/>
                </a:solidFill>
                <a:latin typeface="Cascadia Mono" panose="020B0609020000020004" pitchFamily="49" charset="0"/>
              </a:rPr>
              <a:t>    // Construct an input that contains a UNION statement </a:t>
            </a:r>
            <a:endParaRPr lang="en-US" sz="1100" dirty="0">
              <a:solidFill>
                <a:srgbClr val="000000"/>
              </a:solidFill>
              <a:latin typeface="Cascadia Mono" panose="020B0609020000020004" pitchFamily="49" charset="0"/>
            </a:endParaRPr>
          </a:p>
          <a:p>
            <a:r>
              <a:rPr lang="en-US" sz="1100" dirty="0">
                <a:solidFill>
                  <a:schemeClr val="bg1"/>
                </a:solidFill>
                <a:latin typeface="Cascadia Mono" panose="020B0609020000020004" pitchFamily="49" charset="0"/>
              </a:rPr>
              <a:t>    std::</a:t>
            </a:r>
            <a:r>
              <a:rPr lang="en-US" sz="1100" dirty="0">
                <a:solidFill>
                  <a:srgbClr val="2B91AF"/>
                </a:solidFill>
                <a:latin typeface="Cascadia Mono" panose="020B0609020000020004" pitchFamily="49" charset="0"/>
              </a:rPr>
              <a:t>string</a:t>
            </a:r>
            <a:r>
              <a:rPr lang="en-US" sz="1100" dirty="0">
                <a:solidFill>
                  <a:srgbClr val="000000"/>
                </a:solidFill>
                <a:latin typeface="Cascadia Mono" panose="020B0609020000020004" pitchFamily="49" charset="0"/>
              </a:rPr>
              <a:t> </a:t>
            </a:r>
            <a:r>
              <a:rPr lang="en-US" sz="1100" dirty="0">
                <a:solidFill>
                  <a:schemeClr val="bg1"/>
                </a:solidFill>
                <a:latin typeface="Cascadia Mono" panose="020B0609020000020004" pitchFamily="49" charset="0"/>
              </a:rPr>
              <a:t>injectionStatement = </a:t>
            </a:r>
            <a:r>
              <a:rPr lang="en-US" sz="1100" dirty="0">
                <a:solidFill>
                  <a:srgbClr val="A31515"/>
                </a:solidFill>
                <a:latin typeface="Cascadia Mono" panose="020B0609020000020004" pitchFamily="49" charset="0"/>
              </a:rPr>
              <a:t>" UNION SELECT password FROM users "</a:t>
            </a:r>
            <a:r>
              <a:rPr lang="en-US" sz="1100" dirty="0">
                <a:solidFill>
                  <a:schemeClr val="bg1"/>
                </a:solidFill>
                <a:latin typeface="Cascadia Mono" panose="020B0609020000020004" pitchFamily="49" charset="0"/>
              </a:rPr>
              <a:t>;</a:t>
            </a:r>
          </a:p>
          <a:p>
            <a:r>
              <a:rPr lang="en-US" sz="1100" dirty="0">
                <a:solidFill>
                  <a:schemeClr val="bg1"/>
                </a:solidFill>
                <a:latin typeface="Cascadia Mono" panose="020B0609020000020004" pitchFamily="49" charset="0"/>
              </a:rPr>
              <a:t>    </a:t>
            </a:r>
          </a:p>
          <a:p>
            <a:r>
              <a:rPr lang="en-US" sz="1100" dirty="0">
                <a:solidFill>
                  <a:schemeClr val="bg1"/>
                </a:solidFill>
                <a:latin typeface="Cascadia Mono" panose="020B0609020000020004" pitchFamily="49" charset="0"/>
              </a:rPr>
              <a:t>    </a:t>
            </a:r>
            <a:r>
              <a:rPr lang="en-US" sz="1100" dirty="0">
                <a:solidFill>
                  <a:srgbClr val="008000"/>
                </a:solidFill>
                <a:latin typeface="Cascadia Mono" panose="020B0609020000020004" pitchFamily="49" charset="0"/>
              </a:rPr>
              <a:t>// Assert that statement length is not longer than maximum input length</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r>
              <a:rPr lang="en-US" sz="1100" dirty="0">
                <a:solidFill>
                  <a:srgbClr val="6F008A"/>
                </a:solidFill>
                <a:latin typeface="Cascadia Mono" panose="020B0609020000020004" pitchFamily="49" charset="0"/>
              </a:rPr>
              <a:t>ASSERT_LE</a:t>
            </a:r>
            <a:r>
              <a:rPr lang="en-US" sz="1100" dirty="0">
                <a:solidFill>
                  <a:schemeClr val="bg1"/>
                </a:solidFill>
                <a:latin typeface="Cascadia Mono" panose="020B0609020000020004" pitchFamily="49" charset="0"/>
              </a:rPr>
              <a:t>(injectionStatement.length(), maxLength);</a:t>
            </a:r>
          </a:p>
          <a:p>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r>
              <a:rPr lang="en-US" sz="1100" dirty="0">
                <a:solidFill>
                  <a:srgbClr val="008000"/>
                </a:solidFill>
                <a:latin typeface="Cascadia Mono" panose="020B0609020000020004" pitchFamily="49" charset="0"/>
              </a:rPr>
              <a:t>// Expect that an exception is thrown</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r>
              <a:rPr lang="en-US" sz="1100" dirty="0">
                <a:solidFill>
                  <a:srgbClr val="6F008A"/>
                </a:solidFill>
                <a:latin typeface="Cascadia Mono" panose="020B0609020000020004" pitchFamily="49" charset="0"/>
              </a:rPr>
              <a:t>EXPECT_THROW</a:t>
            </a:r>
            <a:r>
              <a:rPr lang="en-US" sz="1100" dirty="0">
                <a:solidFill>
                  <a:schemeClr val="bg1"/>
                </a:solidFill>
                <a:latin typeface="Cascadia Mono" panose="020B0609020000020004" pitchFamily="49" charset="0"/>
              </a:rPr>
              <a:t>(sqlChecker.checkInjection(injectionStatement), std::invalid_argument);</a:t>
            </a:r>
          </a:p>
          <a:p>
            <a:r>
              <a:rPr lang="en-US" sz="1100" dirty="0">
                <a:solidFill>
                  <a:schemeClr val="bg1"/>
                </a:solidFill>
                <a:latin typeface="Cascadia Mono" panose="020B0609020000020004" pitchFamily="49" charset="0"/>
              </a:rPr>
              <a:t>}</a:t>
            </a:r>
            <a:endParaRPr lang="en-US" sz="800" dirty="0">
              <a:solidFill>
                <a:schemeClr val="bg1"/>
              </a:solidFill>
              <a:latin typeface="+mj-lt"/>
            </a:endParaRPr>
          </a:p>
        </p:txBody>
      </p:sp>
      <p:pic>
        <p:nvPicPr>
          <p:cNvPr id="7" name="Picture 6">
            <a:extLst>
              <a:ext uri="{FF2B5EF4-FFF2-40B4-BE49-F238E27FC236}">
                <a16:creationId xmlns:a16="http://schemas.microsoft.com/office/drawing/2014/main" id="{56001B89-15EA-BDC9-D34B-24FAC4009AB6}"/>
              </a:ext>
            </a:extLst>
          </p:cNvPr>
          <p:cNvPicPr>
            <a:picLocks noChangeAspect="1"/>
          </p:cNvPicPr>
          <p:nvPr/>
        </p:nvPicPr>
        <p:blipFill>
          <a:blip r:embed="rId5"/>
          <a:stretch>
            <a:fillRect/>
          </a:stretch>
        </p:blipFill>
        <p:spPr>
          <a:xfrm>
            <a:off x="3711388" y="5907741"/>
            <a:ext cx="5780271" cy="781118"/>
          </a:xfrm>
          <a:prstGeom prst="rect">
            <a:avLst/>
          </a:prstGeom>
        </p:spPr>
      </p:pic>
      <p:sp>
        <p:nvSpPr>
          <p:cNvPr id="11" name="TextBox 10">
            <a:extLst>
              <a:ext uri="{FF2B5EF4-FFF2-40B4-BE49-F238E27FC236}">
                <a16:creationId xmlns:a16="http://schemas.microsoft.com/office/drawing/2014/main" id="{D393570A-3003-ABE4-EB29-B42E519A78ED}"/>
              </a:ext>
            </a:extLst>
          </p:cNvPr>
          <p:cNvSpPr txBox="1"/>
          <p:nvPr/>
        </p:nvSpPr>
        <p:spPr>
          <a:xfrm>
            <a:off x="9421906" y="6506092"/>
            <a:ext cx="2607945" cy="275653"/>
          </a:xfrm>
          <a:prstGeom prst="rect">
            <a:avLst/>
          </a:prstGeom>
          <a:noFill/>
        </p:spPr>
        <p:txBody>
          <a:bodyPr wrap="square" rtlCol="0">
            <a:spAutoFit/>
          </a:bodyPr>
          <a:lstStyle/>
          <a:p>
            <a:pPr marL="0" marR="0">
              <a:lnSpc>
                <a:spcPct val="107000"/>
              </a:lnSpc>
              <a:spcAft>
                <a:spcPts val="800"/>
              </a:spcAft>
            </a:pPr>
            <a:r>
              <a:rPr lang="en-US" sz="1200" dirty="0">
                <a:solidFill>
                  <a:schemeClr val="bg1"/>
                </a:solidFill>
                <a:effectLst/>
                <a:latin typeface="+mn-lt"/>
                <a:ea typeface="Calibri" panose="020F0502020204030204" pitchFamily="34" charset="0"/>
                <a:cs typeface="Times New Roman" panose="02020603050405020304" pitchFamily="18" charset="0"/>
              </a:rPr>
              <a:t>(SQL injection UNION attacks, n.d.)</a:t>
            </a:r>
          </a:p>
        </p:txBody>
      </p:sp>
    </p:spTree>
    <p:custDataLst>
      <p:tags r:id="rId1"/>
    </p:custDataLst>
    <p:extLst>
      <p:ext uri="{BB962C8B-B14F-4D97-AF65-F5344CB8AC3E}">
        <p14:creationId xmlns:p14="http://schemas.microsoft.com/office/powerpoint/2010/main" val="2167100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1669EFE2-940D-17BA-66E7-168E53AE982E}"/>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2E405970-268B-A030-C335-3ED1B5BCB92A}"/>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SQL Injection</a:t>
            </a:r>
            <a:endParaRPr dirty="0"/>
          </a:p>
        </p:txBody>
      </p:sp>
      <p:pic>
        <p:nvPicPr>
          <p:cNvPr id="197" name="Google Shape;197;g9504e29505_0_0" descr="Green Pace logo">
            <a:extLst>
              <a:ext uri="{FF2B5EF4-FFF2-40B4-BE49-F238E27FC236}">
                <a16:creationId xmlns:a16="http://schemas.microsoft.com/office/drawing/2014/main" id="{26E1765B-7606-6D6C-425D-A5C932BFDD23}"/>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TextBox 3">
            <a:extLst>
              <a:ext uri="{FF2B5EF4-FFF2-40B4-BE49-F238E27FC236}">
                <a16:creationId xmlns:a16="http://schemas.microsoft.com/office/drawing/2014/main" id="{085B6244-8F8A-2473-6644-0F5EAEBF9471}"/>
              </a:ext>
            </a:extLst>
          </p:cNvPr>
          <p:cNvSpPr txBox="1"/>
          <p:nvPr/>
        </p:nvSpPr>
        <p:spPr>
          <a:xfrm>
            <a:off x="3491753" y="2317788"/>
            <a:ext cx="5033682" cy="2862322"/>
          </a:xfrm>
          <a:prstGeom prst="rect">
            <a:avLst/>
          </a:prstGeom>
          <a:noFill/>
        </p:spPr>
        <p:txBody>
          <a:bodyPr wrap="square" rtlCol="0">
            <a:spAutoFit/>
          </a:bodyPr>
          <a:lstStyle/>
          <a:p>
            <a:r>
              <a:rPr lang="en-US" sz="1800" b="1" dirty="0">
                <a:solidFill>
                  <a:schemeClr val="bg1"/>
                </a:solidFill>
              </a:rPr>
              <a:t>Future Improvements and Considerations:</a:t>
            </a:r>
          </a:p>
          <a:p>
            <a:pPr marL="285750" indent="-285750">
              <a:buClr>
                <a:schemeClr val="bg1"/>
              </a:buClr>
              <a:buFont typeface="Wingdings" panose="05000000000000000000" pitchFamily="2" charset="2"/>
              <a:buChar char="q"/>
            </a:pPr>
            <a:r>
              <a:rPr lang="en-US" sz="1800" dirty="0">
                <a:solidFill>
                  <a:schemeClr val="bg1"/>
                </a:solidFill>
              </a:rPr>
              <a:t>Additional test cases for other injection types and boundary conditions</a:t>
            </a:r>
          </a:p>
          <a:p>
            <a:pPr marL="285750" indent="-285750">
              <a:buClr>
                <a:schemeClr val="bg1"/>
              </a:buClr>
              <a:buFont typeface="Wingdings" panose="05000000000000000000" pitchFamily="2" charset="2"/>
              <a:buChar char="q"/>
            </a:pPr>
            <a:endParaRPr lang="en-US" sz="1800" dirty="0">
              <a:solidFill>
                <a:schemeClr val="bg1"/>
              </a:solidFill>
            </a:endParaRPr>
          </a:p>
          <a:p>
            <a:pPr marL="285750" indent="-285750">
              <a:buClr>
                <a:schemeClr val="bg1"/>
              </a:buClr>
              <a:buFont typeface="Wingdings" panose="05000000000000000000" pitchFamily="2" charset="2"/>
              <a:buChar char="q"/>
            </a:pPr>
            <a:r>
              <a:rPr lang="en-US" sz="1800" dirty="0">
                <a:solidFill>
                  <a:schemeClr val="bg1"/>
                </a:solidFill>
                <a:latin typeface="+mj-lt"/>
              </a:rPr>
              <a:t>Additional layers of protection like parameterization</a:t>
            </a:r>
          </a:p>
          <a:p>
            <a:pPr marL="285750" indent="-285750">
              <a:buClr>
                <a:schemeClr val="bg1"/>
              </a:buClr>
              <a:buFont typeface="Wingdings" panose="05000000000000000000" pitchFamily="2" charset="2"/>
              <a:buChar char="q"/>
            </a:pPr>
            <a:endParaRPr lang="en-US" sz="1800" dirty="0">
              <a:solidFill>
                <a:schemeClr val="bg1"/>
              </a:solidFill>
              <a:latin typeface="+mj-lt"/>
            </a:endParaRPr>
          </a:p>
          <a:p>
            <a:pPr marL="285750" indent="-285750">
              <a:buClr>
                <a:schemeClr val="bg1"/>
              </a:buClr>
              <a:buFont typeface="Wingdings" panose="05000000000000000000" pitchFamily="2" charset="2"/>
              <a:buChar char="q"/>
            </a:pPr>
            <a:r>
              <a:rPr lang="en-US" sz="1800" dirty="0">
                <a:solidFill>
                  <a:schemeClr val="bg1"/>
                </a:solidFill>
                <a:latin typeface="+mj-lt"/>
              </a:rPr>
              <a:t>Ensure adequate functionality for legitimate SQL commands</a:t>
            </a:r>
            <a:br>
              <a:rPr lang="en-US" sz="1800" dirty="0">
                <a:solidFill>
                  <a:schemeClr val="bg1"/>
                </a:solidFill>
                <a:latin typeface="+mj-lt"/>
              </a:rPr>
            </a:br>
            <a:endParaRPr lang="en-US" sz="1800" dirty="0">
              <a:solidFill>
                <a:schemeClr val="bg1"/>
              </a:solidFill>
              <a:latin typeface="+mj-lt"/>
            </a:endParaRPr>
          </a:p>
        </p:txBody>
      </p:sp>
    </p:spTree>
    <p:custDataLst>
      <p:tags r:id="rId1"/>
    </p:custDataLst>
    <p:extLst>
      <p:ext uri="{BB962C8B-B14F-4D97-AF65-F5344CB8AC3E}">
        <p14:creationId xmlns:p14="http://schemas.microsoft.com/office/powerpoint/2010/main" val="865483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F8409134-BD74-274D-CE79-FD1BF266AACD}"/>
              </a:ext>
            </a:extLst>
          </p:cNvPr>
          <p:cNvGraphicFramePr>
            <a:graphicFrameLocks noGrp="1"/>
          </p:cNvGraphicFramePr>
          <p:nvPr>
            <p:extLst>
              <p:ext uri="{D42A27DB-BD31-4B8C-83A1-F6EECF244321}">
                <p14:modId xmlns:p14="http://schemas.microsoft.com/office/powerpoint/2010/main" val="3216916206"/>
              </p:ext>
            </p:extLst>
          </p:nvPr>
        </p:nvGraphicFramePr>
        <p:xfrm>
          <a:off x="685800" y="1687855"/>
          <a:ext cx="10107705" cy="4901895"/>
        </p:xfrm>
        <a:graphic>
          <a:graphicData uri="http://schemas.openxmlformats.org/drawingml/2006/table">
            <a:tbl>
              <a:tblPr firstRow="1" bandRow="1">
                <a:tableStyleId>{802198C4-3087-4945-87E3-76CBB3509B7E}</a:tableStyleId>
              </a:tblPr>
              <a:tblGrid>
                <a:gridCol w="1967753">
                  <a:extLst>
                    <a:ext uri="{9D8B030D-6E8A-4147-A177-3AD203B41FA5}">
                      <a16:colId xmlns:a16="http://schemas.microsoft.com/office/drawing/2014/main" val="1251458593"/>
                    </a:ext>
                  </a:extLst>
                </a:gridCol>
                <a:gridCol w="4737574">
                  <a:extLst>
                    <a:ext uri="{9D8B030D-6E8A-4147-A177-3AD203B41FA5}">
                      <a16:colId xmlns:a16="http://schemas.microsoft.com/office/drawing/2014/main" val="1033477943"/>
                    </a:ext>
                  </a:extLst>
                </a:gridCol>
                <a:gridCol w="3402378">
                  <a:extLst>
                    <a:ext uri="{9D8B030D-6E8A-4147-A177-3AD203B41FA5}">
                      <a16:colId xmlns:a16="http://schemas.microsoft.com/office/drawing/2014/main" val="41438307"/>
                    </a:ext>
                  </a:extLst>
                </a:gridCol>
              </a:tblGrid>
              <a:tr h="544655">
                <a:tc>
                  <a:txBody>
                    <a:bodyPr/>
                    <a:lstStyle/>
                    <a:p>
                      <a:pPr algn="ctr"/>
                      <a:r>
                        <a:rPr lang="en-US" dirty="0">
                          <a:solidFill>
                            <a:schemeClr val="bg1"/>
                          </a:solidFill>
                        </a:rPr>
                        <a:t>Phase</a:t>
                      </a:r>
                    </a:p>
                  </a:txBody>
                  <a:tcPr anchor="b">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rPr>
                        <a:t>Automation of:</a:t>
                      </a:r>
                    </a:p>
                  </a:txBody>
                  <a:tcPr anchor="b">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rPr>
                        <a:t>Tools</a:t>
                      </a:r>
                    </a:p>
                  </a:txBody>
                  <a:tcPr anchor="b">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54656502"/>
                  </a:ext>
                </a:extLst>
              </a:tr>
              <a:tr h="544655">
                <a:tc>
                  <a:txBody>
                    <a:bodyPr/>
                    <a:lstStyle/>
                    <a:p>
                      <a:r>
                        <a:rPr lang="en-US" dirty="0">
                          <a:solidFill>
                            <a:schemeClr val="bg1"/>
                          </a:solidFill>
                        </a:rPr>
                        <a:t>Assess and Plan</a:t>
                      </a:r>
                    </a:p>
                  </a:txBody>
                  <a:tcPr>
                    <a:lnT w="12700" cap="flat" cmpd="sng" algn="ctr">
                      <a:solidFill>
                        <a:schemeClr val="bg1"/>
                      </a:solidFill>
                      <a:prstDash val="solid"/>
                      <a:round/>
                      <a:headEnd type="none" w="med" len="med"/>
                      <a:tailEnd type="none" w="med" len="med"/>
                    </a:lnT>
                  </a:tcPr>
                </a:tc>
                <a:tc>
                  <a:txBody>
                    <a:bodyPr/>
                    <a:lstStyle/>
                    <a:p>
                      <a:r>
                        <a:rPr lang="en-US" dirty="0">
                          <a:solidFill>
                            <a:schemeClr val="bg1"/>
                          </a:solidFill>
                        </a:rPr>
                        <a:t>Evaluation of threat landscape and regulatory compliance requirements</a:t>
                      </a:r>
                    </a:p>
                  </a:txBody>
                  <a:tcPr>
                    <a:lnT w="12700" cap="flat" cmpd="sng" algn="ctr">
                      <a:solidFill>
                        <a:schemeClr val="bg1"/>
                      </a:solidFill>
                      <a:prstDash val="solid"/>
                      <a:round/>
                      <a:headEnd type="none" w="med" len="med"/>
                      <a:tailEnd type="none" w="med" len="med"/>
                    </a:lnT>
                  </a:tcPr>
                </a:tc>
                <a:tc>
                  <a:txBody>
                    <a:bodyPr/>
                    <a:lstStyle/>
                    <a:p>
                      <a:r>
                        <a:rPr lang="en-US" dirty="0">
                          <a:solidFill>
                            <a:schemeClr val="bg1"/>
                          </a:solidFill>
                        </a:rPr>
                        <a:t>Compliance Automation: </a:t>
                      </a:r>
                      <a:r>
                        <a:rPr lang="en-US" dirty="0" err="1">
                          <a:solidFill>
                            <a:schemeClr val="bg1"/>
                          </a:solidFill>
                        </a:rPr>
                        <a:t>Vanta</a:t>
                      </a:r>
                      <a:r>
                        <a:rPr lang="en-US" dirty="0">
                          <a:solidFill>
                            <a:schemeClr val="bg1"/>
                          </a:solidFill>
                        </a:rPr>
                        <a:t>, </a:t>
                      </a:r>
                      <a:r>
                        <a:rPr lang="en-US" dirty="0" err="1">
                          <a:solidFill>
                            <a:schemeClr val="bg1"/>
                          </a:solidFill>
                        </a:rPr>
                        <a:t>Drata</a:t>
                      </a:r>
                      <a:endParaRPr lang="en-US" dirty="0">
                        <a:solidFill>
                          <a:schemeClr val="bg1"/>
                        </a:solidFill>
                      </a:endParaRPr>
                    </a:p>
                    <a:p>
                      <a:r>
                        <a:rPr lang="en-US" dirty="0">
                          <a:solidFill>
                            <a:schemeClr val="bg1"/>
                          </a:solidFill>
                        </a:rPr>
                        <a:t>Threat evaluation: </a:t>
                      </a:r>
                      <a:r>
                        <a:rPr lang="en-US" dirty="0" err="1">
                          <a:solidFill>
                            <a:schemeClr val="bg1"/>
                          </a:solidFill>
                        </a:rPr>
                        <a:t>ThreatModeler</a:t>
                      </a:r>
                      <a:endParaRPr lang="en-US" dirty="0">
                        <a:solidFill>
                          <a:schemeClr val="bg1"/>
                        </a:solidFill>
                      </a:endParaRP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219683962"/>
                  </a:ext>
                </a:extLst>
              </a:tr>
              <a:tr h="544655">
                <a:tc>
                  <a:txBody>
                    <a:bodyPr/>
                    <a:lstStyle/>
                    <a:p>
                      <a:r>
                        <a:rPr lang="en-US" dirty="0">
                          <a:solidFill>
                            <a:schemeClr val="bg1"/>
                          </a:solidFill>
                        </a:rPr>
                        <a:t>Design</a:t>
                      </a:r>
                    </a:p>
                  </a:txBody>
                  <a:tcPr/>
                </a:tc>
                <a:tc>
                  <a:txBody>
                    <a:bodyPr/>
                    <a:lstStyle/>
                    <a:p>
                      <a:r>
                        <a:rPr lang="en-US" dirty="0">
                          <a:solidFill>
                            <a:schemeClr val="bg1"/>
                          </a:solidFill>
                        </a:rPr>
                        <a:t>Development of security roadmap</a:t>
                      </a:r>
                    </a:p>
                  </a:txBody>
                  <a:tcPr/>
                </a:tc>
                <a:tc>
                  <a:txBody>
                    <a:bodyPr/>
                    <a:lstStyle/>
                    <a:p>
                      <a:r>
                        <a:rPr lang="en-US" dirty="0">
                          <a:solidFill>
                            <a:schemeClr val="bg1"/>
                          </a:solidFill>
                        </a:rPr>
                        <a:t>OWASP Software Assurance Maturity Model</a:t>
                      </a:r>
                    </a:p>
                  </a:txBody>
                  <a:tcPr/>
                </a:tc>
                <a:extLst>
                  <a:ext uri="{0D108BD9-81ED-4DB2-BD59-A6C34878D82A}">
                    <a16:rowId xmlns:a16="http://schemas.microsoft.com/office/drawing/2014/main" val="771116241"/>
                  </a:ext>
                </a:extLst>
              </a:tr>
              <a:tr h="544655">
                <a:tc>
                  <a:txBody>
                    <a:bodyPr/>
                    <a:lstStyle/>
                    <a:p>
                      <a:r>
                        <a:rPr lang="en-US" dirty="0">
                          <a:solidFill>
                            <a:schemeClr val="bg1"/>
                          </a:solidFill>
                        </a:rPr>
                        <a:t>Build</a:t>
                      </a:r>
                    </a:p>
                  </a:txBody>
                  <a:tcPr/>
                </a:tc>
                <a:tc>
                  <a:txBody>
                    <a:bodyPr/>
                    <a:lstStyle/>
                    <a:p>
                      <a:r>
                        <a:rPr lang="en-US" dirty="0">
                          <a:solidFill>
                            <a:schemeClr val="bg1"/>
                          </a:solidFill>
                        </a:rPr>
                        <a:t>Checks for dependencies, secure build, and other misconfigured security settings/code</a:t>
                      </a:r>
                    </a:p>
                  </a:txBody>
                  <a:tcPr/>
                </a:tc>
                <a:tc>
                  <a:txBody>
                    <a:bodyPr/>
                    <a:lstStyle/>
                    <a:p>
                      <a:r>
                        <a:rPr lang="en-US" dirty="0" err="1">
                          <a:solidFill>
                            <a:schemeClr val="bg1"/>
                          </a:solidFill>
                        </a:rPr>
                        <a:t>Snyk</a:t>
                      </a:r>
                      <a:r>
                        <a:rPr lang="en-US" dirty="0">
                          <a:solidFill>
                            <a:schemeClr val="bg1"/>
                          </a:solidFill>
                        </a:rPr>
                        <a:t>, </a:t>
                      </a:r>
                      <a:r>
                        <a:rPr lang="en-US" dirty="0" err="1">
                          <a:solidFill>
                            <a:schemeClr val="bg1"/>
                          </a:solidFill>
                        </a:rPr>
                        <a:t>Cppcheck</a:t>
                      </a:r>
                      <a:endParaRPr lang="en-US" dirty="0">
                        <a:solidFill>
                          <a:schemeClr val="bg1"/>
                        </a:solidFill>
                      </a:endParaRPr>
                    </a:p>
                  </a:txBody>
                  <a:tcPr/>
                </a:tc>
                <a:extLst>
                  <a:ext uri="{0D108BD9-81ED-4DB2-BD59-A6C34878D82A}">
                    <a16:rowId xmlns:a16="http://schemas.microsoft.com/office/drawing/2014/main" val="31446469"/>
                  </a:ext>
                </a:extLst>
              </a:tr>
              <a:tr h="544655">
                <a:tc>
                  <a:txBody>
                    <a:bodyPr/>
                    <a:lstStyle/>
                    <a:p>
                      <a:r>
                        <a:rPr lang="en-US" dirty="0">
                          <a:solidFill>
                            <a:schemeClr val="bg1"/>
                          </a:solidFill>
                        </a:rPr>
                        <a:t>Verify and Test</a:t>
                      </a:r>
                    </a:p>
                  </a:txBody>
                  <a:tcPr/>
                </a:tc>
                <a:tc>
                  <a:txBody>
                    <a:bodyPr/>
                    <a:lstStyle/>
                    <a:p>
                      <a:r>
                        <a:rPr lang="en-US" dirty="0">
                          <a:solidFill>
                            <a:schemeClr val="bg1"/>
                          </a:solidFill>
                        </a:rPr>
                        <a:t>Testing for vulnerabilities, such as fuzz testing or runtime application self-protection (RASP)</a:t>
                      </a:r>
                    </a:p>
                  </a:txBody>
                  <a:tcPr/>
                </a:tc>
                <a:tc>
                  <a:txBody>
                    <a:bodyPr/>
                    <a:lstStyle/>
                    <a:p>
                      <a:r>
                        <a:rPr lang="en-US" dirty="0" err="1">
                          <a:solidFill>
                            <a:schemeClr val="bg1"/>
                          </a:solidFill>
                        </a:rPr>
                        <a:t>beSTORM</a:t>
                      </a:r>
                      <a:r>
                        <a:rPr lang="en-US" dirty="0">
                          <a:solidFill>
                            <a:schemeClr val="bg1"/>
                          </a:solidFill>
                        </a:rPr>
                        <a:t>, </a:t>
                      </a:r>
                      <a:r>
                        <a:rPr lang="en-US" dirty="0" err="1">
                          <a:solidFill>
                            <a:schemeClr val="bg1"/>
                          </a:solidFill>
                        </a:rPr>
                        <a:t>ThreatModeler</a:t>
                      </a:r>
                      <a:endParaRPr lang="en-US" dirty="0">
                        <a:solidFill>
                          <a:schemeClr val="bg1"/>
                        </a:solidFill>
                      </a:endParaRPr>
                    </a:p>
                  </a:txBody>
                  <a:tcPr/>
                </a:tc>
                <a:extLst>
                  <a:ext uri="{0D108BD9-81ED-4DB2-BD59-A6C34878D82A}">
                    <a16:rowId xmlns:a16="http://schemas.microsoft.com/office/drawing/2014/main" val="665289466"/>
                  </a:ext>
                </a:extLst>
              </a:tr>
              <a:tr h="544655">
                <a:tc>
                  <a:txBody>
                    <a:bodyPr/>
                    <a:lstStyle/>
                    <a:p>
                      <a:r>
                        <a:rPr lang="en-US" dirty="0">
                          <a:solidFill>
                            <a:schemeClr val="bg1"/>
                          </a:solidFill>
                        </a:rPr>
                        <a:t>Transition and Health Check</a:t>
                      </a:r>
                    </a:p>
                  </a:txBody>
                  <a:tcPr/>
                </a:tc>
                <a:tc>
                  <a:txBody>
                    <a:bodyPr/>
                    <a:lstStyle/>
                    <a:p>
                      <a:r>
                        <a:rPr lang="en-US" dirty="0">
                          <a:solidFill>
                            <a:schemeClr val="bg1"/>
                          </a:solidFill>
                        </a:rPr>
                        <a:t>Provisioning of security infrastructure</a:t>
                      </a:r>
                    </a:p>
                  </a:txBody>
                  <a:tcPr/>
                </a:tc>
                <a:tc>
                  <a:txBody>
                    <a:bodyPr/>
                    <a:lstStyle/>
                    <a:p>
                      <a:r>
                        <a:rPr lang="en-US" dirty="0">
                          <a:solidFill>
                            <a:schemeClr val="bg1"/>
                          </a:solidFill>
                        </a:rPr>
                        <a:t>Terraform</a:t>
                      </a:r>
                    </a:p>
                  </a:txBody>
                  <a:tcPr/>
                </a:tc>
                <a:extLst>
                  <a:ext uri="{0D108BD9-81ED-4DB2-BD59-A6C34878D82A}">
                    <a16:rowId xmlns:a16="http://schemas.microsoft.com/office/drawing/2014/main" val="1718007602"/>
                  </a:ext>
                </a:extLst>
              </a:tr>
              <a:tr h="544655">
                <a:tc>
                  <a:txBody>
                    <a:bodyPr/>
                    <a:lstStyle/>
                    <a:p>
                      <a:r>
                        <a:rPr lang="en-US" dirty="0">
                          <a:solidFill>
                            <a:schemeClr val="bg1"/>
                          </a:solidFill>
                        </a:rPr>
                        <a:t>Monitor and Detect</a:t>
                      </a:r>
                    </a:p>
                  </a:txBody>
                  <a:tcPr/>
                </a:tc>
                <a:tc>
                  <a:txBody>
                    <a:bodyPr/>
                    <a:lstStyle/>
                    <a:p>
                      <a:r>
                        <a:rPr lang="en-US" dirty="0">
                          <a:solidFill>
                            <a:schemeClr val="bg1"/>
                          </a:solidFill>
                        </a:rPr>
                        <a:t>Logging and analytics in runtime, such as through security information and event management (SIEM) tools</a:t>
                      </a:r>
                    </a:p>
                  </a:txBody>
                  <a:tcPr/>
                </a:tc>
                <a:tc>
                  <a:txBody>
                    <a:bodyPr/>
                    <a:lstStyle/>
                    <a:p>
                      <a:r>
                        <a:rPr lang="en-US" dirty="0">
                          <a:solidFill>
                            <a:schemeClr val="bg1"/>
                          </a:solidFill>
                        </a:rPr>
                        <a:t>Splunk by Cisco</a:t>
                      </a:r>
                    </a:p>
                  </a:txBody>
                  <a:tcPr/>
                </a:tc>
                <a:extLst>
                  <a:ext uri="{0D108BD9-81ED-4DB2-BD59-A6C34878D82A}">
                    <a16:rowId xmlns:a16="http://schemas.microsoft.com/office/drawing/2014/main" val="3730419906"/>
                  </a:ext>
                </a:extLst>
              </a:tr>
              <a:tr h="544655">
                <a:tc>
                  <a:txBody>
                    <a:bodyPr/>
                    <a:lstStyle/>
                    <a:p>
                      <a:r>
                        <a:rPr lang="en-US" dirty="0">
                          <a:solidFill>
                            <a:schemeClr val="bg1"/>
                          </a:solidFill>
                        </a:rPr>
                        <a:t>Respond</a:t>
                      </a:r>
                    </a:p>
                  </a:txBody>
                  <a:tcPr/>
                </a:tc>
                <a:tc>
                  <a:txBody>
                    <a:bodyPr/>
                    <a:lstStyle/>
                    <a:p>
                      <a:r>
                        <a:rPr lang="en-US" dirty="0">
                          <a:solidFill>
                            <a:schemeClr val="bg1"/>
                          </a:solidFill>
                        </a:rPr>
                        <a:t>Security Orchestration, Automation, and Response operations</a:t>
                      </a:r>
                    </a:p>
                  </a:txBody>
                  <a:tcPr/>
                </a:tc>
                <a:tc>
                  <a:txBody>
                    <a:bodyPr/>
                    <a:lstStyle/>
                    <a:p>
                      <a:r>
                        <a:rPr lang="en-US" dirty="0">
                          <a:solidFill>
                            <a:schemeClr val="bg1"/>
                          </a:solidFill>
                        </a:rPr>
                        <a:t>Splunk Phantom, IBM Resilient</a:t>
                      </a:r>
                    </a:p>
                  </a:txBody>
                  <a:tcPr/>
                </a:tc>
                <a:extLst>
                  <a:ext uri="{0D108BD9-81ED-4DB2-BD59-A6C34878D82A}">
                    <a16:rowId xmlns:a16="http://schemas.microsoft.com/office/drawing/2014/main" val="2683175001"/>
                  </a:ext>
                </a:extLst>
              </a:tr>
              <a:tr h="544655">
                <a:tc>
                  <a:txBody>
                    <a:bodyPr/>
                    <a:lstStyle/>
                    <a:p>
                      <a:r>
                        <a:rPr lang="en-US" dirty="0">
                          <a:solidFill>
                            <a:schemeClr val="bg1"/>
                          </a:solidFill>
                        </a:rPr>
                        <a:t>Maintain and Stabilize</a:t>
                      </a:r>
                    </a:p>
                  </a:txBody>
                  <a:tcPr/>
                </a:tc>
                <a:tc>
                  <a:txBody>
                    <a:bodyPr/>
                    <a:lstStyle/>
                    <a:p>
                      <a:r>
                        <a:rPr lang="en-US" dirty="0">
                          <a:solidFill>
                            <a:schemeClr val="bg1"/>
                          </a:solidFill>
                        </a:rPr>
                        <a:t>System stabilization and returning to baseline security after events</a:t>
                      </a:r>
                    </a:p>
                  </a:txBody>
                  <a:tcPr/>
                </a:tc>
                <a:tc>
                  <a:txBody>
                    <a:bodyPr/>
                    <a:lstStyle/>
                    <a:p>
                      <a:r>
                        <a:rPr lang="en-US" dirty="0">
                          <a:solidFill>
                            <a:schemeClr val="bg1"/>
                          </a:solidFill>
                        </a:rPr>
                        <a:t>Splunk by Cisco</a:t>
                      </a:r>
                    </a:p>
                  </a:txBody>
                  <a:tcPr/>
                </a:tc>
                <a:extLst>
                  <a:ext uri="{0D108BD9-81ED-4DB2-BD59-A6C34878D82A}">
                    <a16:rowId xmlns:a16="http://schemas.microsoft.com/office/drawing/2014/main" val="200069899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39E2BB47-560D-BB35-80D3-BC7827FA76DD}"/>
              </a:ext>
            </a:extLst>
          </p:cNvPr>
          <p:cNvSpPr txBox="1"/>
          <p:nvPr/>
        </p:nvSpPr>
        <p:spPr>
          <a:xfrm>
            <a:off x="1020148" y="2057401"/>
            <a:ext cx="3495868" cy="2923877"/>
          </a:xfrm>
          <a:prstGeom prst="rect">
            <a:avLst/>
          </a:prstGeom>
          <a:noFill/>
        </p:spPr>
        <p:txBody>
          <a:bodyPr wrap="square" rtlCol="0">
            <a:spAutoFit/>
          </a:bodyPr>
          <a:lstStyle/>
          <a:p>
            <a:r>
              <a:rPr lang="en-US" sz="1600" dirty="0">
                <a:solidFill>
                  <a:schemeClr val="bg1"/>
                </a:solidFill>
              </a:rPr>
              <a:t>Current Strategy Risks:</a:t>
            </a:r>
          </a:p>
          <a:p>
            <a:pPr marL="285750" indent="-285750">
              <a:buClr>
                <a:schemeClr val="bg1"/>
              </a:buClr>
              <a:buFont typeface="Arial" panose="020B0604020202020204" pitchFamily="34" charset="0"/>
              <a:buChar char="•"/>
            </a:pPr>
            <a:r>
              <a:rPr lang="en-US" dirty="0">
                <a:solidFill>
                  <a:schemeClr val="bg1"/>
                </a:solidFill>
              </a:rPr>
              <a:t>Lack of continuous monitoring for evolving threats</a:t>
            </a:r>
            <a:br>
              <a:rPr lang="en-US" dirty="0">
                <a:solidFill>
                  <a:schemeClr val="bg1"/>
                </a:solidFill>
              </a:rPr>
            </a:br>
            <a:endParaRPr lang="en-US"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Gaps in standardization of secure coding practices</a:t>
            </a:r>
            <a:br>
              <a:rPr lang="en-US" dirty="0">
                <a:solidFill>
                  <a:schemeClr val="bg1"/>
                </a:solidFill>
              </a:rPr>
            </a:br>
            <a:endParaRPr lang="en-US"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Delays in vulnerability resolution due to manual detection and response</a:t>
            </a:r>
            <a:br>
              <a:rPr lang="en-US" dirty="0">
                <a:solidFill>
                  <a:schemeClr val="bg1"/>
                </a:solidFill>
              </a:rPr>
            </a:br>
            <a:endParaRPr lang="en-US"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Manual compliance evaluations can make the systems difficult to audit, or leave non-compliant gaps.</a:t>
            </a:r>
          </a:p>
        </p:txBody>
      </p:sp>
      <p:graphicFrame>
        <p:nvGraphicFramePr>
          <p:cNvPr id="6" name="Table 5">
            <a:extLst>
              <a:ext uri="{FF2B5EF4-FFF2-40B4-BE49-F238E27FC236}">
                <a16:creationId xmlns:a16="http://schemas.microsoft.com/office/drawing/2014/main" id="{1E67631A-E912-C73B-2B8A-AE725DA0F4CB}"/>
              </a:ext>
            </a:extLst>
          </p:cNvPr>
          <p:cNvGraphicFramePr>
            <a:graphicFrameLocks noGrp="1"/>
          </p:cNvGraphicFramePr>
          <p:nvPr>
            <p:extLst>
              <p:ext uri="{D42A27DB-BD31-4B8C-83A1-F6EECF244321}">
                <p14:modId xmlns:p14="http://schemas.microsoft.com/office/powerpoint/2010/main" val="2190135802"/>
              </p:ext>
            </p:extLst>
          </p:nvPr>
        </p:nvGraphicFramePr>
        <p:xfrm>
          <a:off x="4760076" y="1591654"/>
          <a:ext cx="6227664" cy="4115344"/>
        </p:xfrm>
        <a:graphic>
          <a:graphicData uri="http://schemas.openxmlformats.org/drawingml/2006/table">
            <a:tbl>
              <a:tblPr firstRow="1" bandRow="1">
                <a:tableStyleId>{802198C4-3087-4945-87E3-76CBB3509B7E}</a:tableStyleId>
              </a:tblPr>
              <a:tblGrid>
                <a:gridCol w="1324947">
                  <a:extLst>
                    <a:ext uri="{9D8B030D-6E8A-4147-A177-3AD203B41FA5}">
                      <a16:colId xmlns:a16="http://schemas.microsoft.com/office/drawing/2014/main" val="2792942056"/>
                    </a:ext>
                  </a:extLst>
                </a:gridCol>
                <a:gridCol w="2435289">
                  <a:extLst>
                    <a:ext uri="{9D8B030D-6E8A-4147-A177-3AD203B41FA5}">
                      <a16:colId xmlns:a16="http://schemas.microsoft.com/office/drawing/2014/main" val="1657050723"/>
                    </a:ext>
                  </a:extLst>
                </a:gridCol>
                <a:gridCol w="2467428">
                  <a:extLst>
                    <a:ext uri="{9D8B030D-6E8A-4147-A177-3AD203B41FA5}">
                      <a16:colId xmlns:a16="http://schemas.microsoft.com/office/drawing/2014/main" val="1004937824"/>
                    </a:ext>
                  </a:extLst>
                </a:gridCol>
              </a:tblGrid>
              <a:tr h="751452">
                <a:tc>
                  <a:txBody>
                    <a:bodyPr/>
                    <a:lstStyle/>
                    <a:p>
                      <a:endParaRPr lang="en-US" dirty="0">
                        <a:solidFill>
                          <a:schemeClr val="bg1"/>
                        </a:solidFill>
                      </a:endParaRPr>
                    </a:p>
                  </a:txBody>
                  <a:tcPr>
                    <a:lnL w="9525" cap="flat" cmpd="sng">
                      <a:noFill/>
                      <a:prstDash val="solid"/>
                      <a:round/>
                      <a:headEnd type="none" w="sm" len="sm"/>
                      <a:tailEnd type="none" w="sm" len="sm"/>
                    </a:lnL>
                    <a:lnR w="12700" cap="flat" cmpd="sng" algn="ctr">
                      <a:no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rPr>
                        <a:t>Act Now</a:t>
                      </a:r>
                    </a:p>
                  </a:txBody>
                  <a:tcPr anchor="b">
                    <a:lnL w="12700" cap="flat" cmpd="sng" algn="ctr">
                      <a:no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rPr>
                        <a:t>Act Later</a:t>
                      </a:r>
                    </a:p>
                  </a:txBody>
                  <a:tcPr anchor="b">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4808405"/>
                  </a:ext>
                </a:extLst>
              </a:tr>
              <a:tr h="1681946">
                <a:tc>
                  <a:txBody>
                    <a:bodyPr/>
                    <a:lstStyle/>
                    <a:p>
                      <a:pPr algn="r"/>
                      <a:r>
                        <a:rPr lang="en-US" sz="1600" dirty="0">
                          <a:solidFill>
                            <a:schemeClr val="bg1"/>
                          </a:solidFill>
                        </a:rPr>
                        <a:t>Pros</a:t>
                      </a:r>
                    </a:p>
                  </a:txBody>
                  <a:tcPr anchor="ctr">
                    <a:lnL w="9525" cap="flat" cmpd="sng">
                      <a:noFill/>
                      <a:prstDash val="solid"/>
                      <a:round/>
                      <a:headEnd type="none" w="sm" len="sm"/>
                      <a:tailEnd type="none" w="sm" len="sm"/>
                    </a:lnL>
                    <a:lnR w="12700"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285750" indent="-285750">
                        <a:buClr>
                          <a:schemeClr val="bg1"/>
                        </a:buClr>
                        <a:buFont typeface="Arial" panose="020B0604020202020204" pitchFamily="34" charset="0"/>
                        <a:buChar char="•"/>
                      </a:pPr>
                      <a:r>
                        <a:rPr lang="en-US" dirty="0">
                          <a:solidFill>
                            <a:schemeClr val="bg1"/>
                          </a:solidFill>
                        </a:rPr>
                        <a:t>Reduce urgent security vulnerabilities</a:t>
                      </a:r>
                    </a:p>
                    <a:p>
                      <a:pPr marL="285750" indent="-285750">
                        <a:buClr>
                          <a:schemeClr val="bg1"/>
                        </a:buClr>
                        <a:buFont typeface="Arial" panose="020B0604020202020204" pitchFamily="34" charset="0"/>
                        <a:buChar char="•"/>
                      </a:pPr>
                      <a:r>
                        <a:rPr lang="en-US" dirty="0">
                          <a:solidFill>
                            <a:schemeClr val="bg1"/>
                          </a:solidFill>
                        </a:rPr>
                        <a:t>Ensure compliance</a:t>
                      </a:r>
                    </a:p>
                    <a:p>
                      <a:pPr marL="285750" indent="-285750">
                        <a:buClr>
                          <a:schemeClr val="bg1"/>
                        </a:buClr>
                        <a:buFont typeface="Arial" panose="020B0604020202020204" pitchFamily="34" charset="0"/>
                        <a:buChar char="•"/>
                      </a:pPr>
                      <a:r>
                        <a:rPr lang="en-US" dirty="0">
                          <a:solidFill>
                            <a:schemeClr val="bg1"/>
                          </a:solidFill>
                        </a:rPr>
                        <a:t>Proactive security management</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marL="285750" indent="-285750">
                        <a:buClr>
                          <a:schemeClr val="bg1"/>
                        </a:buClr>
                        <a:buFont typeface="Arial" panose="020B0604020202020204" pitchFamily="34" charset="0"/>
                        <a:buChar char="•"/>
                      </a:pPr>
                      <a:r>
                        <a:rPr lang="en-US" dirty="0">
                          <a:solidFill>
                            <a:schemeClr val="bg1"/>
                          </a:solidFill>
                        </a:rPr>
                        <a:t>Avoid immediate budget and human resource allocation </a:t>
                      </a:r>
                    </a:p>
                    <a:p>
                      <a:pPr marL="285750" indent="-285750">
                        <a:buClr>
                          <a:schemeClr val="bg1"/>
                        </a:buClr>
                        <a:buFont typeface="Arial" panose="020B0604020202020204" pitchFamily="34" charset="0"/>
                        <a:buChar char="•"/>
                      </a:pPr>
                      <a:r>
                        <a:rPr lang="en-US" dirty="0">
                          <a:solidFill>
                            <a:schemeClr val="bg1"/>
                          </a:solidFill>
                        </a:rPr>
                        <a:t>More time for planning and strategizing best approach</a:t>
                      </a: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5090235"/>
                  </a:ext>
                </a:extLst>
              </a:tr>
              <a:tr h="1681946">
                <a:tc>
                  <a:txBody>
                    <a:bodyPr/>
                    <a:lstStyle/>
                    <a:p>
                      <a:pPr algn="r"/>
                      <a:r>
                        <a:rPr lang="en-US" sz="1600" dirty="0">
                          <a:solidFill>
                            <a:schemeClr val="bg1"/>
                          </a:solidFill>
                        </a:rPr>
                        <a:t>Cons</a:t>
                      </a:r>
                    </a:p>
                  </a:txBody>
                  <a:tcPr anchor="ctr">
                    <a:lnL w="9525" cap="flat" cmpd="sng">
                      <a:noFill/>
                      <a:prstDash val="solid"/>
                      <a:round/>
                      <a:headEnd type="none" w="sm" len="sm"/>
                      <a:tailEnd type="none" w="sm" len="sm"/>
                    </a:lnL>
                    <a:lnR w="12700"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Clr>
                          <a:schemeClr val="bg1"/>
                        </a:buClr>
                        <a:buFont typeface="Arial" panose="020B0604020202020204" pitchFamily="34" charset="0"/>
                        <a:buChar char="•"/>
                      </a:pPr>
                      <a:r>
                        <a:rPr lang="en-US" dirty="0">
                          <a:solidFill>
                            <a:schemeClr val="bg1"/>
                          </a:solidFill>
                        </a:rPr>
                        <a:t>Large costs right now that may not be budgeted for</a:t>
                      </a:r>
                    </a:p>
                    <a:p>
                      <a:pPr marL="285750" indent="-285750">
                        <a:buClr>
                          <a:schemeClr val="bg1"/>
                        </a:buClr>
                        <a:buFont typeface="Arial" panose="020B0604020202020204" pitchFamily="34" charset="0"/>
                        <a:buChar char="•"/>
                      </a:pPr>
                      <a:r>
                        <a:rPr lang="en-US" dirty="0">
                          <a:solidFill>
                            <a:schemeClr val="bg1"/>
                          </a:solidFill>
                        </a:rPr>
                        <a:t>Sudden expectation for culture change may disrupt employees</a:t>
                      </a:r>
                    </a:p>
                    <a:p>
                      <a:pPr marL="285750" indent="-285750">
                        <a:buClr>
                          <a:schemeClr val="bg1"/>
                        </a:buClr>
                        <a:buFont typeface="Arial" panose="020B0604020202020204" pitchFamily="34" charset="0"/>
                        <a:buChar char="•"/>
                      </a:pPr>
                      <a:r>
                        <a:rPr lang="en-US" dirty="0">
                          <a:solidFill>
                            <a:schemeClr val="bg1"/>
                          </a:solidFill>
                        </a:rPr>
                        <a:t>Less time for planning</a:t>
                      </a:r>
                    </a:p>
                  </a:txBody>
                  <a:tcPr>
                    <a:lnL w="12700" cap="flat" cmpd="sng" algn="ctr">
                      <a:solidFill>
                        <a:schemeClr val="bg1"/>
                      </a:solidFill>
                      <a:prstDash val="solid"/>
                      <a:round/>
                      <a:headEnd type="none" w="med" len="med"/>
                      <a:tailEnd type="none" w="med" len="med"/>
                    </a:lnL>
                  </a:tcPr>
                </a:tc>
                <a:tc>
                  <a:txBody>
                    <a:bodyPr/>
                    <a:lstStyle/>
                    <a:p>
                      <a:pPr marL="285750" indent="-285750">
                        <a:buClr>
                          <a:schemeClr val="bg1"/>
                        </a:buClr>
                        <a:buFont typeface="Arial" panose="020B0604020202020204" pitchFamily="34" charset="0"/>
                        <a:buChar char="•"/>
                      </a:pPr>
                      <a:r>
                        <a:rPr lang="en-US" dirty="0">
                          <a:solidFill>
                            <a:schemeClr val="bg1"/>
                          </a:solidFill>
                        </a:rPr>
                        <a:t>Increased risk of security breaches</a:t>
                      </a:r>
                    </a:p>
                    <a:p>
                      <a:pPr marL="285750" indent="-285750">
                        <a:buClr>
                          <a:schemeClr val="bg1"/>
                        </a:buClr>
                        <a:buFont typeface="Arial" panose="020B0604020202020204" pitchFamily="34" charset="0"/>
                        <a:buChar char="•"/>
                      </a:pPr>
                      <a:r>
                        <a:rPr lang="en-US" dirty="0">
                          <a:solidFill>
                            <a:schemeClr val="bg1"/>
                          </a:solidFill>
                        </a:rPr>
                        <a:t>Higher risk of fines or other legal repercussions</a:t>
                      </a:r>
                    </a:p>
                    <a:p>
                      <a:pPr marL="285750" indent="-285750">
                        <a:buClr>
                          <a:schemeClr val="bg1"/>
                        </a:buClr>
                        <a:buFont typeface="Arial" panose="020B0604020202020204" pitchFamily="34" charset="0"/>
                        <a:buChar char="•"/>
                      </a:pPr>
                      <a:r>
                        <a:rPr lang="en-US" dirty="0">
                          <a:solidFill>
                            <a:schemeClr val="bg1"/>
                          </a:solidFill>
                        </a:rPr>
                        <a:t>Higher cost long-term from reactive maintenance </a:t>
                      </a:r>
                    </a:p>
                  </a:txBody>
                  <a:tcPr/>
                </a:tc>
                <a:extLst>
                  <a:ext uri="{0D108BD9-81ED-4DB2-BD59-A6C34878D82A}">
                    <a16:rowId xmlns:a16="http://schemas.microsoft.com/office/drawing/2014/main" val="408277082"/>
                  </a:ext>
                </a:extLst>
              </a:tr>
            </a:tbl>
          </a:graphicData>
        </a:graphic>
      </p:graphicFrame>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a:extLst>
            <a:ext uri="{FF2B5EF4-FFF2-40B4-BE49-F238E27FC236}">
              <a16:creationId xmlns:a16="http://schemas.microsoft.com/office/drawing/2014/main" id="{06AB0DBB-9A4B-365F-17A0-634FF700E988}"/>
            </a:ext>
          </a:extLst>
        </p:cNvPr>
        <p:cNvGrpSpPr/>
        <p:nvPr/>
      </p:nvGrpSpPr>
      <p:grpSpPr>
        <a:xfrm>
          <a:off x="0" y="0"/>
          <a:ext cx="0" cy="0"/>
          <a:chOff x="0" y="0"/>
          <a:chExt cx="0" cy="0"/>
        </a:xfrm>
      </p:grpSpPr>
      <p:sp>
        <p:nvSpPr>
          <p:cNvPr id="216" name="Google Shape;216;p11">
            <a:extLst>
              <a:ext uri="{FF2B5EF4-FFF2-40B4-BE49-F238E27FC236}">
                <a16:creationId xmlns:a16="http://schemas.microsoft.com/office/drawing/2014/main" id="{2695ECD8-E473-5DFA-9E75-BF1CD04DC83A}"/>
              </a:ext>
            </a:extLst>
          </p:cNvPr>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pic>
        <p:nvPicPr>
          <p:cNvPr id="218" name="Google Shape;218;p11" descr="Green Pace logo">
            <a:extLst>
              <a:ext uri="{FF2B5EF4-FFF2-40B4-BE49-F238E27FC236}">
                <a16:creationId xmlns:a16="http://schemas.microsoft.com/office/drawing/2014/main" id="{B3D60789-B525-A273-49EC-AC529FB25049}"/>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TextBox 2">
            <a:extLst>
              <a:ext uri="{FF2B5EF4-FFF2-40B4-BE49-F238E27FC236}">
                <a16:creationId xmlns:a16="http://schemas.microsoft.com/office/drawing/2014/main" id="{447A03CA-566E-C3B5-1280-D88CF0906884}"/>
              </a:ext>
            </a:extLst>
          </p:cNvPr>
          <p:cNvSpPr txBox="1"/>
          <p:nvPr/>
        </p:nvSpPr>
        <p:spPr>
          <a:xfrm>
            <a:off x="833109" y="2187387"/>
            <a:ext cx="5091702" cy="2923877"/>
          </a:xfrm>
          <a:prstGeom prst="rect">
            <a:avLst/>
          </a:prstGeom>
          <a:noFill/>
        </p:spPr>
        <p:txBody>
          <a:bodyPr wrap="square" rtlCol="0">
            <a:spAutoFit/>
          </a:bodyPr>
          <a:lstStyle/>
          <a:p>
            <a:r>
              <a:rPr lang="en-US" sz="1600" dirty="0">
                <a:solidFill>
                  <a:schemeClr val="bg1"/>
                </a:solidFill>
              </a:rPr>
              <a:t>Strategy for Immediate Implementation:</a:t>
            </a:r>
          </a:p>
          <a:p>
            <a:pPr marL="285750" indent="-285750">
              <a:buClr>
                <a:schemeClr val="bg1"/>
              </a:buClr>
              <a:buFont typeface="Arial" panose="020B0604020202020204" pitchFamily="34" charset="0"/>
              <a:buChar char="•"/>
            </a:pPr>
            <a:r>
              <a:rPr lang="en-US" dirty="0">
                <a:solidFill>
                  <a:schemeClr val="bg1"/>
                </a:solidFill>
              </a:rPr>
              <a:t>Adopt automated security testing and monitoring</a:t>
            </a:r>
          </a:p>
          <a:p>
            <a:pPr marL="285750" indent="-285750">
              <a:buClr>
                <a:schemeClr val="bg1"/>
              </a:buClr>
              <a:buFont typeface="Arial" panose="020B0604020202020204" pitchFamily="34" charset="0"/>
              <a:buChar char="•"/>
            </a:pPr>
            <a:r>
              <a:rPr lang="en-US" dirty="0">
                <a:solidFill>
                  <a:schemeClr val="bg1"/>
                </a:solidFill>
              </a:rPr>
              <a:t>Implement role-based access control that is reviewed at least once per year</a:t>
            </a:r>
          </a:p>
          <a:p>
            <a:pPr marL="285750" indent="-285750">
              <a:buClr>
                <a:schemeClr val="bg1"/>
              </a:buClr>
              <a:buFont typeface="Arial" panose="020B0604020202020204" pitchFamily="34" charset="0"/>
              <a:buChar char="•"/>
            </a:pPr>
            <a:r>
              <a:rPr lang="en-US" dirty="0">
                <a:solidFill>
                  <a:schemeClr val="bg1"/>
                </a:solidFill>
              </a:rPr>
              <a:t>Begin logging and real-time anomaly detection and response automation systems</a:t>
            </a:r>
          </a:p>
          <a:p>
            <a:pPr marL="285750" indent="-285750">
              <a:buClr>
                <a:schemeClr val="bg1"/>
              </a:buClr>
              <a:buFont typeface="Arial" panose="020B0604020202020204" pitchFamily="34" charset="0"/>
              <a:buChar char="•"/>
            </a:pPr>
            <a:r>
              <a:rPr lang="en-US" dirty="0">
                <a:solidFill>
                  <a:schemeClr val="bg1"/>
                </a:solidFill>
              </a:rPr>
              <a:t>Role out full secure coding standard policy for all product design and development team members</a:t>
            </a:r>
          </a:p>
          <a:p>
            <a:pPr marL="285750" indent="-285750">
              <a:buClr>
                <a:schemeClr val="bg1"/>
              </a:buClr>
              <a:buFont typeface="Arial" panose="020B0604020202020204" pitchFamily="34" charset="0"/>
              <a:buChar char="•"/>
            </a:pPr>
            <a:r>
              <a:rPr lang="en-US" dirty="0">
                <a:solidFill>
                  <a:schemeClr val="bg1"/>
                </a:solidFill>
              </a:rPr>
              <a:t>Define a comprehensive and easily-accessible emergency incident response plan that is reviewed and updated at least once per year</a:t>
            </a:r>
          </a:p>
          <a:p>
            <a:pPr marL="285750" indent="-285750">
              <a:buClr>
                <a:schemeClr val="bg1"/>
              </a:buClr>
              <a:buFont typeface="Arial" panose="020B0604020202020204" pitchFamily="34" charset="0"/>
              <a:buChar char="•"/>
            </a:pPr>
            <a:r>
              <a:rPr lang="en-US" dirty="0">
                <a:solidFill>
                  <a:schemeClr val="bg1"/>
                </a:solidFill>
              </a:rPr>
              <a:t>Require mandatory security training for all employees based on their role</a:t>
            </a:r>
          </a:p>
        </p:txBody>
      </p:sp>
      <p:sp>
        <p:nvSpPr>
          <p:cNvPr id="4" name="TextBox 3">
            <a:extLst>
              <a:ext uri="{FF2B5EF4-FFF2-40B4-BE49-F238E27FC236}">
                <a16:creationId xmlns:a16="http://schemas.microsoft.com/office/drawing/2014/main" id="{0FAAECA7-A97F-2348-6EB0-3265013C1F51}"/>
              </a:ext>
            </a:extLst>
          </p:cNvPr>
          <p:cNvSpPr txBox="1"/>
          <p:nvPr/>
        </p:nvSpPr>
        <p:spPr>
          <a:xfrm>
            <a:off x="6765588" y="2187387"/>
            <a:ext cx="4318485" cy="1846659"/>
          </a:xfrm>
          <a:prstGeom prst="rect">
            <a:avLst/>
          </a:prstGeom>
          <a:noFill/>
        </p:spPr>
        <p:txBody>
          <a:bodyPr wrap="square" rtlCol="0">
            <a:spAutoFit/>
          </a:bodyPr>
          <a:lstStyle/>
          <a:p>
            <a:r>
              <a:rPr lang="en-US" sz="1600" dirty="0">
                <a:solidFill>
                  <a:schemeClr val="bg1"/>
                </a:solidFill>
              </a:rPr>
              <a:t>Strategy Deficits :</a:t>
            </a:r>
          </a:p>
          <a:p>
            <a:pPr marL="285750" indent="-285750">
              <a:buClr>
                <a:schemeClr val="bg1"/>
              </a:buClr>
              <a:buFont typeface="Arial" panose="020B0604020202020204" pitchFamily="34" charset="0"/>
              <a:buChar char="•"/>
            </a:pPr>
            <a:r>
              <a:rPr lang="en-US" dirty="0">
                <a:solidFill>
                  <a:schemeClr val="bg1"/>
                </a:solidFill>
              </a:rPr>
              <a:t>Low focus on social engineering threats and other user awareness weaknesses</a:t>
            </a:r>
          </a:p>
          <a:p>
            <a:pPr marL="285750" indent="-285750">
              <a:buClr>
                <a:schemeClr val="bg1"/>
              </a:buClr>
              <a:buFont typeface="Arial" panose="020B0604020202020204" pitchFamily="34" charset="0"/>
              <a:buChar char="•"/>
            </a:pPr>
            <a:r>
              <a:rPr lang="en-US" dirty="0">
                <a:solidFill>
                  <a:schemeClr val="bg1"/>
                </a:solidFill>
              </a:rPr>
              <a:t>Potential gaps in hardware/physical security, as well as in zero trust network architecture</a:t>
            </a:r>
          </a:p>
          <a:p>
            <a:pPr marL="285750" indent="-285750">
              <a:buClr>
                <a:schemeClr val="bg1"/>
              </a:buClr>
              <a:buFont typeface="Arial" panose="020B0604020202020204" pitchFamily="34" charset="0"/>
              <a:buChar char="•"/>
            </a:pPr>
            <a:r>
              <a:rPr lang="en-US" dirty="0">
                <a:solidFill>
                  <a:schemeClr val="bg1"/>
                </a:solidFill>
              </a:rPr>
              <a:t>Missing secure coding standards</a:t>
            </a:r>
          </a:p>
          <a:p>
            <a:pPr marL="285750" indent="-285750">
              <a:buClr>
                <a:schemeClr val="bg1"/>
              </a:buClr>
              <a:buFont typeface="Arial" panose="020B0604020202020204" pitchFamily="34" charset="0"/>
              <a:buChar char="•"/>
            </a:pPr>
            <a:r>
              <a:rPr lang="en-US" dirty="0">
                <a:solidFill>
                  <a:schemeClr val="bg1"/>
                </a:solidFill>
              </a:rPr>
              <a:t>No developed roadmap with time-bound benchmarks</a:t>
            </a:r>
          </a:p>
        </p:txBody>
      </p:sp>
    </p:spTree>
    <p:custDataLst>
      <p:tags r:id="rId1"/>
    </p:custDataLst>
    <p:extLst>
      <p:ext uri="{BB962C8B-B14F-4D97-AF65-F5344CB8AC3E}">
        <p14:creationId xmlns:p14="http://schemas.microsoft.com/office/powerpoint/2010/main" val="4204889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9009529" y="2194560"/>
            <a:ext cx="2074546" cy="4024125"/>
          </a:xfrm>
          <a:prstGeom prst="rect">
            <a:avLst/>
          </a:prstGeom>
          <a:noFill/>
          <a:ln>
            <a:noFill/>
          </a:ln>
        </p:spPr>
        <p:txBody>
          <a:bodyPr spcFirstLastPara="1" wrap="square" lIns="91425" tIns="45700" rIns="91425" bIns="45700" anchor="t" anchorCtr="0">
            <a:normAutofit/>
          </a:bodyPr>
          <a:lstStyle/>
          <a:p>
            <a:pPr marL="285750" indent="-285750">
              <a:buSzPts val="2200"/>
            </a:pPr>
            <a:r>
              <a:rPr lang="en-US" sz="1600" dirty="0"/>
              <a:t>Multiple layers of security </a:t>
            </a:r>
          </a:p>
          <a:p>
            <a:pPr marL="285750" indent="-285750">
              <a:buSzPts val="2200"/>
            </a:pPr>
            <a:r>
              <a:rPr lang="en-US" sz="1600" dirty="0"/>
              <a:t>Redundancy and failsafe mechanisms</a:t>
            </a:r>
          </a:p>
          <a:p>
            <a:pPr marL="285750" indent="-285750">
              <a:buSzPts val="2200"/>
            </a:pPr>
            <a:r>
              <a:rPr lang="en-US" sz="1600" dirty="0"/>
              <a:t>Proactive threat mitigation</a:t>
            </a:r>
          </a:p>
          <a:p>
            <a:pPr marL="285750" indent="-285750">
              <a:buSzPts val="2200"/>
            </a:pPr>
            <a:r>
              <a:rPr lang="en-US" sz="1600" dirty="0"/>
              <a:t>Continuous improvement</a:t>
            </a:r>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918882" y="1863761"/>
            <a:ext cx="7785847" cy="4542285"/>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AF0C74B4-BC92-4395-BA37-8179D86246FA}"/>
            </a:ext>
          </a:extLst>
        </p:cNvPr>
        <p:cNvGrpSpPr/>
        <p:nvPr/>
      </p:nvGrpSpPr>
      <p:grpSpPr>
        <a:xfrm>
          <a:off x="0" y="0"/>
          <a:ext cx="0" cy="0"/>
          <a:chOff x="0" y="0"/>
          <a:chExt cx="0" cy="0"/>
        </a:xfrm>
      </p:grpSpPr>
      <p:sp>
        <p:nvSpPr>
          <p:cNvPr id="223" name="Google Shape;223;p12">
            <a:extLst>
              <a:ext uri="{FF2B5EF4-FFF2-40B4-BE49-F238E27FC236}">
                <a16:creationId xmlns:a16="http://schemas.microsoft.com/office/drawing/2014/main" id="{C70DC986-1827-3B15-FF3F-DCD942B8FA7C}"/>
              </a:ext>
            </a:extLst>
          </p:cNvPr>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pic>
        <p:nvPicPr>
          <p:cNvPr id="225" name="Google Shape;225;p12" descr="Green Pace logo">
            <a:extLst>
              <a:ext uri="{FF2B5EF4-FFF2-40B4-BE49-F238E27FC236}">
                <a16:creationId xmlns:a16="http://schemas.microsoft.com/office/drawing/2014/main" id="{8366E8C9-E778-36E4-ACDA-581D4FA478F4}"/>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4" name="Table 3">
            <a:extLst>
              <a:ext uri="{FF2B5EF4-FFF2-40B4-BE49-F238E27FC236}">
                <a16:creationId xmlns:a16="http://schemas.microsoft.com/office/drawing/2014/main" id="{A1F150FC-E057-FE2E-3260-7DAE8CF8EF56}"/>
              </a:ext>
            </a:extLst>
          </p:cNvPr>
          <p:cNvGraphicFramePr>
            <a:graphicFrameLocks noGrp="1"/>
          </p:cNvGraphicFramePr>
          <p:nvPr>
            <p:extLst>
              <p:ext uri="{D42A27DB-BD31-4B8C-83A1-F6EECF244321}">
                <p14:modId xmlns:p14="http://schemas.microsoft.com/office/powerpoint/2010/main" val="727245844"/>
              </p:ext>
            </p:extLst>
          </p:nvPr>
        </p:nvGraphicFramePr>
        <p:xfrm>
          <a:off x="685800" y="1851211"/>
          <a:ext cx="10398273" cy="4595208"/>
        </p:xfrm>
        <a:graphic>
          <a:graphicData uri="http://schemas.openxmlformats.org/drawingml/2006/table">
            <a:tbl>
              <a:tblPr firstRow="1" bandRow="1">
                <a:tableStyleId>{802198C4-3087-4945-87E3-76CBB3509B7E}</a:tableStyleId>
              </a:tblPr>
              <a:tblGrid>
                <a:gridCol w="1896035">
                  <a:extLst>
                    <a:ext uri="{9D8B030D-6E8A-4147-A177-3AD203B41FA5}">
                      <a16:colId xmlns:a16="http://schemas.microsoft.com/office/drawing/2014/main" val="744719385"/>
                    </a:ext>
                  </a:extLst>
                </a:gridCol>
                <a:gridCol w="4598894">
                  <a:extLst>
                    <a:ext uri="{9D8B030D-6E8A-4147-A177-3AD203B41FA5}">
                      <a16:colId xmlns:a16="http://schemas.microsoft.com/office/drawing/2014/main" val="2606003351"/>
                    </a:ext>
                  </a:extLst>
                </a:gridCol>
                <a:gridCol w="3903344">
                  <a:extLst>
                    <a:ext uri="{9D8B030D-6E8A-4147-A177-3AD203B41FA5}">
                      <a16:colId xmlns:a16="http://schemas.microsoft.com/office/drawing/2014/main" val="4214313231"/>
                    </a:ext>
                  </a:extLst>
                </a:gridCol>
              </a:tblGrid>
              <a:tr h="336177">
                <a:tc>
                  <a:txBody>
                    <a:bodyPr/>
                    <a:lstStyle/>
                    <a:p>
                      <a:pPr algn="ctr"/>
                      <a:r>
                        <a:rPr lang="en-US" sz="1600" b="1" dirty="0">
                          <a:solidFill>
                            <a:schemeClr val="bg1"/>
                          </a:solidFill>
                        </a:rPr>
                        <a:t>Title</a:t>
                      </a:r>
                    </a:p>
                  </a:txBody>
                  <a:tcPr/>
                </a:tc>
                <a:tc>
                  <a:txBody>
                    <a:bodyPr/>
                    <a:lstStyle/>
                    <a:p>
                      <a:pPr algn="ctr"/>
                      <a:r>
                        <a:rPr lang="en-US" sz="1600" b="1" dirty="0">
                          <a:solidFill>
                            <a:schemeClr val="bg1"/>
                          </a:solidFill>
                        </a:rPr>
                        <a:t>Capital One Data Breach Issue</a:t>
                      </a:r>
                    </a:p>
                  </a:txBody>
                  <a:tcPr/>
                </a:tc>
                <a:tc>
                  <a:txBody>
                    <a:bodyPr/>
                    <a:lstStyle/>
                    <a:p>
                      <a:pPr algn="ctr"/>
                      <a:r>
                        <a:rPr lang="en-US" sz="1600" b="1" dirty="0">
                          <a:solidFill>
                            <a:schemeClr val="bg1"/>
                          </a:solidFill>
                        </a:rPr>
                        <a:t>Policy Solution</a:t>
                      </a:r>
                    </a:p>
                  </a:txBody>
                  <a:tcPr/>
                </a:tc>
                <a:extLst>
                  <a:ext uri="{0D108BD9-81ED-4DB2-BD59-A6C34878D82A}">
                    <a16:rowId xmlns:a16="http://schemas.microsoft.com/office/drawing/2014/main" val="1206109651"/>
                  </a:ext>
                </a:extLst>
              </a:tr>
              <a:tr h="789757">
                <a:tc>
                  <a:txBody>
                    <a:bodyPr/>
                    <a:lstStyle/>
                    <a:p>
                      <a:r>
                        <a:rPr lang="en-US" dirty="0">
                          <a:solidFill>
                            <a:schemeClr val="bg1"/>
                          </a:solidFill>
                        </a:rPr>
                        <a:t>Secure authentication</a:t>
                      </a:r>
                    </a:p>
                  </a:txBody>
                  <a:tcPr/>
                </a:tc>
                <a:tc>
                  <a:txBody>
                    <a:bodyPr/>
                    <a:lstStyle/>
                    <a:p>
                      <a:r>
                        <a:rPr lang="en-US" dirty="0">
                          <a:solidFill>
                            <a:schemeClr val="bg1"/>
                          </a:solidFill>
                        </a:rPr>
                        <a:t>The lack of multifactor authentication allowed the attacker into the system without needing a second form of identification</a:t>
                      </a:r>
                    </a:p>
                  </a:txBody>
                  <a:tcPr/>
                </a:tc>
                <a:tc>
                  <a:txBody>
                    <a:bodyPr/>
                    <a:lstStyle/>
                    <a:p>
                      <a:pPr marL="285750" indent="-285750">
                        <a:buClr>
                          <a:schemeClr val="bg1"/>
                        </a:buClr>
                        <a:buFont typeface="Arial" panose="020B0604020202020204" pitchFamily="34" charset="0"/>
                        <a:buChar char="•"/>
                      </a:pPr>
                      <a:r>
                        <a:rPr lang="en-US" dirty="0">
                          <a:solidFill>
                            <a:schemeClr val="bg1"/>
                          </a:solidFill>
                        </a:rPr>
                        <a:t>Enforce multifactor authentication and require secure passwords</a:t>
                      </a:r>
                    </a:p>
                  </a:txBody>
                  <a:tcPr/>
                </a:tc>
                <a:extLst>
                  <a:ext uri="{0D108BD9-81ED-4DB2-BD59-A6C34878D82A}">
                    <a16:rowId xmlns:a16="http://schemas.microsoft.com/office/drawing/2014/main" val="2983553453"/>
                  </a:ext>
                </a:extLst>
              </a:tr>
              <a:tr h="789757">
                <a:tc>
                  <a:txBody>
                    <a:bodyPr/>
                    <a:lstStyle/>
                    <a:p>
                      <a:r>
                        <a:rPr lang="en-US" dirty="0">
                          <a:solidFill>
                            <a:schemeClr val="bg1"/>
                          </a:solidFill>
                        </a:rPr>
                        <a:t>Role base access control and security audits</a:t>
                      </a:r>
                    </a:p>
                  </a:txBody>
                  <a:tcPr/>
                </a:tc>
                <a:tc>
                  <a:txBody>
                    <a:bodyPr/>
                    <a:lstStyle/>
                    <a:p>
                      <a:r>
                        <a:rPr lang="en-US" dirty="0">
                          <a:solidFill>
                            <a:schemeClr val="bg1"/>
                          </a:solidFill>
                        </a:rPr>
                        <a:t>Misconfigured firewall and loose access control settings permitted data from 106million accounts to be stolen</a:t>
                      </a:r>
                    </a:p>
                  </a:txBody>
                  <a:tcPr/>
                </a:tc>
                <a:tc>
                  <a:txBody>
                    <a:bodyPr/>
                    <a:lstStyle/>
                    <a:p>
                      <a:pPr marL="285750" indent="-285750">
                        <a:buClr>
                          <a:schemeClr val="bg1"/>
                        </a:buClr>
                        <a:buFont typeface="Arial" panose="020B0604020202020204" pitchFamily="34" charset="0"/>
                        <a:buChar char="•"/>
                      </a:pPr>
                      <a:r>
                        <a:rPr lang="en-US" dirty="0">
                          <a:solidFill>
                            <a:schemeClr val="bg1"/>
                          </a:solidFill>
                        </a:rPr>
                        <a:t>Strict role-based access control</a:t>
                      </a:r>
                    </a:p>
                    <a:p>
                      <a:pPr marL="285750" indent="-285750">
                        <a:buClr>
                          <a:schemeClr val="bg1"/>
                        </a:buClr>
                        <a:buFont typeface="Arial" panose="020B0604020202020204" pitchFamily="34" charset="0"/>
                        <a:buChar char="•"/>
                      </a:pPr>
                      <a:r>
                        <a:rPr lang="en-US" dirty="0">
                          <a:solidFill>
                            <a:schemeClr val="bg1"/>
                          </a:solidFill>
                        </a:rPr>
                        <a:t>Regular security audits that include settings such as firewall configurations</a:t>
                      </a:r>
                    </a:p>
                  </a:txBody>
                  <a:tcPr/>
                </a:tc>
                <a:extLst>
                  <a:ext uri="{0D108BD9-81ED-4DB2-BD59-A6C34878D82A}">
                    <a16:rowId xmlns:a16="http://schemas.microsoft.com/office/drawing/2014/main" val="2932638037"/>
                  </a:ext>
                </a:extLst>
              </a:tr>
              <a:tr h="789757">
                <a:tc>
                  <a:txBody>
                    <a:bodyPr/>
                    <a:lstStyle/>
                    <a:p>
                      <a:r>
                        <a:rPr lang="en-US" dirty="0">
                          <a:solidFill>
                            <a:schemeClr val="bg1"/>
                          </a:solidFill>
                        </a:rPr>
                        <a:t>Accounting and logging analysis</a:t>
                      </a:r>
                    </a:p>
                  </a:txBody>
                  <a:tcPr/>
                </a:tc>
                <a:tc>
                  <a:txBody>
                    <a:bodyPr/>
                    <a:lstStyle/>
                    <a:p>
                      <a:r>
                        <a:rPr lang="en-US" dirty="0">
                          <a:solidFill>
                            <a:schemeClr val="bg1"/>
                          </a:solidFill>
                        </a:rPr>
                        <a:t>Capital One’s breach occurred in March 2019, but was not discovered until July meaning they did not have effective real-time monitoring or response mechanisms</a:t>
                      </a:r>
                    </a:p>
                  </a:txBody>
                  <a:tcPr/>
                </a:tc>
                <a:tc>
                  <a:txBody>
                    <a:bodyPr/>
                    <a:lstStyle/>
                    <a:p>
                      <a:pPr marL="285750" indent="-285750">
                        <a:buClr>
                          <a:schemeClr val="bg1"/>
                        </a:buClr>
                        <a:buFont typeface="Arial" panose="020B0604020202020204" pitchFamily="34" charset="0"/>
                        <a:buChar char="•"/>
                      </a:pPr>
                      <a:r>
                        <a:rPr lang="en-US" dirty="0">
                          <a:solidFill>
                            <a:schemeClr val="bg1"/>
                          </a:solidFill>
                        </a:rPr>
                        <a:t>Logging policies with real-time analytics and response plans</a:t>
                      </a:r>
                    </a:p>
                    <a:p>
                      <a:pPr marL="285750" indent="-285750">
                        <a:buClr>
                          <a:schemeClr val="bg1"/>
                        </a:buClr>
                        <a:buFont typeface="Arial" panose="020B0604020202020204" pitchFamily="34" charset="0"/>
                        <a:buChar char="•"/>
                      </a:pPr>
                      <a:r>
                        <a:rPr lang="en-US" dirty="0">
                          <a:solidFill>
                            <a:schemeClr val="bg1"/>
                          </a:solidFill>
                        </a:rPr>
                        <a:t>SIEM systems and comprehensive incident response plan</a:t>
                      </a:r>
                    </a:p>
                  </a:txBody>
                  <a:tcPr/>
                </a:tc>
                <a:extLst>
                  <a:ext uri="{0D108BD9-81ED-4DB2-BD59-A6C34878D82A}">
                    <a16:rowId xmlns:a16="http://schemas.microsoft.com/office/drawing/2014/main" val="1516170903"/>
                  </a:ext>
                </a:extLst>
              </a:tr>
              <a:tr h="789757">
                <a:tc>
                  <a:txBody>
                    <a:bodyPr/>
                    <a:lstStyle/>
                    <a:p>
                      <a:r>
                        <a:rPr lang="en-US" dirty="0">
                          <a:solidFill>
                            <a:schemeClr val="bg1"/>
                          </a:solidFill>
                        </a:rPr>
                        <a:t>Encryption</a:t>
                      </a:r>
                    </a:p>
                  </a:txBody>
                  <a:tcPr/>
                </a:tc>
                <a:tc>
                  <a:txBody>
                    <a:bodyPr/>
                    <a:lstStyle/>
                    <a:p>
                      <a:r>
                        <a:rPr lang="en-US" dirty="0">
                          <a:solidFill>
                            <a:schemeClr val="bg1"/>
                          </a:solidFill>
                        </a:rPr>
                        <a:t>While some of the data was encrypted, according to a press release, the nature of the attack enabled the decryption of the data</a:t>
                      </a:r>
                    </a:p>
                  </a:txBody>
                  <a:tcPr/>
                </a:tc>
                <a:tc>
                  <a:txBody>
                    <a:bodyPr/>
                    <a:lstStyle/>
                    <a:p>
                      <a:pPr marL="285750" indent="-285750">
                        <a:buClr>
                          <a:schemeClr val="bg1"/>
                        </a:buClr>
                        <a:buFont typeface="Arial" panose="020B0604020202020204" pitchFamily="34" charset="0"/>
                        <a:buChar char="•"/>
                      </a:pPr>
                      <a:r>
                        <a:rPr lang="en-US" dirty="0">
                          <a:solidFill>
                            <a:schemeClr val="bg1"/>
                          </a:solidFill>
                        </a:rPr>
                        <a:t>Specific encryption policies based on state (AES-256, TLS1.3, secure enclaves)</a:t>
                      </a:r>
                    </a:p>
                  </a:txBody>
                  <a:tcPr/>
                </a:tc>
                <a:extLst>
                  <a:ext uri="{0D108BD9-81ED-4DB2-BD59-A6C34878D82A}">
                    <a16:rowId xmlns:a16="http://schemas.microsoft.com/office/drawing/2014/main" val="2638571463"/>
                  </a:ext>
                </a:extLst>
              </a:tr>
              <a:tr h="789757">
                <a:tc>
                  <a:txBody>
                    <a:bodyPr/>
                    <a:lstStyle/>
                    <a:p>
                      <a:r>
                        <a:rPr lang="en-US" dirty="0">
                          <a:solidFill>
                            <a:schemeClr val="bg1"/>
                          </a:solidFill>
                        </a:rPr>
                        <a:t>Automated testing</a:t>
                      </a:r>
                    </a:p>
                  </a:txBody>
                  <a:tcPr/>
                </a:tc>
                <a:tc>
                  <a:txBody>
                    <a:bodyPr/>
                    <a:lstStyle/>
                    <a:p>
                      <a:r>
                        <a:rPr lang="en-US" dirty="0">
                          <a:solidFill>
                            <a:schemeClr val="bg1"/>
                          </a:solidFill>
                        </a:rPr>
                        <a:t>Vulnerabilities in firewall settings that could have been identified through automated tests. Manual reviews and configuration can lead to gaps due to human error.</a:t>
                      </a:r>
                    </a:p>
                  </a:txBody>
                  <a:tcPr/>
                </a:tc>
                <a:tc>
                  <a:txBody>
                    <a:bodyPr/>
                    <a:lstStyle/>
                    <a:p>
                      <a:pPr marL="285750" marR="0" lvl="0" indent="-285750" algn="l" defTabSz="914400" rtl="0" eaLnBrk="1" fontAlgn="auto" latinLnBrk="0" hangingPunct="1">
                        <a:lnSpc>
                          <a:spcPct val="100000"/>
                        </a:lnSpc>
                        <a:spcBef>
                          <a:spcPts val="0"/>
                        </a:spcBef>
                        <a:spcAft>
                          <a:spcPts val="0"/>
                        </a:spcAft>
                        <a:buClr>
                          <a:schemeClr val="bg1"/>
                        </a:buClr>
                        <a:buSzTx/>
                        <a:buFont typeface="Arial" panose="020B0604020202020204" pitchFamily="34" charset="0"/>
                        <a:buChar char="•"/>
                        <a:tabLst/>
                        <a:defRPr/>
                      </a:pPr>
                      <a:r>
                        <a:rPr lang="en-US" dirty="0">
                          <a:solidFill>
                            <a:schemeClr val="bg1"/>
                          </a:solidFill>
                        </a:rPr>
                        <a:t>Use automation throughout the </a:t>
                      </a:r>
                      <a:r>
                        <a:rPr lang="en-US" dirty="0" err="1">
                          <a:solidFill>
                            <a:schemeClr val="bg1"/>
                          </a:solidFill>
                        </a:rPr>
                        <a:t>DevSecOps</a:t>
                      </a:r>
                      <a:r>
                        <a:rPr lang="en-US" dirty="0">
                          <a:solidFill>
                            <a:schemeClr val="bg1"/>
                          </a:solidFill>
                        </a:rPr>
                        <a:t> cycle to ensure thorough vulnerability scanning (fuzz testing, compliance automation, SOAR automation, etc.)</a:t>
                      </a:r>
                    </a:p>
                  </a:txBody>
                  <a:tcPr/>
                </a:tc>
                <a:extLst>
                  <a:ext uri="{0D108BD9-81ED-4DB2-BD59-A6C34878D82A}">
                    <a16:rowId xmlns:a16="http://schemas.microsoft.com/office/drawing/2014/main" val="3392278578"/>
                  </a:ext>
                </a:extLst>
              </a:tr>
            </a:tbl>
          </a:graphicData>
        </a:graphic>
      </p:graphicFrame>
      <p:sp>
        <p:nvSpPr>
          <p:cNvPr id="5" name="TextBox 4">
            <a:extLst>
              <a:ext uri="{FF2B5EF4-FFF2-40B4-BE49-F238E27FC236}">
                <a16:creationId xmlns:a16="http://schemas.microsoft.com/office/drawing/2014/main" id="{EB8C2283-5A9B-EBA8-CC31-62BA500C37D5}"/>
              </a:ext>
            </a:extLst>
          </p:cNvPr>
          <p:cNvSpPr txBox="1"/>
          <p:nvPr/>
        </p:nvSpPr>
        <p:spPr>
          <a:xfrm>
            <a:off x="331694" y="6446419"/>
            <a:ext cx="6096000" cy="307392"/>
          </a:xfrm>
          <a:prstGeom prst="rect">
            <a:avLst/>
          </a:prstGeom>
          <a:noFill/>
        </p:spPr>
        <p:txBody>
          <a:bodyPr wrap="square">
            <a:spAutoFit/>
          </a:bodyPr>
          <a:lstStyle/>
          <a:p>
            <a:pPr marL="0" marR="0">
              <a:lnSpc>
                <a:spcPct val="107000"/>
              </a:lnSpc>
              <a:spcAft>
                <a:spcPts val="800"/>
              </a:spcAft>
            </a:pPr>
            <a:r>
              <a:rPr lang="en-US" sz="1400" dirty="0">
                <a:solidFill>
                  <a:schemeClr val="bg1"/>
                </a:solidFill>
                <a:effectLst/>
                <a:latin typeface="+mj-lt"/>
                <a:ea typeface="Calibri" panose="020F0502020204030204" pitchFamily="34" charset="0"/>
                <a:cs typeface="Times New Roman" panose="02020603050405020304" pitchFamily="18" charset="0"/>
              </a:rPr>
              <a:t>(Neto, </a:t>
            </a:r>
            <a:r>
              <a:rPr lang="en-US" sz="1400" dirty="0" err="1">
                <a:solidFill>
                  <a:schemeClr val="bg1"/>
                </a:solidFill>
                <a:effectLst/>
                <a:latin typeface="+mj-lt"/>
                <a:ea typeface="Calibri" panose="020F0502020204030204" pitchFamily="34" charset="0"/>
                <a:cs typeface="Times New Roman" panose="02020603050405020304" pitchFamily="18" charset="0"/>
              </a:rPr>
              <a:t>Madnick</a:t>
            </a:r>
            <a:r>
              <a:rPr lang="en-US" sz="1400" dirty="0">
                <a:solidFill>
                  <a:schemeClr val="bg1"/>
                </a:solidFill>
                <a:effectLst/>
                <a:latin typeface="+mj-lt"/>
                <a:ea typeface="Calibri" panose="020F0502020204030204" pitchFamily="34" charset="0"/>
                <a:cs typeface="Times New Roman" panose="02020603050405020304" pitchFamily="18" charset="0"/>
              </a:rPr>
              <a:t>, Paula, &amp; Borges, 2020) (Graham, n.d.)</a:t>
            </a:r>
          </a:p>
        </p:txBody>
      </p:sp>
    </p:spTree>
    <p:custDataLst>
      <p:tags r:id="rId1"/>
    </p:custDataLst>
    <p:extLst>
      <p:ext uri="{BB962C8B-B14F-4D97-AF65-F5344CB8AC3E}">
        <p14:creationId xmlns:p14="http://schemas.microsoft.com/office/powerpoint/2010/main" val="1549701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114300" indent="0">
              <a:buNone/>
            </a:pPr>
            <a:r>
              <a:rPr lang="en-US" sz="2400" dirty="0">
                <a:solidFill>
                  <a:schemeClr val="bg1"/>
                </a:solidFill>
              </a:rPr>
              <a:t>Security Enhancements:</a:t>
            </a:r>
          </a:p>
          <a:p>
            <a:pPr marL="285750" indent="-285750">
              <a:buClr>
                <a:schemeClr val="bg1"/>
              </a:buClr>
              <a:buFont typeface="Arial" panose="020B0604020202020204" pitchFamily="34" charset="0"/>
              <a:buChar char="•"/>
            </a:pPr>
            <a:r>
              <a:rPr lang="en-US" sz="2400" dirty="0">
                <a:solidFill>
                  <a:schemeClr val="bg1"/>
                </a:solidFill>
              </a:rPr>
              <a:t>Implement </a:t>
            </a:r>
            <a:r>
              <a:rPr lang="en-US" sz="2400" u="sng" dirty="0">
                <a:solidFill>
                  <a:schemeClr val="accent3"/>
                </a:solidFill>
              </a:rPr>
              <a:t>automation</a:t>
            </a:r>
            <a:r>
              <a:rPr lang="en-US" sz="2400" dirty="0">
                <a:solidFill>
                  <a:schemeClr val="bg1"/>
                </a:solidFill>
              </a:rPr>
              <a:t> for vulnerability detection and compliance enforcement</a:t>
            </a:r>
          </a:p>
          <a:p>
            <a:pPr marL="285750" indent="-285750">
              <a:buClr>
                <a:schemeClr val="bg1"/>
              </a:buClr>
              <a:buFont typeface="Arial" panose="020B0604020202020204" pitchFamily="34" charset="0"/>
              <a:buChar char="•"/>
            </a:pPr>
            <a:r>
              <a:rPr lang="en-US" sz="2400" dirty="0">
                <a:solidFill>
                  <a:schemeClr val="bg1"/>
                </a:solidFill>
              </a:rPr>
              <a:t>Strengthen </a:t>
            </a:r>
            <a:r>
              <a:rPr lang="en-US" sz="2400" u="sng" dirty="0">
                <a:solidFill>
                  <a:schemeClr val="accent3"/>
                </a:solidFill>
              </a:rPr>
              <a:t>encryption policies</a:t>
            </a:r>
            <a:r>
              <a:rPr lang="en-US" sz="2400" dirty="0">
                <a:solidFill>
                  <a:schemeClr val="accent3"/>
                </a:solidFill>
              </a:rPr>
              <a:t> </a:t>
            </a:r>
            <a:r>
              <a:rPr lang="en-US" sz="2400" dirty="0">
                <a:solidFill>
                  <a:schemeClr val="bg1"/>
                </a:solidFill>
              </a:rPr>
              <a:t>for data at rest, in use, and in flight</a:t>
            </a:r>
          </a:p>
          <a:p>
            <a:pPr marL="285750" indent="-285750">
              <a:buClr>
                <a:schemeClr val="bg1"/>
              </a:buClr>
              <a:buFont typeface="Arial" panose="020B0604020202020204" pitchFamily="34" charset="0"/>
              <a:buChar char="•"/>
            </a:pPr>
            <a:r>
              <a:rPr lang="en-US" sz="2400" dirty="0">
                <a:solidFill>
                  <a:schemeClr val="bg1"/>
                </a:solidFill>
              </a:rPr>
              <a:t>Review and update procedures related to </a:t>
            </a:r>
            <a:r>
              <a:rPr lang="en-US" sz="2400" u="sng" dirty="0">
                <a:solidFill>
                  <a:schemeClr val="accent3"/>
                </a:solidFill>
              </a:rPr>
              <a:t>Triple A principles</a:t>
            </a:r>
            <a:r>
              <a:rPr lang="en-US" sz="2400" dirty="0">
                <a:solidFill>
                  <a:schemeClr val="bg1"/>
                </a:solidFill>
              </a:rPr>
              <a:t>, including implementation of </a:t>
            </a:r>
            <a:r>
              <a:rPr lang="en-US" sz="2400" u="sng" dirty="0">
                <a:solidFill>
                  <a:schemeClr val="accent3"/>
                </a:solidFill>
              </a:rPr>
              <a:t>MFA</a:t>
            </a:r>
            <a:r>
              <a:rPr lang="en-US" sz="2400" dirty="0">
                <a:solidFill>
                  <a:schemeClr val="bg1"/>
                </a:solidFill>
              </a:rPr>
              <a:t>, </a:t>
            </a:r>
            <a:r>
              <a:rPr lang="en-US" sz="2400" u="sng" dirty="0">
                <a:solidFill>
                  <a:schemeClr val="accent3"/>
                </a:solidFill>
              </a:rPr>
              <a:t>RBAC</a:t>
            </a:r>
            <a:r>
              <a:rPr lang="en-US" sz="2400" dirty="0">
                <a:solidFill>
                  <a:schemeClr val="bg1"/>
                </a:solidFill>
              </a:rPr>
              <a:t>, and </a:t>
            </a:r>
            <a:r>
              <a:rPr lang="en-US" sz="2400" u="sng" dirty="0">
                <a:solidFill>
                  <a:schemeClr val="accent3"/>
                </a:solidFill>
              </a:rPr>
              <a:t>log system and activity data</a:t>
            </a:r>
            <a:r>
              <a:rPr lang="en-US" sz="2400" dirty="0">
                <a:solidFill>
                  <a:schemeClr val="accent3"/>
                </a:solidFill>
              </a:rPr>
              <a:t> </a:t>
            </a:r>
            <a:r>
              <a:rPr lang="en-US" sz="2400" dirty="0">
                <a:solidFill>
                  <a:schemeClr val="bg1"/>
                </a:solidFill>
              </a:rPr>
              <a:t>for automated anomaly detection and responses</a:t>
            </a:r>
          </a:p>
          <a:p>
            <a:pPr marL="285750" indent="-285750">
              <a:buClr>
                <a:schemeClr val="bg1"/>
              </a:buClr>
              <a:buFont typeface="Arial" panose="020B0604020202020204" pitchFamily="34" charset="0"/>
              <a:buChar char="•"/>
            </a:pPr>
            <a:r>
              <a:rPr lang="en-US" sz="2400" dirty="0">
                <a:solidFill>
                  <a:schemeClr val="bg1"/>
                </a:solidFill>
              </a:rPr>
              <a:t>Enforce </a:t>
            </a:r>
            <a:r>
              <a:rPr lang="en-US" sz="2400" u="sng" dirty="0">
                <a:solidFill>
                  <a:schemeClr val="accent3"/>
                </a:solidFill>
              </a:rPr>
              <a:t>secure coding standards</a:t>
            </a:r>
            <a:r>
              <a:rPr lang="en-US" sz="2400" dirty="0">
                <a:solidFill>
                  <a:schemeClr val="accent3"/>
                </a:solidFill>
              </a:rPr>
              <a:t> </a:t>
            </a:r>
            <a:r>
              <a:rPr lang="en-US" sz="2400" dirty="0">
                <a:solidFill>
                  <a:schemeClr val="bg1"/>
                </a:solidFill>
              </a:rPr>
              <a:t>for developers to create inherently safer programs</a:t>
            </a:r>
          </a:p>
          <a:p>
            <a:pPr marL="285750" indent="-285750">
              <a:buClr>
                <a:schemeClr val="bg1"/>
              </a:buClr>
              <a:buFont typeface="Arial" panose="020B0604020202020204" pitchFamily="34" charset="0"/>
              <a:buChar char="•"/>
            </a:pPr>
            <a:r>
              <a:rPr lang="en-US" sz="2400" dirty="0">
                <a:solidFill>
                  <a:schemeClr val="bg1"/>
                </a:solidFill>
              </a:rPr>
              <a:t>Require regular </a:t>
            </a:r>
            <a:r>
              <a:rPr lang="en-US" sz="2400" u="sng" dirty="0">
                <a:solidFill>
                  <a:schemeClr val="accent3"/>
                </a:solidFill>
              </a:rPr>
              <a:t>employee training</a:t>
            </a:r>
            <a:r>
              <a:rPr lang="en-US" sz="2400" dirty="0">
                <a:solidFill>
                  <a:schemeClr val="accent3"/>
                </a:solidFill>
              </a:rPr>
              <a:t> </a:t>
            </a:r>
            <a:r>
              <a:rPr lang="en-US" sz="2400" dirty="0">
                <a:solidFill>
                  <a:schemeClr val="bg1"/>
                </a:solidFill>
              </a:rPr>
              <a:t>on security policy and best practices</a:t>
            </a:r>
          </a:p>
          <a:p>
            <a:pPr marL="285750" indent="-285750">
              <a:buClr>
                <a:schemeClr val="bg1"/>
              </a:buClr>
              <a:buFont typeface="Arial" panose="020B0604020202020204" pitchFamily="34" charset="0"/>
              <a:buChar char="•"/>
            </a:pPr>
            <a:r>
              <a:rPr lang="en-US" sz="2400" u="sng" dirty="0">
                <a:solidFill>
                  <a:schemeClr val="accent3"/>
                </a:solidFill>
              </a:rPr>
              <a:t>Regularly review and update security policies</a:t>
            </a:r>
            <a:r>
              <a:rPr lang="en-US" sz="2400" dirty="0">
                <a:solidFill>
                  <a:schemeClr val="bg1"/>
                </a:solidFill>
              </a:rPr>
              <a:t> to align with evolving threats, compliance requirements, and industry best practices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24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Rectangle 2">
            <a:extLst>
              <a:ext uri="{FF2B5EF4-FFF2-40B4-BE49-F238E27FC236}">
                <a16:creationId xmlns:a16="http://schemas.microsoft.com/office/drawing/2014/main" id="{815B0F3A-D62F-9328-4047-FFB25EE539A9}"/>
              </a:ext>
            </a:extLst>
          </p:cNvPr>
          <p:cNvSpPr>
            <a:spLocks noChangeArrowheads="1"/>
          </p:cNvSpPr>
          <p:nvPr/>
        </p:nvSpPr>
        <p:spPr bwMode="auto">
          <a:xfrm>
            <a:off x="760945" y="2211289"/>
            <a:ext cx="10999697" cy="3606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8528" rIns="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Graham, K. (n.d.). </a:t>
            </a:r>
            <a:r>
              <a:rPr kumimoji="0" lang="en-US" altLang="en-US" sz="1600" b="0" i="1" u="none" strike="noStrike" cap="none" normalizeH="0" baseline="0" dirty="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Why MFA is Crucial for Business Security</a:t>
            </a:r>
            <a:r>
              <a:rPr kumimoji="0" lang="en-US" altLang="en-US" sz="1600" b="0" i="0" u="none" strike="noStrike" cap="none" normalizeH="0" baseline="0" dirty="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 Retrieved from Forthright: https://blog.forthright.com/tech-insights/why-mfa-is-crucial</a:t>
            </a:r>
            <a:endParaRPr kumimoji="0" lang="en-US" altLang="en-US" sz="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Neto, N. N., </a:t>
            </a:r>
            <a:r>
              <a:rPr kumimoji="0" lang="en-US" altLang="en-US" sz="1600" b="0" i="0" u="none" strike="noStrike" cap="none" normalizeH="0" baseline="0" dirty="0" err="1">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Madnick</a:t>
            </a:r>
            <a:r>
              <a:rPr kumimoji="0" lang="en-US" altLang="en-US" sz="1600" b="0" i="0" u="none" strike="noStrike" cap="none" normalizeH="0" baseline="0" dirty="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 S., Paula, A. M., &amp; Borges, N. M. (2020). </a:t>
            </a:r>
            <a:r>
              <a:rPr kumimoji="0" lang="en-US" altLang="en-US" sz="1600" b="0" i="1" u="none" strike="noStrike" cap="none" normalizeH="0" baseline="0" dirty="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A Case Study of the Capital One Data Breach.</a:t>
            </a:r>
            <a:r>
              <a:rPr kumimoji="0" lang="en-US" altLang="en-US" sz="1600" b="0" i="0" u="none" strike="noStrike" cap="none" normalizeH="0" baseline="0" dirty="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 Cambridge: Massachusetts Institute of Technology .</a:t>
            </a:r>
            <a:endParaRPr kumimoji="0" lang="en-US" altLang="en-US" sz="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Novoseltseva</a:t>
            </a:r>
            <a:r>
              <a:rPr kumimoji="0" lang="en-US" altLang="en-US" sz="1600" b="0" i="0" u="none" strike="noStrike" cap="none" normalizeH="0" baseline="0" dirty="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 E. (2019, August 30). </a:t>
            </a:r>
            <a:r>
              <a:rPr kumimoji="0" lang="en-US" altLang="en-US" sz="1600" b="0" i="1" u="none" strike="noStrike" cap="none" normalizeH="0" baseline="0" dirty="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8 Benefits of Unit Testing</a:t>
            </a:r>
            <a:r>
              <a:rPr kumimoji="0" lang="en-US" altLang="en-US" sz="1600" b="0" i="0" u="none" strike="noStrike" cap="none" normalizeH="0" baseline="0" dirty="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 Retrieved from </a:t>
            </a:r>
            <a:r>
              <a:rPr kumimoji="0" lang="en-US" altLang="en-US" sz="1600" b="0" i="0" u="none" strike="noStrike" cap="none" normalizeH="0" baseline="0" dirty="0" err="1">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DZone</a:t>
            </a:r>
            <a:r>
              <a:rPr kumimoji="0" lang="en-US" altLang="en-US" sz="1600" b="0" i="0" u="none" strike="noStrike" cap="none" normalizeH="0" baseline="0" dirty="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 https://dzone.com/articles/top-8-benefits-of-unit-testing</a:t>
            </a:r>
            <a:endParaRPr kumimoji="0" lang="en-US" altLang="en-US" sz="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SQL injection cheat sheet</a:t>
            </a:r>
            <a:r>
              <a:rPr kumimoji="0" lang="en-US" altLang="en-US" sz="1600" b="0" i="0" u="none" strike="noStrike" cap="none" normalizeH="0" baseline="0" dirty="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 (n.d.). Retrieved from </a:t>
            </a:r>
            <a:r>
              <a:rPr kumimoji="0" lang="en-US" altLang="en-US" sz="1600" b="0" i="0" u="none" strike="noStrike" cap="none" normalizeH="0" baseline="0" dirty="0" err="1">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inviciti</a:t>
            </a:r>
            <a:r>
              <a:rPr kumimoji="0" lang="en-US" altLang="en-US" sz="1600" b="0" i="0" u="none" strike="noStrike" cap="none" normalizeH="0" baseline="0" dirty="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 https://www.invicti.com/blog/web-security/sql-injection-cheat-sheet/</a:t>
            </a:r>
            <a:endParaRPr kumimoji="0" lang="en-US" altLang="en-US" sz="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SQL injection UNION attacks</a:t>
            </a:r>
            <a:r>
              <a:rPr kumimoji="0" lang="en-US" altLang="en-US" sz="1600" b="0" i="0" u="none" strike="noStrike" cap="none" normalizeH="0" baseline="0" dirty="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 (n.d.). Retrieved from </a:t>
            </a:r>
            <a:r>
              <a:rPr kumimoji="0" lang="en-US" altLang="en-US" sz="1600" b="0" i="0" u="none" strike="noStrike" cap="none" normalizeH="0" baseline="0" dirty="0" err="1">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PortSwigger</a:t>
            </a:r>
            <a:r>
              <a:rPr kumimoji="0" lang="en-US" altLang="en-US" sz="1600" b="0" i="0" u="none" strike="noStrike" cap="none" normalizeH="0" baseline="0" dirty="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 https://portswigger.net/web-security/sql-injection/union-attacks</a:t>
            </a:r>
            <a:endParaRPr kumimoji="0" lang="en-US" altLang="en-US" sz="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bg1"/>
              </a:solidFill>
              <a:effectLst/>
              <a:latin typeface="Arial" panose="020B0604020202020204" pitchFamily="34"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7900147" y="1827934"/>
            <a:ext cx="3359524" cy="4024200"/>
          </a:xfrm>
          <a:prstGeom prst="rect">
            <a:avLst/>
          </a:prstGeom>
          <a:noFill/>
          <a:ln>
            <a:noFill/>
          </a:ln>
        </p:spPr>
        <p:txBody>
          <a:bodyPr spcFirstLastPara="1" wrap="square" lIns="91425" tIns="45700" rIns="91425" bIns="45700" anchor="t" anchorCtr="0">
            <a:normAutofit lnSpcReduction="10000"/>
          </a:bodyPr>
          <a:lstStyle/>
          <a:p>
            <a:pPr marL="228600" lvl="0" indent="-88900" algn="l" rtl="0">
              <a:lnSpc>
                <a:spcPct val="90000"/>
              </a:lnSpc>
              <a:spcBef>
                <a:spcPts val="1000"/>
              </a:spcBef>
              <a:spcAft>
                <a:spcPts val="0"/>
              </a:spcAft>
              <a:buClr>
                <a:schemeClr val="lt1"/>
              </a:buClr>
              <a:buSzPts val="2200"/>
              <a:buNone/>
            </a:pPr>
            <a:r>
              <a:rPr lang="en-US" dirty="0"/>
              <a:t>Automated Threat Detection:</a:t>
            </a:r>
          </a:p>
          <a:p>
            <a:pPr marL="482600">
              <a:buSzPts val="2200"/>
            </a:pPr>
            <a:r>
              <a:rPr lang="en-US" dirty="0"/>
              <a:t>Methods, including: Static analysis, runtime validation, fuzz testing, unit tests</a:t>
            </a:r>
          </a:p>
          <a:p>
            <a:pPr marL="482600">
              <a:buSzPts val="2200"/>
            </a:pPr>
            <a:r>
              <a:rPr lang="en-US" dirty="0"/>
              <a:t>Tools, including:  </a:t>
            </a:r>
            <a:r>
              <a:rPr lang="en-US" dirty="0" err="1"/>
              <a:t>Polyspace</a:t>
            </a:r>
            <a:r>
              <a:rPr lang="en-US" dirty="0"/>
              <a:t>, Coverity, </a:t>
            </a:r>
            <a:r>
              <a:rPr lang="en-US" dirty="0" err="1"/>
              <a:t>Parasoft</a:t>
            </a:r>
            <a:r>
              <a:rPr lang="en-US" dirty="0"/>
              <a:t> C/C++ test, </a:t>
            </a:r>
            <a:r>
              <a:rPr lang="en-US" dirty="0" err="1"/>
              <a:t>Cppcheck</a:t>
            </a:r>
            <a:endParaRPr lang="en-US" dirty="0"/>
          </a:p>
          <a:p>
            <a:pPr marL="139700" indent="0">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3001737908"/>
              </p:ext>
            </p:extLst>
          </p:nvPr>
        </p:nvGraphicFramePr>
        <p:xfrm>
          <a:off x="355601" y="1827933"/>
          <a:ext cx="7190440" cy="4510980"/>
        </p:xfrm>
        <a:graphic>
          <a:graphicData uri="http://schemas.openxmlformats.org/drawingml/2006/table">
            <a:tbl>
              <a:tblPr firstRow="1" firstCol="1">
                <a:noFill/>
                <a:tableStyleId>{802198C4-3087-4945-87E3-76CBB3509B7E}</a:tableStyleId>
              </a:tblPr>
              <a:tblGrid>
                <a:gridCol w="3698748">
                  <a:extLst>
                    <a:ext uri="{9D8B030D-6E8A-4147-A177-3AD203B41FA5}">
                      <a16:colId xmlns:a16="http://schemas.microsoft.com/office/drawing/2014/main" val="20000"/>
                    </a:ext>
                  </a:extLst>
                </a:gridCol>
                <a:gridCol w="3491692">
                  <a:extLst>
                    <a:ext uri="{9D8B030D-6E8A-4147-A177-3AD203B41FA5}">
                      <a16:colId xmlns:a16="http://schemas.microsoft.com/office/drawing/2014/main" val="20001"/>
                    </a:ext>
                  </a:extLst>
                </a:gridCol>
              </a:tblGrid>
              <a:tr h="2140757">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3">
                              <a:lumMod val="50000"/>
                            </a:schemeClr>
                          </a:solidFill>
                        </a:rPr>
                        <a:t>Likely</a:t>
                      </a:r>
                      <a:endParaRPr sz="1400" u="none" strike="noStrike" cap="none" dirty="0">
                        <a:solidFill>
                          <a:schemeClr val="accent3">
                            <a:lumMod val="50000"/>
                          </a:schemeClr>
                        </a:solidFill>
                      </a:endParaRPr>
                    </a:p>
                    <a:p>
                      <a:pPr marL="342900" marR="0" lvl="0" indent="-342900" algn="l" rtl="0">
                        <a:lnSpc>
                          <a:spcPct val="100000"/>
                        </a:lnSpc>
                        <a:spcBef>
                          <a:spcPts val="0"/>
                        </a:spcBef>
                        <a:spcAft>
                          <a:spcPts val="0"/>
                        </a:spcAft>
                        <a:buClr>
                          <a:srgbClr val="000000"/>
                        </a:buClr>
                        <a:buSzPts val="3600"/>
                        <a:buFont typeface="Arial" panose="020B0604020202020204" pitchFamily="34" charset="0"/>
                        <a:buChar char="•"/>
                      </a:pPr>
                      <a:r>
                        <a:rPr lang="en-US" sz="2000" u="none" strike="noStrike" cap="none" dirty="0">
                          <a:solidFill>
                            <a:schemeClr val="accent3">
                              <a:lumMod val="50000"/>
                            </a:schemeClr>
                          </a:solidFill>
                        </a:rPr>
                        <a:t>Unexpected behavior from uninitialized variables</a:t>
                      </a:r>
                    </a:p>
                    <a:p>
                      <a:pPr marL="342900" marR="0" lvl="0" indent="-342900" algn="l" rtl="0">
                        <a:lnSpc>
                          <a:spcPct val="100000"/>
                        </a:lnSpc>
                        <a:spcBef>
                          <a:spcPts val="0"/>
                        </a:spcBef>
                        <a:spcAft>
                          <a:spcPts val="0"/>
                        </a:spcAft>
                        <a:buClr>
                          <a:srgbClr val="000000"/>
                        </a:buClr>
                        <a:buSzPts val="3600"/>
                        <a:buFont typeface="Arial" panose="020B0604020202020204" pitchFamily="34" charset="0"/>
                        <a:buChar char="•"/>
                      </a:pPr>
                      <a:r>
                        <a:rPr lang="en-US" sz="2000" u="none" strike="noStrike" cap="none" dirty="0">
                          <a:solidFill>
                            <a:schemeClr val="accent3">
                              <a:lumMod val="50000"/>
                            </a:schemeClr>
                          </a:solidFill>
                        </a:rPr>
                        <a:t>Abnormal program termination</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3">
                              <a:lumMod val="50000"/>
                            </a:schemeClr>
                          </a:solidFill>
                        </a:rPr>
                        <a:t>Priority</a:t>
                      </a:r>
                    </a:p>
                    <a:p>
                      <a:pPr marL="342900" marR="0" lvl="0" indent="-342900" algn="l" rtl="0">
                        <a:lnSpc>
                          <a:spcPct val="100000"/>
                        </a:lnSpc>
                        <a:spcBef>
                          <a:spcPts val="0"/>
                        </a:spcBef>
                        <a:spcAft>
                          <a:spcPts val="0"/>
                        </a:spcAft>
                        <a:buClr>
                          <a:srgbClr val="000000"/>
                        </a:buClr>
                        <a:buSzPts val="3600"/>
                        <a:buFont typeface="Arial" panose="020B0604020202020204" pitchFamily="34" charset="0"/>
                        <a:buChar char="•"/>
                      </a:pPr>
                      <a:r>
                        <a:rPr lang="en-US" sz="2000" u="none" strike="noStrike" cap="none" dirty="0">
                          <a:solidFill>
                            <a:schemeClr val="accent3">
                              <a:lumMod val="50000"/>
                            </a:schemeClr>
                          </a:solidFill>
                        </a:rPr>
                        <a:t>Buffer overflow</a:t>
                      </a:r>
                    </a:p>
                    <a:p>
                      <a:pPr marL="342900" marR="0" lvl="0" indent="-342900" algn="l" rtl="0">
                        <a:lnSpc>
                          <a:spcPct val="100000"/>
                        </a:lnSpc>
                        <a:spcBef>
                          <a:spcPts val="0"/>
                        </a:spcBef>
                        <a:spcAft>
                          <a:spcPts val="0"/>
                        </a:spcAft>
                        <a:buClr>
                          <a:srgbClr val="000000"/>
                        </a:buClr>
                        <a:buSzPts val="3600"/>
                        <a:buFont typeface="Arial" panose="020B0604020202020204" pitchFamily="34" charset="0"/>
                        <a:buChar char="•"/>
                      </a:pPr>
                      <a:r>
                        <a:rPr lang="en-US" sz="2000" u="none" strike="noStrike" cap="none" dirty="0">
                          <a:solidFill>
                            <a:schemeClr val="accent3">
                              <a:lumMod val="50000"/>
                            </a:schemeClr>
                          </a:solidFill>
                        </a:rPr>
                        <a:t>SQL Injection</a:t>
                      </a:r>
                    </a:p>
                    <a:p>
                      <a:pPr marL="342900" marR="0" lvl="0" indent="-342900" algn="l" rtl="0">
                        <a:lnSpc>
                          <a:spcPct val="100000"/>
                        </a:lnSpc>
                        <a:spcBef>
                          <a:spcPts val="0"/>
                        </a:spcBef>
                        <a:spcAft>
                          <a:spcPts val="0"/>
                        </a:spcAft>
                        <a:buClr>
                          <a:srgbClr val="000000"/>
                        </a:buClr>
                        <a:buSzPts val="3600"/>
                        <a:buFont typeface="Arial" panose="020B0604020202020204" pitchFamily="34" charset="0"/>
                        <a:buChar char="•"/>
                      </a:pPr>
                      <a:r>
                        <a:rPr lang="en-US" sz="2000" u="none" strike="noStrike" cap="none" dirty="0">
                          <a:solidFill>
                            <a:schemeClr val="accent3">
                              <a:lumMod val="50000"/>
                            </a:schemeClr>
                          </a:solidFill>
                        </a:rPr>
                        <a:t>Memory allocation errors</a:t>
                      </a:r>
                    </a:p>
                    <a:p>
                      <a:pPr marL="0" marR="0" lvl="0" indent="0" algn="l" rtl="0">
                        <a:lnSpc>
                          <a:spcPct val="100000"/>
                        </a:lnSpc>
                        <a:spcBef>
                          <a:spcPts val="0"/>
                        </a:spcBef>
                        <a:spcAft>
                          <a:spcPts val="0"/>
                        </a:spcAft>
                        <a:buClr>
                          <a:srgbClr val="000000"/>
                        </a:buClr>
                        <a:buSzPts val="3600"/>
                        <a:buFont typeface="Arial" panose="020B0604020202020204" pitchFamily="34" charset="0"/>
                        <a:buNone/>
                      </a:pPr>
                      <a:endParaRPr lang="en-US" sz="2000" u="none" strike="noStrike" cap="none" dirty="0">
                        <a:solidFill>
                          <a:schemeClr val="accent3">
                            <a:lumMod val="50000"/>
                          </a:schemeClr>
                        </a:solidFill>
                      </a:endParaRPr>
                    </a:p>
                    <a:p>
                      <a:pPr marL="342900" marR="0" lvl="0" indent="-342900" algn="l" rtl="0">
                        <a:lnSpc>
                          <a:spcPct val="100000"/>
                        </a:lnSpc>
                        <a:spcBef>
                          <a:spcPts val="0"/>
                        </a:spcBef>
                        <a:spcAft>
                          <a:spcPts val="0"/>
                        </a:spcAft>
                        <a:buClr>
                          <a:srgbClr val="000000"/>
                        </a:buClr>
                        <a:buSzPts val="3600"/>
                        <a:buFont typeface="Arial" panose="020B0604020202020204" pitchFamily="34" charset="0"/>
                        <a:buChar char="•"/>
                      </a:pPr>
                      <a:endParaRPr lang="en-US" sz="2000" u="none" strike="noStrike" cap="none" dirty="0">
                        <a:solidFill>
                          <a:schemeClr val="accent3">
                            <a:lumMod val="50000"/>
                          </a:schemeClr>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140757">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3">
                              <a:lumMod val="50000"/>
                            </a:schemeClr>
                          </a:solidFill>
                        </a:rPr>
                        <a:t>Low priority</a:t>
                      </a:r>
                      <a:endParaRPr sz="1400" u="none" strike="noStrike" cap="none" dirty="0">
                        <a:solidFill>
                          <a:schemeClr val="accent3">
                            <a:lumMod val="50000"/>
                          </a:schemeClr>
                        </a:solidFill>
                      </a:endParaRPr>
                    </a:p>
                    <a:p>
                      <a:pPr marL="342900" marR="0" lvl="0" indent="-342900" algn="l" rtl="0">
                        <a:lnSpc>
                          <a:spcPct val="100000"/>
                        </a:lnSpc>
                        <a:spcBef>
                          <a:spcPts val="0"/>
                        </a:spcBef>
                        <a:spcAft>
                          <a:spcPts val="0"/>
                        </a:spcAft>
                        <a:buClr>
                          <a:srgbClr val="000000"/>
                        </a:buClr>
                        <a:buSzPts val="3600"/>
                        <a:buFont typeface="Arial" panose="020B0604020202020204" pitchFamily="34" charset="0"/>
                        <a:buChar char="•"/>
                      </a:pPr>
                      <a:r>
                        <a:rPr lang="en-US" sz="2000" u="none" strike="noStrike" cap="none" dirty="0">
                          <a:solidFill>
                            <a:schemeClr val="accent3">
                              <a:lumMod val="50000"/>
                            </a:schemeClr>
                          </a:solidFill>
                        </a:rPr>
                        <a:t>Variable scope errors in switches</a:t>
                      </a:r>
                    </a:p>
                    <a:p>
                      <a:pPr marL="342900" marR="0" lvl="0" indent="-342900" algn="l" defTabSz="914400" rtl="0" eaLnBrk="1" fontAlgn="auto" latinLnBrk="0" hangingPunct="1">
                        <a:lnSpc>
                          <a:spcPct val="100000"/>
                        </a:lnSpc>
                        <a:spcBef>
                          <a:spcPts val="0"/>
                        </a:spcBef>
                        <a:spcAft>
                          <a:spcPts val="0"/>
                        </a:spcAft>
                        <a:buClr>
                          <a:srgbClr val="000000"/>
                        </a:buClr>
                        <a:buSzPts val="3600"/>
                        <a:buFont typeface="Arial" panose="020B0604020202020204" pitchFamily="34" charset="0"/>
                        <a:buChar char="•"/>
                        <a:tabLst/>
                        <a:defRPr/>
                      </a:pPr>
                      <a:r>
                        <a:rPr lang="en-US" sz="2000" u="none" strike="noStrike" cap="none" dirty="0">
                          <a:solidFill>
                            <a:schemeClr val="accent3">
                              <a:lumMod val="50000"/>
                            </a:schemeClr>
                          </a:solidFill>
                        </a:rPr>
                        <a:t>Assertions with Side Effects</a:t>
                      </a:r>
                    </a:p>
                    <a:p>
                      <a:pPr marL="342900" marR="0" lvl="0" indent="-342900" algn="l" rtl="0">
                        <a:lnSpc>
                          <a:spcPct val="100000"/>
                        </a:lnSpc>
                        <a:spcBef>
                          <a:spcPts val="0"/>
                        </a:spcBef>
                        <a:spcAft>
                          <a:spcPts val="0"/>
                        </a:spcAft>
                        <a:buClr>
                          <a:srgbClr val="000000"/>
                        </a:buClr>
                        <a:buSzPts val="3600"/>
                        <a:buFont typeface="Arial" panose="020B0604020202020204" pitchFamily="34" charset="0"/>
                        <a:buChar char="•"/>
                      </a:pPr>
                      <a:endParaRPr sz="1000" u="none" strike="noStrike" cap="none" dirty="0">
                        <a:solidFill>
                          <a:schemeClr val="accent3">
                            <a:lumMod val="50000"/>
                          </a:schemeClr>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3">
                              <a:lumMod val="50000"/>
                            </a:schemeClr>
                          </a:solidFill>
                        </a:rPr>
                        <a:t>Unlikely</a:t>
                      </a:r>
                      <a:endParaRPr sz="1400" u="none" strike="noStrike" cap="none" dirty="0">
                        <a:solidFill>
                          <a:schemeClr val="accent3">
                            <a:lumMod val="50000"/>
                          </a:schemeClr>
                        </a:solidFill>
                      </a:endParaRPr>
                    </a:p>
                    <a:p>
                      <a:pPr marL="342900" marR="0" lvl="0" indent="-342900" algn="l" defTabSz="914400" rtl="0" eaLnBrk="1" fontAlgn="auto" latinLnBrk="0" hangingPunct="1">
                        <a:lnSpc>
                          <a:spcPct val="100000"/>
                        </a:lnSpc>
                        <a:spcBef>
                          <a:spcPts val="0"/>
                        </a:spcBef>
                        <a:spcAft>
                          <a:spcPts val="0"/>
                        </a:spcAft>
                        <a:buClr>
                          <a:srgbClr val="000000"/>
                        </a:buClr>
                        <a:buSzPts val="3600"/>
                        <a:buFont typeface="Arial" panose="020B0604020202020204" pitchFamily="34" charset="0"/>
                        <a:buChar char="•"/>
                        <a:tabLst/>
                        <a:defRPr/>
                      </a:pPr>
                      <a:r>
                        <a:rPr lang="en-US" sz="2000" u="none" strike="noStrike" cap="none" dirty="0">
                          <a:solidFill>
                            <a:schemeClr val="accent3">
                              <a:lumMod val="50000"/>
                            </a:schemeClr>
                          </a:solidFill>
                        </a:rPr>
                        <a:t>Function paths not returning errors when expected</a:t>
                      </a:r>
                      <a:endParaRPr lang="en-US" sz="1000" u="none" strike="noStrike" cap="none" dirty="0">
                        <a:solidFill>
                          <a:schemeClr val="accent3">
                            <a:lumMod val="50000"/>
                          </a:schemeClr>
                        </a:solidFill>
                      </a:endParaRPr>
                    </a:p>
                    <a:p>
                      <a:pPr marL="342900" marR="0" lvl="0" indent="-342900" algn="l" defTabSz="914400" rtl="0" eaLnBrk="1" fontAlgn="auto" latinLnBrk="0" hangingPunct="1">
                        <a:lnSpc>
                          <a:spcPct val="100000"/>
                        </a:lnSpc>
                        <a:spcBef>
                          <a:spcPts val="0"/>
                        </a:spcBef>
                        <a:spcAft>
                          <a:spcPts val="0"/>
                        </a:spcAft>
                        <a:buClr>
                          <a:srgbClr val="000000"/>
                        </a:buClr>
                        <a:buSzPts val="3600"/>
                        <a:buFont typeface="Arial" panose="020B0604020202020204" pitchFamily="34" charset="0"/>
                        <a:buChar char="•"/>
                        <a:tabLst/>
                        <a:defRPr/>
                      </a:pPr>
                      <a:r>
                        <a:rPr lang="en-US" sz="2000" u="none" strike="noStrike" cap="none" dirty="0">
                          <a:solidFill>
                            <a:schemeClr val="accent3">
                              <a:lumMod val="50000"/>
                            </a:schemeClr>
                          </a:solidFill>
                        </a:rPr>
                        <a:t>Char type ambiguity for numeric values</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Google Shape;160;p4">
            <a:extLst>
              <a:ext uri="{FF2B5EF4-FFF2-40B4-BE49-F238E27FC236}">
                <a16:creationId xmlns:a16="http://schemas.microsoft.com/office/drawing/2014/main" id="{7810A40E-A55D-DDA2-989D-1228E7545E1E}"/>
              </a:ext>
            </a:extLst>
          </p:cNvPr>
          <p:cNvSpPr txBox="1">
            <a:spLocks/>
          </p:cNvSpPr>
          <p:nvPr/>
        </p:nvSpPr>
        <p:spPr>
          <a:xfrm>
            <a:off x="586441" y="1243734"/>
            <a:ext cx="6298453" cy="5841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228600" indent="-88900" algn="ctr">
              <a:buSzPts val="2200"/>
              <a:buFont typeface="Arial"/>
              <a:buNone/>
            </a:pPr>
            <a:r>
              <a:rPr lang="en-US" dirty="0">
                <a:latin typeface="Century Gothic" panose="020B0502020202020204" pitchFamily="34" charset="0"/>
              </a:rPr>
              <a:t>Risk = Probability </a:t>
            </a:r>
            <a:r>
              <a:rPr lang="en-US" dirty="0">
                <a:latin typeface="Century Gothic" panose="020B0502020202020204" pitchFamily="34" charset="0"/>
                <a:cs typeface="Times New Roman" panose="02020603050405020304" pitchFamily="18" charset="0"/>
              </a:rPr>
              <a:t>∙ Loss</a:t>
            </a:r>
            <a:endParaRPr lang="en-US" dirty="0">
              <a:latin typeface="Century Gothic" panose="020B0502020202020204" pitchFamily="34" charset="0"/>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3BBFD926-A45D-7698-D221-9F155DFED71E}"/>
              </a:ext>
            </a:extLst>
          </p:cNvPr>
          <p:cNvGraphicFramePr>
            <a:graphicFrameLocks noGrp="1"/>
          </p:cNvGraphicFramePr>
          <p:nvPr>
            <p:extLst>
              <p:ext uri="{D42A27DB-BD31-4B8C-83A1-F6EECF244321}">
                <p14:modId xmlns:p14="http://schemas.microsoft.com/office/powerpoint/2010/main" val="2072286621"/>
              </p:ext>
            </p:extLst>
          </p:nvPr>
        </p:nvGraphicFramePr>
        <p:xfrm>
          <a:off x="382495" y="1680182"/>
          <a:ext cx="10701580" cy="5035074"/>
        </p:xfrm>
        <a:graphic>
          <a:graphicData uri="http://schemas.openxmlformats.org/drawingml/2006/table">
            <a:tbl>
              <a:tblPr firstRow="1" bandRow="1">
                <a:tableStyleId>{802198C4-3087-4945-87E3-76CBB3509B7E}</a:tableStyleId>
              </a:tblPr>
              <a:tblGrid>
                <a:gridCol w="4859876">
                  <a:extLst>
                    <a:ext uri="{9D8B030D-6E8A-4147-A177-3AD203B41FA5}">
                      <a16:colId xmlns:a16="http://schemas.microsoft.com/office/drawing/2014/main" val="2047564223"/>
                    </a:ext>
                  </a:extLst>
                </a:gridCol>
                <a:gridCol w="5841704">
                  <a:extLst>
                    <a:ext uri="{9D8B030D-6E8A-4147-A177-3AD203B41FA5}">
                      <a16:colId xmlns:a16="http://schemas.microsoft.com/office/drawing/2014/main" val="4269343885"/>
                    </a:ext>
                  </a:extLst>
                </a:gridCol>
              </a:tblGrid>
              <a:tr h="457734">
                <a:tc>
                  <a:txBody>
                    <a:bodyPr/>
                    <a:lstStyle/>
                    <a:p>
                      <a:pPr algn="ctr"/>
                      <a:r>
                        <a:rPr lang="en-US" sz="1600" b="1" dirty="0">
                          <a:solidFill>
                            <a:schemeClr val="bg1"/>
                          </a:solidFill>
                        </a:rPr>
                        <a:t>Principles</a:t>
                      </a:r>
                    </a:p>
                  </a:txBody>
                  <a:tcPr anchor="b">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dirty="0">
                          <a:solidFill>
                            <a:schemeClr val="bg1"/>
                          </a:solidFill>
                        </a:rPr>
                        <a:t>Standards</a:t>
                      </a:r>
                    </a:p>
                  </a:txBody>
                  <a:tcPr anchor="b">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9161887"/>
                  </a:ext>
                </a:extLst>
              </a:tr>
              <a:tr h="457734">
                <a:tc>
                  <a:txBody>
                    <a:bodyPr/>
                    <a:lstStyle/>
                    <a:p>
                      <a:r>
                        <a:rPr lang="en-US" sz="1600" dirty="0">
                          <a:solidFill>
                            <a:schemeClr val="bg1"/>
                          </a:solidFill>
                        </a:rPr>
                        <a:t>Validate Input Data</a:t>
                      </a:r>
                    </a:p>
                  </a:txBody>
                  <a:tcPr>
                    <a:lnT w="12700" cap="flat" cmpd="sng" algn="ctr">
                      <a:solidFill>
                        <a:schemeClr val="bg1"/>
                      </a:solidFill>
                      <a:prstDash val="solid"/>
                      <a:round/>
                      <a:headEnd type="none" w="med" len="med"/>
                      <a:tailEnd type="none" w="med" len="med"/>
                    </a:lnT>
                  </a:tcPr>
                </a:tc>
                <a:tc>
                  <a:txBody>
                    <a:bodyPr/>
                    <a:lstStyle/>
                    <a:p>
                      <a:r>
                        <a:rPr lang="en-US" sz="1600" dirty="0">
                          <a:solidFill>
                            <a:schemeClr val="bg1"/>
                          </a:solidFill>
                        </a:rPr>
                        <a:t>STD-001-CLG, STD-002-CPP, STD-003-CPP, STD-004-CLG</a:t>
                      </a: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75819403"/>
                  </a:ext>
                </a:extLst>
              </a:tr>
              <a:tr h="457734">
                <a:tc>
                  <a:txBody>
                    <a:bodyPr/>
                    <a:lstStyle/>
                    <a:p>
                      <a:r>
                        <a:rPr lang="en-US" sz="1600" dirty="0">
                          <a:solidFill>
                            <a:schemeClr val="bg1"/>
                          </a:solidFill>
                        </a:rPr>
                        <a:t>Heed Complier Warnings</a:t>
                      </a:r>
                    </a:p>
                  </a:txBody>
                  <a:tcPr/>
                </a:tc>
                <a:tc>
                  <a:txBody>
                    <a:bodyPr/>
                    <a:lstStyle/>
                    <a:p>
                      <a:endParaRPr lang="en-US" sz="1600" dirty="0">
                        <a:solidFill>
                          <a:schemeClr val="bg1"/>
                        </a:solidFill>
                      </a:endParaRPr>
                    </a:p>
                  </a:txBody>
                  <a:tcPr/>
                </a:tc>
                <a:extLst>
                  <a:ext uri="{0D108BD9-81ED-4DB2-BD59-A6C34878D82A}">
                    <a16:rowId xmlns:a16="http://schemas.microsoft.com/office/drawing/2014/main" val="2842399202"/>
                  </a:ext>
                </a:extLst>
              </a:tr>
              <a:tr h="457734">
                <a:tc>
                  <a:txBody>
                    <a:bodyPr/>
                    <a:lstStyle/>
                    <a:p>
                      <a:r>
                        <a:rPr lang="en-US" sz="1600" dirty="0">
                          <a:solidFill>
                            <a:schemeClr val="bg1"/>
                          </a:solidFill>
                        </a:rPr>
                        <a:t>Architect and Design for Security Policies</a:t>
                      </a:r>
                    </a:p>
                  </a:txBody>
                  <a:tcPr/>
                </a:tc>
                <a:tc>
                  <a:txBody>
                    <a:bodyPr/>
                    <a:lstStyle/>
                    <a:p>
                      <a:r>
                        <a:rPr lang="en-US" sz="1600" dirty="0">
                          <a:solidFill>
                            <a:schemeClr val="bg1"/>
                          </a:solidFill>
                        </a:rPr>
                        <a:t>STD-009-CPP</a:t>
                      </a:r>
                    </a:p>
                  </a:txBody>
                  <a:tcPr/>
                </a:tc>
                <a:extLst>
                  <a:ext uri="{0D108BD9-81ED-4DB2-BD59-A6C34878D82A}">
                    <a16:rowId xmlns:a16="http://schemas.microsoft.com/office/drawing/2014/main" val="2062336383"/>
                  </a:ext>
                </a:extLst>
              </a:tr>
              <a:tr h="457734">
                <a:tc>
                  <a:txBody>
                    <a:bodyPr/>
                    <a:lstStyle/>
                    <a:p>
                      <a:r>
                        <a:rPr lang="en-US" sz="1600" dirty="0">
                          <a:solidFill>
                            <a:schemeClr val="bg1"/>
                          </a:solidFill>
                        </a:rPr>
                        <a:t>Keep It Simple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STD-006-CLG, STD-008-CPP, STD-010-CLG</a:t>
                      </a:r>
                    </a:p>
                  </a:txBody>
                  <a:tcPr/>
                </a:tc>
                <a:extLst>
                  <a:ext uri="{0D108BD9-81ED-4DB2-BD59-A6C34878D82A}">
                    <a16:rowId xmlns:a16="http://schemas.microsoft.com/office/drawing/2014/main" val="3902532831"/>
                  </a:ext>
                </a:extLst>
              </a:tr>
              <a:tr h="457734">
                <a:tc>
                  <a:txBody>
                    <a:bodyPr/>
                    <a:lstStyle/>
                    <a:p>
                      <a:r>
                        <a:rPr lang="en-US" sz="1600" dirty="0">
                          <a:solidFill>
                            <a:schemeClr val="bg1"/>
                          </a:solidFill>
                        </a:rPr>
                        <a:t>Default Deny</a:t>
                      </a:r>
                    </a:p>
                  </a:txBody>
                  <a:tcPr/>
                </a:tc>
                <a:tc>
                  <a:txBody>
                    <a:bodyPr/>
                    <a:lstStyle/>
                    <a:p>
                      <a:r>
                        <a:rPr lang="en-US" sz="1600" dirty="0">
                          <a:solidFill>
                            <a:schemeClr val="bg1"/>
                          </a:solidFill>
                        </a:rPr>
                        <a:t>STD-005-CPP</a:t>
                      </a:r>
                    </a:p>
                  </a:txBody>
                  <a:tcPr/>
                </a:tc>
                <a:extLst>
                  <a:ext uri="{0D108BD9-81ED-4DB2-BD59-A6C34878D82A}">
                    <a16:rowId xmlns:a16="http://schemas.microsoft.com/office/drawing/2014/main" val="4019028138"/>
                  </a:ext>
                </a:extLst>
              </a:tr>
              <a:tr h="457734">
                <a:tc>
                  <a:txBody>
                    <a:bodyPr/>
                    <a:lstStyle/>
                    <a:p>
                      <a:r>
                        <a:rPr lang="en-US" sz="1600" dirty="0">
                          <a:solidFill>
                            <a:schemeClr val="bg1"/>
                          </a:solidFill>
                        </a:rPr>
                        <a:t>Adhere to the Principle of Least Privilege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STD-007-CPP</a:t>
                      </a:r>
                    </a:p>
                  </a:txBody>
                  <a:tcPr/>
                </a:tc>
                <a:extLst>
                  <a:ext uri="{0D108BD9-81ED-4DB2-BD59-A6C34878D82A}">
                    <a16:rowId xmlns:a16="http://schemas.microsoft.com/office/drawing/2014/main" val="4019146283"/>
                  </a:ext>
                </a:extLst>
              </a:tr>
              <a:tr h="457734">
                <a:tc>
                  <a:txBody>
                    <a:bodyPr/>
                    <a:lstStyle/>
                    <a:p>
                      <a:r>
                        <a:rPr lang="en-US" sz="1600" dirty="0">
                          <a:solidFill>
                            <a:schemeClr val="bg1"/>
                          </a:solidFill>
                        </a:rPr>
                        <a:t>Sanitize Data Sent to Other Systems</a:t>
                      </a:r>
                    </a:p>
                  </a:txBody>
                  <a:tcPr/>
                </a:tc>
                <a:tc>
                  <a:txBody>
                    <a:bodyPr/>
                    <a:lstStyle/>
                    <a:p>
                      <a:r>
                        <a:rPr lang="en-US" sz="1600" dirty="0">
                          <a:solidFill>
                            <a:schemeClr val="bg1"/>
                          </a:solidFill>
                        </a:rPr>
                        <a:t>STD-004-CLG</a:t>
                      </a:r>
                    </a:p>
                  </a:txBody>
                  <a:tcPr/>
                </a:tc>
                <a:extLst>
                  <a:ext uri="{0D108BD9-81ED-4DB2-BD59-A6C34878D82A}">
                    <a16:rowId xmlns:a16="http://schemas.microsoft.com/office/drawing/2014/main" val="986552921"/>
                  </a:ext>
                </a:extLst>
              </a:tr>
              <a:tr h="457734">
                <a:tc>
                  <a:txBody>
                    <a:bodyPr/>
                    <a:lstStyle/>
                    <a:p>
                      <a:r>
                        <a:rPr lang="en-US" sz="1600" dirty="0">
                          <a:solidFill>
                            <a:schemeClr val="bg1"/>
                          </a:solidFill>
                        </a:rPr>
                        <a:t>Practice Defense in Depth</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STD-003-CPP, STD-005-CPP, STD-009-CPP</a:t>
                      </a:r>
                    </a:p>
                  </a:txBody>
                  <a:tcPr/>
                </a:tc>
                <a:extLst>
                  <a:ext uri="{0D108BD9-81ED-4DB2-BD59-A6C34878D82A}">
                    <a16:rowId xmlns:a16="http://schemas.microsoft.com/office/drawing/2014/main" val="2346341142"/>
                  </a:ext>
                </a:extLst>
              </a:tr>
              <a:tr h="457734">
                <a:tc>
                  <a:txBody>
                    <a:bodyPr/>
                    <a:lstStyle/>
                    <a:p>
                      <a:r>
                        <a:rPr lang="en-US" sz="1600" dirty="0">
                          <a:solidFill>
                            <a:schemeClr val="bg1"/>
                          </a:solidFill>
                        </a:rPr>
                        <a:t>Use Effective Quality Assurance Techniques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STD-002-CPP, STD-006-CLG, STD-007-CPP</a:t>
                      </a:r>
                    </a:p>
                  </a:txBody>
                  <a:tcPr/>
                </a:tc>
                <a:extLst>
                  <a:ext uri="{0D108BD9-81ED-4DB2-BD59-A6C34878D82A}">
                    <a16:rowId xmlns:a16="http://schemas.microsoft.com/office/drawing/2014/main" val="1762317631"/>
                  </a:ext>
                </a:extLst>
              </a:tr>
              <a:tr h="457734">
                <a:tc>
                  <a:txBody>
                    <a:bodyPr/>
                    <a:lstStyle/>
                    <a:p>
                      <a:r>
                        <a:rPr lang="en-US" sz="1600" dirty="0">
                          <a:solidFill>
                            <a:schemeClr val="bg1"/>
                          </a:solidFill>
                        </a:rPr>
                        <a:t>Adopt a Secure Coding Standard</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STD-001-CLG, STD-008-CPP, STD-009-CPP, STD-010-CLG</a:t>
                      </a:r>
                    </a:p>
                  </a:txBody>
                  <a:tcPr/>
                </a:tc>
                <a:extLst>
                  <a:ext uri="{0D108BD9-81ED-4DB2-BD59-A6C34878D82A}">
                    <a16:rowId xmlns:a16="http://schemas.microsoft.com/office/drawing/2014/main" val="197765686"/>
                  </a:ext>
                </a:extLst>
              </a:tr>
            </a:tbl>
          </a:graphicData>
        </a:graphic>
      </p:graphicFrame>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4" name="Table 3">
            <a:extLst>
              <a:ext uri="{FF2B5EF4-FFF2-40B4-BE49-F238E27FC236}">
                <a16:creationId xmlns:a16="http://schemas.microsoft.com/office/drawing/2014/main" id="{FFB5E02B-2EBD-39E3-D062-E570FC6E5CD4}"/>
              </a:ext>
            </a:extLst>
          </p:cNvPr>
          <p:cNvGraphicFramePr>
            <a:graphicFrameLocks noGrp="1"/>
          </p:cNvGraphicFramePr>
          <p:nvPr>
            <p:extLst>
              <p:ext uri="{D42A27DB-BD31-4B8C-83A1-F6EECF244321}">
                <p14:modId xmlns:p14="http://schemas.microsoft.com/office/powerpoint/2010/main" val="414986036"/>
              </p:ext>
            </p:extLst>
          </p:nvPr>
        </p:nvGraphicFramePr>
        <p:xfrm>
          <a:off x="722779" y="2494830"/>
          <a:ext cx="10214162" cy="3688080"/>
        </p:xfrm>
        <a:graphic>
          <a:graphicData uri="http://schemas.openxmlformats.org/drawingml/2006/table">
            <a:tbl>
              <a:tblPr>
                <a:tableStyleId>{802198C4-3087-4945-87E3-76CBB3509B7E}</a:tableStyleId>
              </a:tblPr>
              <a:tblGrid>
                <a:gridCol w="1587477">
                  <a:extLst>
                    <a:ext uri="{9D8B030D-6E8A-4147-A177-3AD203B41FA5}">
                      <a16:colId xmlns:a16="http://schemas.microsoft.com/office/drawing/2014/main" val="1555189246"/>
                    </a:ext>
                  </a:extLst>
                </a:gridCol>
                <a:gridCol w="2694534">
                  <a:extLst>
                    <a:ext uri="{9D8B030D-6E8A-4147-A177-3AD203B41FA5}">
                      <a16:colId xmlns:a16="http://schemas.microsoft.com/office/drawing/2014/main" val="238783867"/>
                    </a:ext>
                  </a:extLst>
                </a:gridCol>
                <a:gridCol w="1190608">
                  <a:extLst>
                    <a:ext uri="{9D8B030D-6E8A-4147-A177-3AD203B41FA5}">
                      <a16:colId xmlns:a16="http://schemas.microsoft.com/office/drawing/2014/main" val="2063214498"/>
                    </a:ext>
                  </a:extLst>
                </a:gridCol>
                <a:gridCol w="1420374">
                  <a:extLst>
                    <a:ext uri="{9D8B030D-6E8A-4147-A177-3AD203B41FA5}">
                      <a16:colId xmlns:a16="http://schemas.microsoft.com/office/drawing/2014/main" val="3568198527"/>
                    </a:ext>
                  </a:extLst>
                </a:gridCol>
                <a:gridCol w="2193225">
                  <a:extLst>
                    <a:ext uri="{9D8B030D-6E8A-4147-A177-3AD203B41FA5}">
                      <a16:colId xmlns:a16="http://schemas.microsoft.com/office/drawing/2014/main" val="3549194600"/>
                    </a:ext>
                  </a:extLst>
                </a:gridCol>
                <a:gridCol w="1127944">
                  <a:extLst>
                    <a:ext uri="{9D8B030D-6E8A-4147-A177-3AD203B41FA5}">
                      <a16:colId xmlns:a16="http://schemas.microsoft.com/office/drawing/2014/main" val="1851810076"/>
                    </a:ext>
                  </a:extLst>
                </a:gridCol>
              </a:tblGrid>
              <a:tr h="281740">
                <a:tc>
                  <a:txBody>
                    <a:bodyPr/>
                    <a:lstStyle/>
                    <a:p>
                      <a:pPr algn="ctr" fontAlgn="ctr"/>
                      <a:r>
                        <a:rPr lang="en-US" sz="1600" b="1" u="none" strike="noStrike" dirty="0">
                          <a:solidFill>
                            <a:schemeClr val="bg1"/>
                          </a:solidFill>
                          <a:effectLst/>
                        </a:rPr>
                        <a:t>Rule</a:t>
                      </a:r>
                      <a:endParaRPr lang="en-US" sz="1600" b="1" i="0" u="none" strike="noStrike" dirty="0">
                        <a:solidFill>
                          <a:schemeClr val="bg1"/>
                        </a:solidFill>
                        <a:effectLst/>
                        <a:latin typeface="Calibri" panose="020F0502020204030204" pitchFamily="34" charset="0"/>
                      </a:endParaRPr>
                    </a:p>
                  </a:txBody>
                  <a:tcPr marL="3810" marR="3810" marT="381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b="1" u="none" strike="noStrike" dirty="0">
                          <a:solidFill>
                            <a:schemeClr val="bg1"/>
                          </a:solidFill>
                          <a:effectLst/>
                        </a:rPr>
                        <a:t>Description</a:t>
                      </a:r>
                      <a:endParaRPr lang="en-US" sz="1600" b="1" i="0" u="none" strike="noStrike" dirty="0">
                        <a:solidFill>
                          <a:schemeClr val="bg1"/>
                        </a:solidFill>
                        <a:effectLst/>
                        <a:latin typeface="Calibri" panose="020F0502020204030204" pitchFamily="34"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b="1" u="none" strike="noStrike" dirty="0">
                          <a:solidFill>
                            <a:schemeClr val="bg1"/>
                          </a:solidFill>
                          <a:effectLst/>
                        </a:rPr>
                        <a:t>Severity</a:t>
                      </a:r>
                      <a:endParaRPr lang="en-US" sz="1600" b="1" i="0" u="none" strike="noStrike" dirty="0">
                        <a:solidFill>
                          <a:schemeClr val="bg1"/>
                        </a:solidFill>
                        <a:effectLst/>
                        <a:latin typeface="Calibri" panose="020F0502020204030204" pitchFamily="34" charset="0"/>
                      </a:endParaRPr>
                    </a:p>
                  </a:txBody>
                  <a:tcPr marL="3810" marR="3810" marT="381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b="1" u="none" strike="noStrike">
                          <a:solidFill>
                            <a:schemeClr val="bg1"/>
                          </a:solidFill>
                          <a:effectLst/>
                        </a:rPr>
                        <a:t>Likelihood</a:t>
                      </a:r>
                      <a:endParaRPr lang="en-US" sz="1600" b="1" i="0" u="none" strike="noStrike">
                        <a:solidFill>
                          <a:schemeClr val="bg1"/>
                        </a:solidFill>
                        <a:effectLst/>
                        <a:latin typeface="Calibri" panose="020F0502020204030204" pitchFamily="34" charset="0"/>
                      </a:endParaRPr>
                    </a:p>
                  </a:txBody>
                  <a:tcPr marL="3810" marR="3810" marT="381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b="1" u="none" strike="noStrike" dirty="0">
                          <a:solidFill>
                            <a:schemeClr val="bg1"/>
                          </a:solidFill>
                          <a:effectLst/>
                        </a:rPr>
                        <a:t>Remediation Cost</a:t>
                      </a:r>
                      <a:endParaRPr lang="en-US" sz="1600" b="1" i="0" u="none" strike="noStrike" dirty="0">
                        <a:solidFill>
                          <a:schemeClr val="bg1"/>
                        </a:solidFill>
                        <a:effectLst/>
                        <a:latin typeface="Calibri" panose="020F0502020204030204" pitchFamily="34" charset="0"/>
                      </a:endParaRPr>
                    </a:p>
                  </a:txBody>
                  <a:tcPr marL="3810" marR="3810" marT="381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b="1" u="none" strike="noStrike" dirty="0">
                          <a:solidFill>
                            <a:schemeClr val="bg1"/>
                          </a:solidFill>
                          <a:effectLst/>
                        </a:rPr>
                        <a:t>Priority</a:t>
                      </a:r>
                      <a:endParaRPr lang="en-US" sz="1600" b="1" i="0" u="none" strike="noStrike" dirty="0">
                        <a:solidFill>
                          <a:schemeClr val="bg1"/>
                        </a:solidFill>
                        <a:effectLst/>
                        <a:latin typeface="Calibri" panose="020F0502020204030204" pitchFamily="34" charset="0"/>
                      </a:endParaRPr>
                    </a:p>
                  </a:txBody>
                  <a:tcPr marL="3810" marR="3810" marT="381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5294925"/>
                  </a:ext>
                </a:extLst>
              </a:tr>
              <a:tr h="281740">
                <a:tc>
                  <a:txBody>
                    <a:bodyPr/>
                    <a:lstStyle/>
                    <a:p>
                      <a:pPr algn="ctr" fontAlgn="ctr"/>
                      <a:r>
                        <a:rPr lang="en-US" sz="1600" u="none" strike="noStrike" dirty="0">
                          <a:solidFill>
                            <a:schemeClr val="bg1"/>
                          </a:solidFill>
                          <a:effectLst/>
                        </a:rPr>
                        <a:t>STD-004-CLG</a:t>
                      </a:r>
                      <a:endParaRPr lang="en-US" sz="1600" b="0" i="0" u="none" strike="noStrike" dirty="0">
                        <a:solidFill>
                          <a:schemeClr val="bg1"/>
                        </a:solidFill>
                        <a:effectLst/>
                        <a:latin typeface="Calibri" panose="020F0502020204030204" pitchFamily="34" charset="0"/>
                      </a:endParaRPr>
                    </a:p>
                  </a:txBody>
                  <a:tcPr marL="3810" marR="3810" marT="3810" marB="0" anchor="ctr">
                    <a:lnT w="12700" cap="flat" cmpd="sng" algn="ctr">
                      <a:solidFill>
                        <a:schemeClr val="bg1"/>
                      </a:solidFill>
                      <a:prstDash val="solid"/>
                      <a:round/>
                      <a:headEnd type="none" w="med" len="med"/>
                      <a:tailEnd type="none" w="med" len="med"/>
                    </a:lnT>
                  </a:tcPr>
                </a:tc>
                <a:tc>
                  <a:txBody>
                    <a:bodyPr/>
                    <a:lstStyle/>
                    <a:p>
                      <a:pPr algn="l" fontAlgn="ctr"/>
                      <a:r>
                        <a:rPr lang="en-US" sz="1600" u="none" strike="noStrike" dirty="0">
                          <a:solidFill>
                            <a:schemeClr val="bg1"/>
                          </a:solidFill>
                          <a:effectLst/>
                        </a:rPr>
                        <a:t>SQL Injection</a:t>
                      </a:r>
                      <a:endParaRPr lang="en-US" sz="1600" b="0" i="0" u="none" strike="noStrike" dirty="0">
                        <a:solidFill>
                          <a:schemeClr val="bg1"/>
                        </a:solidFill>
                        <a:effectLst/>
                        <a:latin typeface="Calibri" panose="020F0502020204030204" pitchFamily="34" charset="0"/>
                      </a:endParaRPr>
                    </a:p>
                  </a:txBody>
                  <a:tcPr anchor="ctr">
                    <a:lnT w="12700" cap="flat" cmpd="sng" algn="ctr">
                      <a:solidFill>
                        <a:schemeClr val="bg1"/>
                      </a:solidFill>
                      <a:prstDash val="solid"/>
                      <a:round/>
                      <a:headEnd type="none" w="med" len="med"/>
                      <a:tailEnd type="none" w="med" len="med"/>
                    </a:lnT>
                  </a:tcPr>
                </a:tc>
                <a:tc>
                  <a:txBody>
                    <a:bodyPr/>
                    <a:lstStyle/>
                    <a:p>
                      <a:pPr algn="ctr" fontAlgn="ctr"/>
                      <a:r>
                        <a:rPr lang="en-US" sz="1600" u="none" strike="noStrike" dirty="0">
                          <a:solidFill>
                            <a:schemeClr val="bg1"/>
                          </a:solidFill>
                          <a:effectLst/>
                        </a:rPr>
                        <a:t>High</a:t>
                      </a:r>
                      <a:endParaRPr lang="en-US" sz="1600" b="0" i="0" u="none" strike="noStrike" dirty="0">
                        <a:solidFill>
                          <a:schemeClr val="bg1"/>
                        </a:solidFill>
                        <a:effectLst/>
                        <a:latin typeface="Calibri" panose="020F0502020204030204" pitchFamily="34" charset="0"/>
                      </a:endParaRPr>
                    </a:p>
                  </a:txBody>
                  <a:tcPr marL="3810" marR="3810" marT="3810" marB="0" anchor="ctr">
                    <a:lnT w="12700" cap="flat" cmpd="sng" algn="ctr">
                      <a:solidFill>
                        <a:schemeClr val="bg1"/>
                      </a:solidFill>
                      <a:prstDash val="solid"/>
                      <a:round/>
                      <a:headEnd type="none" w="med" len="med"/>
                      <a:tailEnd type="none" w="med" len="med"/>
                    </a:lnT>
                  </a:tcPr>
                </a:tc>
                <a:tc>
                  <a:txBody>
                    <a:bodyPr/>
                    <a:lstStyle/>
                    <a:p>
                      <a:pPr algn="ctr" fontAlgn="ctr"/>
                      <a:r>
                        <a:rPr lang="en-US" sz="1600" u="none" strike="noStrike" dirty="0">
                          <a:solidFill>
                            <a:schemeClr val="bg1"/>
                          </a:solidFill>
                          <a:effectLst/>
                        </a:rPr>
                        <a:t>High</a:t>
                      </a:r>
                      <a:endParaRPr lang="en-US" sz="1600" b="0" i="0" u="none" strike="noStrike" dirty="0">
                        <a:solidFill>
                          <a:schemeClr val="bg1"/>
                        </a:solidFill>
                        <a:effectLst/>
                        <a:latin typeface="Calibri" panose="020F0502020204030204" pitchFamily="34" charset="0"/>
                      </a:endParaRPr>
                    </a:p>
                  </a:txBody>
                  <a:tcPr marL="3810" marR="3810" marT="3810" marB="0" anchor="ctr">
                    <a:lnT w="12700" cap="flat" cmpd="sng" algn="ctr">
                      <a:solidFill>
                        <a:schemeClr val="bg1"/>
                      </a:solidFill>
                      <a:prstDash val="solid"/>
                      <a:round/>
                      <a:headEnd type="none" w="med" len="med"/>
                      <a:tailEnd type="none" w="med" len="med"/>
                    </a:lnT>
                  </a:tcPr>
                </a:tc>
                <a:tc>
                  <a:txBody>
                    <a:bodyPr/>
                    <a:lstStyle/>
                    <a:p>
                      <a:pPr algn="ctr" fontAlgn="ctr"/>
                      <a:r>
                        <a:rPr lang="en-US" sz="1600" u="none" strike="noStrike" dirty="0">
                          <a:solidFill>
                            <a:schemeClr val="bg1"/>
                          </a:solidFill>
                          <a:effectLst/>
                        </a:rPr>
                        <a:t>Medium</a:t>
                      </a:r>
                      <a:endParaRPr lang="en-US" sz="1600" b="0" i="0" u="none" strike="noStrike" dirty="0">
                        <a:solidFill>
                          <a:schemeClr val="bg1"/>
                        </a:solidFill>
                        <a:effectLst/>
                        <a:latin typeface="Calibri" panose="020F0502020204030204" pitchFamily="34" charset="0"/>
                      </a:endParaRPr>
                    </a:p>
                  </a:txBody>
                  <a:tcPr marL="3810" marR="3810" marT="3810" marB="0" anchor="ctr">
                    <a:lnT w="12700" cap="flat" cmpd="sng" algn="ctr">
                      <a:solidFill>
                        <a:schemeClr val="bg1"/>
                      </a:solidFill>
                      <a:prstDash val="solid"/>
                      <a:round/>
                      <a:headEnd type="none" w="med" len="med"/>
                      <a:tailEnd type="none" w="med" len="med"/>
                    </a:lnT>
                  </a:tcPr>
                </a:tc>
                <a:tc>
                  <a:txBody>
                    <a:bodyPr/>
                    <a:lstStyle/>
                    <a:p>
                      <a:pPr algn="ctr" fontAlgn="ctr"/>
                      <a:r>
                        <a:rPr lang="en-US" sz="1600" u="none" strike="noStrike">
                          <a:solidFill>
                            <a:schemeClr val="bg1"/>
                          </a:solidFill>
                          <a:effectLst/>
                        </a:rPr>
                        <a:t>High</a:t>
                      </a:r>
                      <a:endParaRPr lang="en-US" sz="1600" b="0" i="0" u="none" strike="noStrike">
                        <a:solidFill>
                          <a:schemeClr val="bg1"/>
                        </a:solidFill>
                        <a:effectLst/>
                        <a:latin typeface="Calibri" panose="020F0502020204030204" pitchFamily="34" charset="0"/>
                      </a:endParaRPr>
                    </a:p>
                  </a:txBody>
                  <a:tcPr marL="3810" marR="3810" marT="3810" marB="0"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494704890"/>
                  </a:ext>
                </a:extLst>
              </a:tr>
              <a:tr h="281740">
                <a:tc>
                  <a:txBody>
                    <a:bodyPr/>
                    <a:lstStyle/>
                    <a:p>
                      <a:pPr algn="ctr" fontAlgn="ctr"/>
                      <a:r>
                        <a:rPr lang="en-US" sz="1600" u="none" strike="noStrike" dirty="0">
                          <a:solidFill>
                            <a:schemeClr val="bg1"/>
                          </a:solidFill>
                          <a:effectLst/>
                        </a:rPr>
                        <a:t>STD-005-CPP</a:t>
                      </a:r>
                      <a:endParaRPr lang="en-US" sz="1600" b="0" i="0" u="none" strike="noStrike" dirty="0">
                        <a:solidFill>
                          <a:schemeClr val="bg1"/>
                        </a:solidFill>
                        <a:effectLst/>
                        <a:latin typeface="Calibri" panose="020F0502020204030204" pitchFamily="34" charset="0"/>
                      </a:endParaRPr>
                    </a:p>
                  </a:txBody>
                  <a:tcPr marL="3810" marR="3810" marT="3810" marB="0" anchor="ctr"/>
                </a:tc>
                <a:tc>
                  <a:txBody>
                    <a:bodyPr/>
                    <a:lstStyle/>
                    <a:p>
                      <a:pPr algn="l" fontAlgn="ctr"/>
                      <a:r>
                        <a:rPr lang="en-US" sz="1600" u="none" strike="noStrike" dirty="0">
                          <a:solidFill>
                            <a:schemeClr val="bg1"/>
                          </a:solidFill>
                          <a:effectLst/>
                        </a:rPr>
                        <a:t>Memory allocation errors</a:t>
                      </a:r>
                      <a:endParaRPr lang="en-US" sz="1600" b="0" i="0" u="none" strike="noStrike" dirty="0">
                        <a:solidFill>
                          <a:schemeClr val="bg1"/>
                        </a:solidFill>
                        <a:effectLst/>
                        <a:latin typeface="Calibri" panose="020F0502020204030204" pitchFamily="34" charset="0"/>
                      </a:endParaRPr>
                    </a:p>
                  </a:txBody>
                  <a:tcPr anchor="ctr"/>
                </a:tc>
                <a:tc>
                  <a:txBody>
                    <a:bodyPr/>
                    <a:lstStyle/>
                    <a:p>
                      <a:pPr algn="ctr" fontAlgn="ctr"/>
                      <a:r>
                        <a:rPr lang="en-US" sz="1600" u="none" strike="noStrike">
                          <a:solidFill>
                            <a:schemeClr val="bg1"/>
                          </a:solidFill>
                          <a:effectLst/>
                        </a:rPr>
                        <a:t>High</a:t>
                      </a:r>
                      <a:endParaRPr lang="en-US" sz="1600" b="0" i="0" u="none" strike="noStrike">
                        <a:solidFill>
                          <a:schemeClr val="bg1"/>
                        </a:solidFill>
                        <a:effectLst/>
                        <a:latin typeface="Calibri" panose="020F0502020204030204" pitchFamily="34" charset="0"/>
                      </a:endParaRPr>
                    </a:p>
                  </a:txBody>
                  <a:tcPr marL="3810" marR="3810" marT="3810" marB="0" anchor="ctr"/>
                </a:tc>
                <a:tc>
                  <a:txBody>
                    <a:bodyPr/>
                    <a:lstStyle/>
                    <a:p>
                      <a:pPr algn="ctr" fontAlgn="ctr"/>
                      <a:r>
                        <a:rPr lang="en-US" sz="1600" u="none" strike="noStrike">
                          <a:solidFill>
                            <a:schemeClr val="bg1"/>
                          </a:solidFill>
                          <a:effectLst/>
                        </a:rPr>
                        <a:t>High</a:t>
                      </a:r>
                      <a:endParaRPr lang="en-US" sz="1600" b="0" i="0" u="none" strike="noStrike">
                        <a:solidFill>
                          <a:schemeClr val="bg1"/>
                        </a:solidFill>
                        <a:effectLst/>
                        <a:latin typeface="Calibri" panose="020F0502020204030204" pitchFamily="34" charset="0"/>
                      </a:endParaRPr>
                    </a:p>
                  </a:txBody>
                  <a:tcPr marL="3810" marR="3810" marT="3810" marB="0" anchor="ctr"/>
                </a:tc>
                <a:tc>
                  <a:txBody>
                    <a:bodyPr/>
                    <a:lstStyle/>
                    <a:p>
                      <a:pPr algn="ctr" fontAlgn="ctr"/>
                      <a:r>
                        <a:rPr lang="en-US" sz="1600" u="none" strike="noStrike" dirty="0">
                          <a:solidFill>
                            <a:schemeClr val="bg1"/>
                          </a:solidFill>
                          <a:effectLst/>
                        </a:rPr>
                        <a:t>Medium</a:t>
                      </a:r>
                      <a:endParaRPr lang="en-US" sz="1600" b="0" i="0" u="none" strike="noStrike" dirty="0">
                        <a:solidFill>
                          <a:schemeClr val="bg1"/>
                        </a:solidFill>
                        <a:effectLst/>
                        <a:latin typeface="Calibri" panose="020F0502020204030204" pitchFamily="34" charset="0"/>
                      </a:endParaRPr>
                    </a:p>
                  </a:txBody>
                  <a:tcPr marL="3810" marR="3810" marT="3810" marB="0" anchor="ctr"/>
                </a:tc>
                <a:tc>
                  <a:txBody>
                    <a:bodyPr/>
                    <a:lstStyle/>
                    <a:p>
                      <a:pPr algn="ctr" fontAlgn="ctr"/>
                      <a:r>
                        <a:rPr lang="en-US" sz="1600" u="none" strike="noStrike">
                          <a:solidFill>
                            <a:schemeClr val="bg1"/>
                          </a:solidFill>
                          <a:effectLst/>
                        </a:rPr>
                        <a:t>High</a:t>
                      </a:r>
                      <a:endParaRPr lang="en-US" sz="1600" b="0" i="0" u="none" strike="noStrike">
                        <a:solidFill>
                          <a:schemeClr val="bg1"/>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3709244520"/>
                  </a:ext>
                </a:extLst>
              </a:tr>
              <a:tr h="281740">
                <a:tc>
                  <a:txBody>
                    <a:bodyPr/>
                    <a:lstStyle/>
                    <a:p>
                      <a:pPr algn="ctr" fontAlgn="ctr"/>
                      <a:r>
                        <a:rPr lang="en-US" sz="1600" u="none" strike="noStrike">
                          <a:solidFill>
                            <a:schemeClr val="bg1"/>
                          </a:solidFill>
                          <a:effectLst/>
                        </a:rPr>
                        <a:t>STD-003-CPP</a:t>
                      </a:r>
                      <a:endParaRPr lang="en-US" sz="1600" b="0" i="0" u="none" strike="noStrike">
                        <a:solidFill>
                          <a:schemeClr val="bg1"/>
                        </a:solidFill>
                        <a:effectLst/>
                        <a:latin typeface="Calibri" panose="020F0502020204030204" pitchFamily="34" charset="0"/>
                      </a:endParaRPr>
                    </a:p>
                  </a:txBody>
                  <a:tcPr marL="3810" marR="3810" marT="3810" marB="0" anchor="ctr"/>
                </a:tc>
                <a:tc>
                  <a:txBody>
                    <a:bodyPr/>
                    <a:lstStyle/>
                    <a:p>
                      <a:pPr algn="l" fontAlgn="ctr"/>
                      <a:r>
                        <a:rPr lang="en-US" sz="1600" b="0" i="0" u="none" strike="noStrike" dirty="0">
                          <a:solidFill>
                            <a:schemeClr val="bg1"/>
                          </a:solidFill>
                          <a:effectLst/>
                          <a:latin typeface="+mj-lt"/>
                        </a:rPr>
                        <a:t>String and Char handling</a:t>
                      </a:r>
                    </a:p>
                  </a:txBody>
                  <a:tcPr anchor="ctr"/>
                </a:tc>
                <a:tc>
                  <a:txBody>
                    <a:bodyPr/>
                    <a:lstStyle/>
                    <a:p>
                      <a:pPr algn="ctr" fontAlgn="ctr"/>
                      <a:r>
                        <a:rPr lang="en-US" sz="1600" u="none" strike="noStrike">
                          <a:solidFill>
                            <a:schemeClr val="bg1"/>
                          </a:solidFill>
                          <a:effectLst/>
                        </a:rPr>
                        <a:t>High</a:t>
                      </a:r>
                      <a:endParaRPr lang="en-US" sz="1600" b="0" i="0" u="none" strike="noStrike">
                        <a:solidFill>
                          <a:schemeClr val="bg1"/>
                        </a:solidFill>
                        <a:effectLst/>
                        <a:latin typeface="Calibri" panose="020F0502020204030204" pitchFamily="34" charset="0"/>
                      </a:endParaRPr>
                    </a:p>
                  </a:txBody>
                  <a:tcPr marL="3810" marR="3810" marT="3810" marB="0" anchor="ctr"/>
                </a:tc>
                <a:tc>
                  <a:txBody>
                    <a:bodyPr/>
                    <a:lstStyle/>
                    <a:p>
                      <a:pPr algn="ctr" fontAlgn="ctr"/>
                      <a:r>
                        <a:rPr lang="en-US" sz="1600" u="none" strike="noStrike">
                          <a:solidFill>
                            <a:schemeClr val="bg1"/>
                          </a:solidFill>
                          <a:effectLst/>
                        </a:rPr>
                        <a:t>High</a:t>
                      </a:r>
                      <a:endParaRPr lang="en-US" sz="1600" b="0" i="0" u="none" strike="noStrike">
                        <a:solidFill>
                          <a:schemeClr val="bg1"/>
                        </a:solidFill>
                        <a:effectLst/>
                        <a:latin typeface="Calibri" panose="020F0502020204030204" pitchFamily="34" charset="0"/>
                      </a:endParaRPr>
                    </a:p>
                  </a:txBody>
                  <a:tcPr marL="3810" marR="3810" marT="3810" marB="0" anchor="ctr"/>
                </a:tc>
                <a:tc>
                  <a:txBody>
                    <a:bodyPr/>
                    <a:lstStyle/>
                    <a:p>
                      <a:pPr algn="ctr" fontAlgn="ctr"/>
                      <a:r>
                        <a:rPr lang="en-US" sz="1600" u="none" strike="noStrike" dirty="0">
                          <a:solidFill>
                            <a:schemeClr val="bg1"/>
                          </a:solidFill>
                          <a:effectLst/>
                        </a:rPr>
                        <a:t>Medium</a:t>
                      </a:r>
                      <a:endParaRPr lang="en-US" sz="1600" b="0" i="0" u="none" strike="noStrike" dirty="0">
                        <a:solidFill>
                          <a:schemeClr val="bg1"/>
                        </a:solidFill>
                        <a:effectLst/>
                        <a:latin typeface="Calibri" panose="020F0502020204030204" pitchFamily="34" charset="0"/>
                      </a:endParaRPr>
                    </a:p>
                  </a:txBody>
                  <a:tcPr marL="3810" marR="3810" marT="3810" marB="0" anchor="ctr"/>
                </a:tc>
                <a:tc>
                  <a:txBody>
                    <a:bodyPr/>
                    <a:lstStyle/>
                    <a:p>
                      <a:pPr algn="ctr" fontAlgn="ctr"/>
                      <a:r>
                        <a:rPr lang="en-US" sz="1600" u="none" strike="noStrike">
                          <a:solidFill>
                            <a:schemeClr val="bg1"/>
                          </a:solidFill>
                          <a:effectLst/>
                        </a:rPr>
                        <a:t>High</a:t>
                      </a:r>
                      <a:endParaRPr lang="en-US" sz="1600" b="0" i="0" u="none" strike="noStrike">
                        <a:solidFill>
                          <a:schemeClr val="bg1"/>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790319456"/>
                  </a:ext>
                </a:extLst>
              </a:tr>
              <a:tr h="281740">
                <a:tc>
                  <a:txBody>
                    <a:bodyPr/>
                    <a:lstStyle/>
                    <a:p>
                      <a:pPr algn="ctr" fontAlgn="ctr"/>
                      <a:r>
                        <a:rPr lang="en-US" sz="1600" u="none" strike="noStrike" dirty="0">
                          <a:solidFill>
                            <a:schemeClr val="bg1"/>
                          </a:solidFill>
                          <a:effectLst/>
                        </a:rPr>
                        <a:t>STD-002-CPP</a:t>
                      </a:r>
                      <a:endParaRPr lang="en-US" sz="1600" b="0" i="0" u="none" strike="noStrike" dirty="0">
                        <a:solidFill>
                          <a:schemeClr val="bg1"/>
                        </a:solidFill>
                        <a:effectLst/>
                        <a:latin typeface="Calibri" panose="020F0502020204030204" pitchFamily="34" charset="0"/>
                      </a:endParaRPr>
                    </a:p>
                  </a:txBody>
                  <a:tcPr marL="3810" marR="3810" marT="3810" marB="0" anchor="ctr"/>
                </a:tc>
                <a:tc>
                  <a:txBody>
                    <a:bodyPr/>
                    <a:lstStyle/>
                    <a:p>
                      <a:pPr algn="l" fontAlgn="ctr"/>
                      <a:r>
                        <a:rPr lang="en-US" sz="1600" u="none" strike="noStrike" dirty="0">
                          <a:solidFill>
                            <a:schemeClr val="bg1"/>
                          </a:solidFill>
                          <a:effectLst/>
                        </a:rPr>
                        <a:t>Initialize variables</a:t>
                      </a:r>
                      <a:endParaRPr lang="en-US" sz="1600" b="0" i="0" u="none" strike="noStrike" dirty="0">
                        <a:solidFill>
                          <a:schemeClr val="bg1"/>
                        </a:solidFill>
                        <a:effectLst/>
                        <a:latin typeface="Calibri" panose="020F0502020204030204" pitchFamily="34" charset="0"/>
                      </a:endParaRPr>
                    </a:p>
                  </a:txBody>
                  <a:tcPr anchor="ctr"/>
                </a:tc>
                <a:tc>
                  <a:txBody>
                    <a:bodyPr/>
                    <a:lstStyle/>
                    <a:p>
                      <a:pPr algn="ctr" fontAlgn="ctr"/>
                      <a:r>
                        <a:rPr lang="en-US" sz="1600" u="none" strike="noStrike" dirty="0">
                          <a:solidFill>
                            <a:schemeClr val="bg1"/>
                          </a:solidFill>
                          <a:effectLst/>
                        </a:rPr>
                        <a:t>High</a:t>
                      </a:r>
                      <a:endParaRPr lang="en-US" sz="1600" b="0" i="0" u="none" strike="noStrike" dirty="0">
                        <a:solidFill>
                          <a:schemeClr val="bg1"/>
                        </a:solidFill>
                        <a:effectLst/>
                        <a:latin typeface="Calibri" panose="020F0502020204030204" pitchFamily="34" charset="0"/>
                      </a:endParaRPr>
                    </a:p>
                  </a:txBody>
                  <a:tcPr marL="3810" marR="3810" marT="3810" marB="0" anchor="ctr"/>
                </a:tc>
                <a:tc>
                  <a:txBody>
                    <a:bodyPr/>
                    <a:lstStyle/>
                    <a:p>
                      <a:pPr algn="ctr" fontAlgn="ctr"/>
                      <a:r>
                        <a:rPr lang="en-US" sz="1600" u="none" strike="noStrike" dirty="0">
                          <a:solidFill>
                            <a:schemeClr val="bg1"/>
                          </a:solidFill>
                          <a:effectLst/>
                        </a:rPr>
                        <a:t>Medium</a:t>
                      </a:r>
                      <a:endParaRPr lang="en-US" sz="1600" b="0" i="0" u="none" strike="noStrike" dirty="0">
                        <a:solidFill>
                          <a:schemeClr val="bg1"/>
                        </a:solidFill>
                        <a:effectLst/>
                        <a:latin typeface="Calibri" panose="020F0502020204030204" pitchFamily="34" charset="0"/>
                      </a:endParaRPr>
                    </a:p>
                  </a:txBody>
                  <a:tcPr marL="3810" marR="3810" marT="3810" marB="0" anchor="ctr"/>
                </a:tc>
                <a:tc>
                  <a:txBody>
                    <a:bodyPr/>
                    <a:lstStyle/>
                    <a:p>
                      <a:pPr algn="ctr" fontAlgn="ctr"/>
                      <a:r>
                        <a:rPr lang="en-US" sz="1600" u="none" strike="noStrike" dirty="0">
                          <a:solidFill>
                            <a:schemeClr val="bg1"/>
                          </a:solidFill>
                          <a:effectLst/>
                        </a:rPr>
                        <a:t>Low</a:t>
                      </a:r>
                      <a:endParaRPr lang="en-US" sz="1600" b="0" i="0" u="none" strike="noStrike" dirty="0">
                        <a:solidFill>
                          <a:schemeClr val="bg1"/>
                        </a:solidFill>
                        <a:effectLst/>
                        <a:latin typeface="Calibri" panose="020F0502020204030204" pitchFamily="34" charset="0"/>
                      </a:endParaRPr>
                    </a:p>
                  </a:txBody>
                  <a:tcPr marL="3810" marR="3810" marT="3810" marB="0" anchor="ctr"/>
                </a:tc>
                <a:tc>
                  <a:txBody>
                    <a:bodyPr/>
                    <a:lstStyle/>
                    <a:p>
                      <a:pPr algn="ctr" fontAlgn="ctr"/>
                      <a:r>
                        <a:rPr lang="en-US" sz="1600" u="none" strike="noStrike" dirty="0">
                          <a:solidFill>
                            <a:schemeClr val="bg1"/>
                          </a:solidFill>
                          <a:effectLst/>
                        </a:rPr>
                        <a:t>High</a:t>
                      </a:r>
                      <a:endParaRPr lang="en-US" sz="1600" b="0" i="0" u="none" strike="noStrike" dirty="0">
                        <a:solidFill>
                          <a:schemeClr val="bg1"/>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1320799652"/>
                  </a:ext>
                </a:extLst>
              </a:tr>
              <a:tr h="281740">
                <a:tc>
                  <a:txBody>
                    <a:bodyPr/>
                    <a:lstStyle/>
                    <a:p>
                      <a:pPr algn="ctr" fontAlgn="ctr"/>
                      <a:r>
                        <a:rPr lang="en-US" sz="1600" u="none" strike="noStrike" dirty="0">
                          <a:solidFill>
                            <a:schemeClr val="bg1"/>
                          </a:solidFill>
                          <a:effectLst/>
                        </a:rPr>
                        <a:t>STD-009-CPP</a:t>
                      </a:r>
                      <a:endParaRPr lang="en-US" sz="1600" b="0" i="0" u="none" strike="noStrike" dirty="0">
                        <a:solidFill>
                          <a:schemeClr val="bg1"/>
                        </a:solidFill>
                        <a:effectLst/>
                        <a:latin typeface="Calibri" panose="020F0502020204030204" pitchFamily="34" charset="0"/>
                      </a:endParaRPr>
                    </a:p>
                  </a:txBody>
                  <a:tcPr marL="3810" marR="3810" marT="3810" marB="0" anchor="ctr"/>
                </a:tc>
                <a:tc>
                  <a:txBody>
                    <a:bodyPr/>
                    <a:lstStyle/>
                    <a:p>
                      <a:pPr algn="l" fontAlgn="ctr"/>
                      <a:r>
                        <a:rPr lang="en-US" sz="1600" u="none" strike="noStrike">
                          <a:solidFill>
                            <a:schemeClr val="bg1"/>
                          </a:solidFill>
                          <a:effectLst/>
                        </a:rPr>
                        <a:t>Pointer deallocation</a:t>
                      </a:r>
                      <a:endParaRPr lang="en-US" sz="1600" b="0" i="0" u="none" strike="noStrike">
                        <a:solidFill>
                          <a:schemeClr val="bg1"/>
                        </a:solidFill>
                        <a:effectLst/>
                        <a:latin typeface="Calibri" panose="020F0502020204030204" pitchFamily="34" charset="0"/>
                      </a:endParaRPr>
                    </a:p>
                  </a:txBody>
                  <a:tcPr anchor="ctr"/>
                </a:tc>
                <a:tc>
                  <a:txBody>
                    <a:bodyPr/>
                    <a:lstStyle/>
                    <a:p>
                      <a:pPr algn="ctr" fontAlgn="ctr"/>
                      <a:r>
                        <a:rPr lang="en-US" sz="1600" u="none" strike="noStrike">
                          <a:solidFill>
                            <a:schemeClr val="bg1"/>
                          </a:solidFill>
                          <a:effectLst/>
                        </a:rPr>
                        <a:t>High</a:t>
                      </a:r>
                      <a:endParaRPr lang="en-US" sz="1600" b="0" i="0" u="none" strike="noStrike">
                        <a:solidFill>
                          <a:schemeClr val="bg1"/>
                        </a:solidFill>
                        <a:effectLst/>
                        <a:latin typeface="Calibri" panose="020F0502020204030204" pitchFamily="34" charset="0"/>
                      </a:endParaRPr>
                    </a:p>
                  </a:txBody>
                  <a:tcPr marL="3810" marR="3810" marT="3810" marB="0" anchor="ctr"/>
                </a:tc>
                <a:tc>
                  <a:txBody>
                    <a:bodyPr/>
                    <a:lstStyle/>
                    <a:p>
                      <a:pPr algn="ctr" fontAlgn="ctr"/>
                      <a:r>
                        <a:rPr lang="en-US" sz="1600" u="none" strike="noStrike">
                          <a:solidFill>
                            <a:schemeClr val="bg1"/>
                          </a:solidFill>
                          <a:effectLst/>
                        </a:rPr>
                        <a:t>Medium</a:t>
                      </a:r>
                      <a:endParaRPr lang="en-US" sz="1600" b="0" i="0" u="none" strike="noStrike">
                        <a:solidFill>
                          <a:schemeClr val="bg1"/>
                        </a:solidFill>
                        <a:effectLst/>
                        <a:latin typeface="Calibri" panose="020F0502020204030204" pitchFamily="34" charset="0"/>
                      </a:endParaRPr>
                    </a:p>
                  </a:txBody>
                  <a:tcPr marL="3810" marR="3810" marT="3810" marB="0" anchor="ctr"/>
                </a:tc>
                <a:tc>
                  <a:txBody>
                    <a:bodyPr/>
                    <a:lstStyle/>
                    <a:p>
                      <a:pPr algn="ctr" fontAlgn="ctr"/>
                      <a:r>
                        <a:rPr lang="en-US" sz="1600" u="none" strike="noStrike" dirty="0">
                          <a:solidFill>
                            <a:schemeClr val="bg1"/>
                          </a:solidFill>
                          <a:effectLst/>
                        </a:rPr>
                        <a:t>Medium</a:t>
                      </a:r>
                      <a:endParaRPr lang="en-US" sz="1600" b="0" i="0" u="none" strike="noStrike" dirty="0">
                        <a:solidFill>
                          <a:schemeClr val="bg1"/>
                        </a:solidFill>
                        <a:effectLst/>
                        <a:latin typeface="Calibri" panose="020F0502020204030204" pitchFamily="34" charset="0"/>
                      </a:endParaRPr>
                    </a:p>
                  </a:txBody>
                  <a:tcPr marL="3810" marR="3810" marT="3810" marB="0" anchor="ctr"/>
                </a:tc>
                <a:tc>
                  <a:txBody>
                    <a:bodyPr/>
                    <a:lstStyle/>
                    <a:p>
                      <a:pPr algn="ctr" fontAlgn="ctr"/>
                      <a:r>
                        <a:rPr lang="en-US" sz="1600" u="none" strike="noStrike" dirty="0">
                          <a:solidFill>
                            <a:schemeClr val="bg1"/>
                          </a:solidFill>
                          <a:effectLst/>
                        </a:rPr>
                        <a:t>High</a:t>
                      </a:r>
                      <a:endParaRPr lang="en-US" sz="1600" b="0" i="0" u="none" strike="noStrike" dirty="0">
                        <a:solidFill>
                          <a:schemeClr val="bg1"/>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3012303014"/>
                  </a:ext>
                </a:extLst>
              </a:tr>
              <a:tr h="281740">
                <a:tc>
                  <a:txBody>
                    <a:bodyPr/>
                    <a:lstStyle/>
                    <a:p>
                      <a:pPr algn="ctr" fontAlgn="ctr"/>
                      <a:r>
                        <a:rPr lang="en-US" sz="1600" u="none" strike="noStrike" dirty="0">
                          <a:solidFill>
                            <a:schemeClr val="bg1"/>
                          </a:solidFill>
                          <a:effectLst/>
                        </a:rPr>
                        <a:t>STD-007-CPP</a:t>
                      </a:r>
                      <a:endParaRPr lang="en-US" sz="1600" b="0" i="0" u="none" strike="noStrike" dirty="0">
                        <a:solidFill>
                          <a:schemeClr val="bg1"/>
                        </a:solidFill>
                        <a:effectLst/>
                        <a:latin typeface="Calibri" panose="020F0502020204030204" pitchFamily="34" charset="0"/>
                      </a:endParaRPr>
                    </a:p>
                  </a:txBody>
                  <a:tcPr marL="3810" marR="3810" marT="3810" marB="0" anchor="ctr"/>
                </a:tc>
                <a:tc>
                  <a:txBody>
                    <a:bodyPr/>
                    <a:lstStyle/>
                    <a:p>
                      <a:pPr algn="l" fontAlgn="ctr"/>
                      <a:r>
                        <a:rPr lang="en-US" sz="1600" u="none" strike="noStrike">
                          <a:solidFill>
                            <a:schemeClr val="bg1"/>
                          </a:solidFill>
                          <a:effectLst/>
                        </a:rPr>
                        <a:t>Handle all exceptions</a:t>
                      </a:r>
                      <a:endParaRPr lang="en-US" sz="1600" b="0" i="0" u="none" strike="noStrike">
                        <a:solidFill>
                          <a:schemeClr val="bg1"/>
                        </a:solidFill>
                        <a:effectLst/>
                        <a:latin typeface="Calibri" panose="020F0502020204030204" pitchFamily="34" charset="0"/>
                      </a:endParaRPr>
                    </a:p>
                  </a:txBody>
                  <a:tcPr anchor="ctr"/>
                </a:tc>
                <a:tc>
                  <a:txBody>
                    <a:bodyPr/>
                    <a:lstStyle/>
                    <a:p>
                      <a:pPr algn="ctr" fontAlgn="ctr"/>
                      <a:r>
                        <a:rPr lang="en-US" sz="1600" u="none" strike="noStrike">
                          <a:solidFill>
                            <a:schemeClr val="bg1"/>
                          </a:solidFill>
                          <a:effectLst/>
                        </a:rPr>
                        <a:t>Medium</a:t>
                      </a:r>
                      <a:endParaRPr lang="en-US" sz="1600" b="0" i="0" u="none" strike="noStrike">
                        <a:solidFill>
                          <a:schemeClr val="bg1"/>
                        </a:solidFill>
                        <a:effectLst/>
                        <a:latin typeface="Calibri" panose="020F0502020204030204" pitchFamily="34" charset="0"/>
                      </a:endParaRPr>
                    </a:p>
                  </a:txBody>
                  <a:tcPr marL="3810" marR="3810" marT="3810" marB="0" anchor="ctr"/>
                </a:tc>
                <a:tc>
                  <a:txBody>
                    <a:bodyPr/>
                    <a:lstStyle/>
                    <a:p>
                      <a:pPr algn="ctr" fontAlgn="ctr"/>
                      <a:r>
                        <a:rPr lang="en-US" sz="1600" u="none" strike="noStrike">
                          <a:solidFill>
                            <a:schemeClr val="bg1"/>
                          </a:solidFill>
                          <a:effectLst/>
                        </a:rPr>
                        <a:t>High</a:t>
                      </a:r>
                      <a:endParaRPr lang="en-US" sz="1600" b="0" i="0" u="none" strike="noStrike">
                        <a:solidFill>
                          <a:schemeClr val="bg1"/>
                        </a:solidFill>
                        <a:effectLst/>
                        <a:latin typeface="Calibri" panose="020F0502020204030204" pitchFamily="34" charset="0"/>
                      </a:endParaRPr>
                    </a:p>
                  </a:txBody>
                  <a:tcPr marL="3810" marR="3810" marT="3810" marB="0" anchor="ctr"/>
                </a:tc>
                <a:tc>
                  <a:txBody>
                    <a:bodyPr/>
                    <a:lstStyle/>
                    <a:p>
                      <a:pPr algn="ctr" fontAlgn="ctr"/>
                      <a:r>
                        <a:rPr lang="en-US" sz="1600" u="none" strike="noStrike" dirty="0">
                          <a:solidFill>
                            <a:schemeClr val="bg1"/>
                          </a:solidFill>
                          <a:effectLst/>
                        </a:rPr>
                        <a:t>Medium</a:t>
                      </a:r>
                      <a:endParaRPr lang="en-US" sz="1600" b="0" i="0" u="none" strike="noStrike" dirty="0">
                        <a:solidFill>
                          <a:schemeClr val="bg1"/>
                        </a:solidFill>
                        <a:effectLst/>
                        <a:latin typeface="Calibri" panose="020F0502020204030204" pitchFamily="34" charset="0"/>
                      </a:endParaRPr>
                    </a:p>
                  </a:txBody>
                  <a:tcPr marL="3810" marR="3810" marT="3810" marB="0" anchor="ctr"/>
                </a:tc>
                <a:tc>
                  <a:txBody>
                    <a:bodyPr/>
                    <a:lstStyle/>
                    <a:p>
                      <a:pPr algn="ctr" fontAlgn="ctr"/>
                      <a:r>
                        <a:rPr lang="en-US" sz="1600" u="none" strike="noStrike">
                          <a:solidFill>
                            <a:schemeClr val="bg1"/>
                          </a:solidFill>
                          <a:effectLst/>
                        </a:rPr>
                        <a:t>Medium</a:t>
                      </a:r>
                      <a:endParaRPr lang="en-US" sz="1600" b="0" i="0" u="none" strike="noStrike">
                        <a:solidFill>
                          <a:schemeClr val="bg1"/>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3695311972"/>
                  </a:ext>
                </a:extLst>
              </a:tr>
              <a:tr h="281740">
                <a:tc>
                  <a:txBody>
                    <a:bodyPr/>
                    <a:lstStyle/>
                    <a:p>
                      <a:pPr algn="ctr" fontAlgn="ctr"/>
                      <a:r>
                        <a:rPr lang="en-US" sz="1600" u="none" strike="noStrike" dirty="0">
                          <a:solidFill>
                            <a:schemeClr val="bg1"/>
                          </a:solidFill>
                          <a:effectLst/>
                        </a:rPr>
                        <a:t>STD-008-CPP</a:t>
                      </a:r>
                      <a:endParaRPr lang="en-US" sz="1600" b="0" i="0" u="none" strike="noStrike" dirty="0">
                        <a:solidFill>
                          <a:schemeClr val="bg1"/>
                        </a:solidFill>
                        <a:effectLst/>
                        <a:latin typeface="Calibri" panose="020F0502020204030204" pitchFamily="34" charset="0"/>
                      </a:endParaRPr>
                    </a:p>
                  </a:txBody>
                  <a:tcPr marL="3810" marR="3810" marT="3810" marB="0" anchor="ctr"/>
                </a:tc>
                <a:tc>
                  <a:txBody>
                    <a:bodyPr/>
                    <a:lstStyle/>
                    <a:p>
                      <a:pPr algn="l" fontAlgn="ctr"/>
                      <a:r>
                        <a:rPr lang="en-US" sz="1600" u="none" strike="noStrike">
                          <a:solidFill>
                            <a:schemeClr val="bg1"/>
                          </a:solidFill>
                          <a:effectLst/>
                        </a:rPr>
                        <a:t>Return for all paths</a:t>
                      </a:r>
                      <a:endParaRPr lang="en-US" sz="1600" b="0" i="0" u="none" strike="noStrike">
                        <a:solidFill>
                          <a:schemeClr val="bg1"/>
                        </a:solidFill>
                        <a:effectLst/>
                        <a:latin typeface="Calibri" panose="020F0502020204030204" pitchFamily="34" charset="0"/>
                      </a:endParaRPr>
                    </a:p>
                  </a:txBody>
                  <a:tcPr anchor="ctr"/>
                </a:tc>
                <a:tc>
                  <a:txBody>
                    <a:bodyPr/>
                    <a:lstStyle/>
                    <a:p>
                      <a:pPr algn="ctr" fontAlgn="ctr"/>
                      <a:r>
                        <a:rPr lang="en-US" sz="1600" u="none" strike="noStrike">
                          <a:solidFill>
                            <a:schemeClr val="bg1"/>
                          </a:solidFill>
                          <a:effectLst/>
                        </a:rPr>
                        <a:t>Medium</a:t>
                      </a:r>
                      <a:endParaRPr lang="en-US" sz="1600" b="0" i="0" u="none" strike="noStrike">
                        <a:solidFill>
                          <a:schemeClr val="bg1"/>
                        </a:solidFill>
                        <a:effectLst/>
                        <a:latin typeface="Calibri" panose="020F0502020204030204" pitchFamily="34" charset="0"/>
                      </a:endParaRPr>
                    </a:p>
                  </a:txBody>
                  <a:tcPr marL="3810" marR="3810" marT="3810" marB="0" anchor="ctr"/>
                </a:tc>
                <a:tc>
                  <a:txBody>
                    <a:bodyPr/>
                    <a:lstStyle/>
                    <a:p>
                      <a:pPr algn="ctr" fontAlgn="ctr"/>
                      <a:r>
                        <a:rPr lang="en-US" sz="1600" u="none" strike="noStrike">
                          <a:solidFill>
                            <a:schemeClr val="bg1"/>
                          </a:solidFill>
                          <a:effectLst/>
                        </a:rPr>
                        <a:t>High</a:t>
                      </a:r>
                      <a:endParaRPr lang="en-US" sz="1600" b="0" i="0" u="none" strike="noStrike">
                        <a:solidFill>
                          <a:schemeClr val="bg1"/>
                        </a:solidFill>
                        <a:effectLst/>
                        <a:latin typeface="Calibri" panose="020F0502020204030204" pitchFamily="34" charset="0"/>
                      </a:endParaRPr>
                    </a:p>
                  </a:txBody>
                  <a:tcPr marL="3810" marR="3810" marT="3810" marB="0" anchor="ctr"/>
                </a:tc>
                <a:tc>
                  <a:txBody>
                    <a:bodyPr/>
                    <a:lstStyle/>
                    <a:p>
                      <a:pPr algn="ctr" fontAlgn="ctr"/>
                      <a:r>
                        <a:rPr lang="en-US" sz="1600" u="none" strike="noStrike" dirty="0">
                          <a:solidFill>
                            <a:schemeClr val="bg1"/>
                          </a:solidFill>
                          <a:effectLst/>
                        </a:rPr>
                        <a:t>Medium</a:t>
                      </a:r>
                      <a:endParaRPr lang="en-US" sz="1600" b="0" i="0" u="none" strike="noStrike" dirty="0">
                        <a:solidFill>
                          <a:schemeClr val="bg1"/>
                        </a:solidFill>
                        <a:effectLst/>
                        <a:latin typeface="Calibri" panose="020F0502020204030204" pitchFamily="34" charset="0"/>
                      </a:endParaRPr>
                    </a:p>
                  </a:txBody>
                  <a:tcPr marL="3810" marR="3810" marT="3810" marB="0" anchor="ctr"/>
                </a:tc>
                <a:tc>
                  <a:txBody>
                    <a:bodyPr/>
                    <a:lstStyle/>
                    <a:p>
                      <a:pPr algn="ctr" fontAlgn="ctr"/>
                      <a:r>
                        <a:rPr lang="en-US" sz="1600" u="none" strike="noStrike" dirty="0">
                          <a:solidFill>
                            <a:schemeClr val="bg1"/>
                          </a:solidFill>
                          <a:effectLst/>
                        </a:rPr>
                        <a:t>Medium</a:t>
                      </a:r>
                      <a:endParaRPr lang="en-US" sz="1600" b="0" i="0" u="none" strike="noStrike" dirty="0">
                        <a:solidFill>
                          <a:schemeClr val="bg1"/>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2819892705"/>
                  </a:ext>
                </a:extLst>
              </a:tr>
              <a:tr h="281740">
                <a:tc>
                  <a:txBody>
                    <a:bodyPr/>
                    <a:lstStyle/>
                    <a:p>
                      <a:pPr algn="ctr" fontAlgn="ctr"/>
                      <a:r>
                        <a:rPr lang="en-US" sz="1600" u="none" strike="noStrike">
                          <a:solidFill>
                            <a:schemeClr val="bg1"/>
                          </a:solidFill>
                          <a:effectLst/>
                        </a:rPr>
                        <a:t>STD-001-CLG</a:t>
                      </a:r>
                      <a:endParaRPr lang="en-US" sz="1600" b="0" i="0" u="none" strike="noStrike">
                        <a:solidFill>
                          <a:schemeClr val="bg1"/>
                        </a:solidFill>
                        <a:effectLst/>
                        <a:latin typeface="Calibri" panose="020F0502020204030204" pitchFamily="34" charset="0"/>
                      </a:endParaRPr>
                    </a:p>
                  </a:txBody>
                  <a:tcPr marL="3810" marR="3810" marT="3810" marB="0" anchor="ctr"/>
                </a:tc>
                <a:tc>
                  <a:txBody>
                    <a:bodyPr/>
                    <a:lstStyle/>
                    <a:p>
                      <a:pPr algn="l" fontAlgn="ctr"/>
                      <a:r>
                        <a:rPr lang="en-US" sz="1600" u="none" strike="noStrike">
                          <a:solidFill>
                            <a:schemeClr val="bg1"/>
                          </a:solidFill>
                          <a:effectLst/>
                        </a:rPr>
                        <a:t>Char data types</a:t>
                      </a:r>
                      <a:endParaRPr lang="en-US" sz="1600" b="0" i="0" u="none" strike="noStrike">
                        <a:solidFill>
                          <a:schemeClr val="bg1"/>
                        </a:solidFill>
                        <a:effectLst/>
                        <a:latin typeface="Calibri" panose="020F0502020204030204" pitchFamily="34" charset="0"/>
                      </a:endParaRPr>
                    </a:p>
                  </a:txBody>
                  <a:tcPr anchor="ctr"/>
                </a:tc>
                <a:tc>
                  <a:txBody>
                    <a:bodyPr/>
                    <a:lstStyle/>
                    <a:p>
                      <a:pPr algn="ctr" fontAlgn="ctr"/>
                      <a:r>
                        <a:rPr lang="en-US" sz="1600" u="none" strike="noStrike">
                          <a:solidFill>
                            <a:schemeClr val="bg1"/>
                          </a:solidFill>
                          <a:effectLst/>
                        </a:rPr>
                        <a:t>Medium</a:t>
                      </a:r>
                      <a:endParaRPr lang="en-US" sz="1600" b="0" i="0" u="none" strike="noStrike">
                        <a:solidFill>
                          <a:schemeClr val="bg1"/>
                        </a:solidFill>
                        <a:effectLst/>
                        <a:latin typeface="Calibri" panose="020F0502020204030204" pitchFamily="34" charset="0"/>
                      </a:endParaRPr>
                    </a:p>
                  </a:txBody>
                  <a:tcPr marL="3810" marR="3810" marT="3810" marB="0" anchor="ctr"/>
                </a:tc>
                <a:tc>
                  <a:txBody>
                    <a:bodyPr/>
                    <a:lstStyle/>
                    <a:p>
                      <a:pPr algn="ctr" fontAlgn="ctr"/>
                      <a:r>
                        <a:rPr lang="en-US" sz="1600" u="none" strike="noStrike">
                          <a:solidFill>
                            <a:schemeClr val="bg1"/>
                          </a:solidFill>
                          <a:effectLst/>
                        </a:rPr>
                        <a:t>Medium</a:t>
                      </a:r>
                      <a:endParaRPr lang="en-US" sz="1600" b="0" i="0" u="none" strike="noStrike">
                        <a:solidFill>
                          <a:schemeClr val="bg1"/>
                        </a:solidFill>
                        <a:effectLst/>
                        <a:latin typeface="Calibri" panose="020F0502020204030204" pitchFamily="34" charset="0"/>
                      </a:endParaRPr>
                    </a:p>
                  </a:txBody>
                  <a:tcPr marL="3810" marR="3810" marT="3810" marB="0" anchor="ctr"/>
                </a:tc>
                <a:tc>
                  <a:txBody>
                    <a:bodyPr/>
                    <a:lstStyle/>
                    <a:p>
                      <a:pPr algn="ctr" fontAlgn="ctr"/>
                      <a:r>
                        <a:rPr lang="en-US" sz="1600" u="none" strike="noStrike">
                          <a:solidFill>
                            <a:schemeClr val="bg1"/>
                          </a:solidFill>
                          <a:effectLst/>
                        </a:rPr>
                        <a:t>Medium</a:t>
                      </a:r>
                      <a:endParaRPr lang="en-US" sz="1600" b="0" i="0" u="none" strike="noStrike">
                        <a:solidFill>
                          <a:schemeClr val="bg1"/>
                        </a:solidFill>
                        <a:effectLst/>
                        <a:latin typeface="Calibri" panose="020F0502020204030204" pitchFamily="34" charset="0"/>
                      </a:endParaRPr>
                    </a:p>
                  </a:txBody>
                  <a:tcPr marL="3810" marR="3810" marT="3810" marB="0" anchor="ctr"/>
                </a:tc>
                <a:tc>
                  <a:txBody>
                    <a:bodyPr/>
                    <a:lstStyle/>
                    <a:p>
                      <a:pPr algn="ctr" fontAlgn="ctr"/>
                      <a:r>
                        <a:rPr lang="en-US" sz="1600" u="none" strike="noStrike" dirty="0">
                          <a:solidFill>
                            <a:schemeClr val="bg1"/>
                          </a:solidFill>
                          <a:effectLst/>
                        </a:rPr>
                        <a:t>Medium</a:t>
                      </a:r>
                      <a:endParaRPr lang="en-US" sz="1600" b="0" i="0" u="none" strike="noStrike" dirty="0">
                        <a:solidFill>
                          <a:schemeClr val="bg1"/>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246050385"/>
                  </a:ext>
                </a:extLst>
              </a:tr>
              <a:tr h="281740">
                <a:tc>
                  <a:txBody>
                    <a:bodyPr/>
                    <a:lstStyle/>
                    <a:p>
                      <a:pPr algn="ctr" fontAlgn="ctr"/>
                      <a:r>
                        <a:rPr lang="en-US" sz="1600" u="none" strike="noStrike" dirty="0">
                          <a:solidFill>
                            <a:schemeClr val="bg1"/>
                          </a:solidFill>
                          <a:effectLst/>
                        </a:rPr>
                        <a:t>STD-010-CLG</a:t>
                      </a:r>
                      <a:endParaRPr lang="en-US" sz="1600" b="0" i="0" u="none" strike="noStrike" dirty="0">
                        <a:solidFill>
                          <a:schemeClr val="bg1"/>
                        </a:solidFill>
                        <a:effectLst/>
                        <a:latin typeface="Calibri" panose="020F0502020204030204" pitchFamily="34" charset="0"/>
                      </a:endParaRPr>
                    </a:p>
                  </a:txBody>
                  <a:tcPr marL="3810" marR="3810" marT="3810" marB="0" anchor="ctr"/>
                </a:tc>
                <a:tc>
                  <a:txBody>
                    <a:bodyPr/>
                    <a:lstStyle/>
                    <a:p>
                      <a:pPr algn="l" fontAlgn="ctr"/>
                      <a:r>
                        <a:rPr lang="en-US" sz="1600" u="none" strike="noStrike">
                          <a:solidFill>
                            <a:schemeClr val="bg1"/>
                          </a:solidFill>
                          <a:effectLst/>
                        </a:rPr>
                        <a:t>Switch scope</a:t>
                      </a:r>
                      <a:endParaRPr lang="en-US" sz="1600" b="0" i="0" u="none" strike="noStrike">
                        <a:solidFill>
                          <a:schemeClr val="bg1"/>
                        </a:solidFill>
                        <a:effectLst/>
                        <a:latin typeface="Calibri" panose="020F0502020204030204" pitchFamily="34" charset="0"/>
                      </a:endParaRPr>
                    </a:p>
                  </a:txBody>
                  <a:tcPr anchor="ctr"/>
                </a:tc>
                <a:tc>
                  <a:txBody>
                    <a:bodyPr/>
                    <a:lstStyle/>
                    <a:p>
                      <a:pPr algn="ctr" fontAlgn="ctr"/>
                      <a:r>
                        <a:rPr lang="en-US" sz="1600" u="none" strike="noStrike" dirty="0">
                          <a:solidFill>
                            <a:schemeClr val="bg1"/>
                          </a:solidFill>
                          <a:effectLst/>
                        </a:rPr>
                        <a:t>Medium</a:t>
                      </a:r>
                      <a:endParaRPr lang="en-US" sz="1600" b="0" i="0" u="none" strike="noStrike" dirty="0">
                        <a:solidFill>
                          <a:schemeClr val="bg1"/>
                        </a:solidFill>
                        <a:effectLst/>
                        <a:latin typeface="Calibri" panose="020F0502020204030204" pitchFamily="34" charset="0"/>
                      </a:endParaRPr>
                    </a:p>
                  </a:txBody>
                  <a:tcPr marL="3810" marR="3810" marT="3810" marB="0" anchor="ctr"/>
                </a:tc>
                <a:tc>
                  <a:txBody>
                    <a:bodyPr/>
                    <a:lstStyle/>
                    <a:p>
                      <a:pPr algn="ctr" fontAlgn="ctr"/>
                      <a:r>
                        <a:rPr lang="en-US" sz="1600" u="none" strike="noStrike">
                          <a:solidFill>
                            <a:schemeClr val="bg1"/>
                          </a:solidFill>
                          <a:effectLst/>
                        </a:rPr>
                        <a:t>Low</a:t>
                      </a:r>
                      <a:endParaRPr lang="en-US" sz="1600" b="0" i="0" u="none" strike="noStrike">
                        <a:solidFill>
                          <a:schemeClr val="bg1"/>
                        </a:solidFill>
                        <a:effectLst/>
                        <a:latin typeface="Calibri" panose="020F0502020204030204" pitchFamily="34" charset="0"/>
                      </a:endParaRPr>
                    </a:p>
                  </a:txBody>
                  <a:tcPr marL="3810" marR="3810" marT="3810" marB="0" anchor="ctr"/>
                </a:tc>
                <a:tc>
                  <a:txBody>
                    <a:bodyPr/>
                    <a:lstStyle/>
                    <a:p>
                      <a:pPr algn="ctr" fontAlgn="ctr"/>
                      <a:r>
                        <a:rPr lang="en-US" sz="1600" u="none" strike="noStrike">
                          <a:solidFill>
                            <a:schemeClr val="bg1"/>
                          </a:solidFill>
                          <a:effectLst/>
                        </a:rPr>
                        <a:t>Low</a:t>
                      </a:r>
                      <a:endParaRPr lang="en-US" sz="1600" b="0" i="0" u="none" strike="noStrike">
                        <a:solidFill>
                          <a:schemeClr val="bg1"/>
                        </a:solidFill>
                        <a:effectLst/>
                        <a:latin typeface="Calibri" panose="020F0502020204030204" pitchFamily="34" charset="0"/>
                      </a:endParaRPr>
                    </a:p>
                  </a:txBody>
                  <a:tcPr marL="3810" marR="3810" marT="3810" marB="0" anchor="ctr"/>
                </a:tc>
                <a:tc>
                  <a:txBody>
                    <a:bodyPr/>
                    <a:lstStyle/>
                    <a:p>
                      <a:pPr algn="ctr" fontAlgn="ctr"/>
                      <a:r>
                        <a:rPr lang="en-US" sz="1600" u="none" strike="noStrike" dirty="0">
                          <a:solidFill>
                            <a:schemeClr val="bg1"/>
                          </a:solidFill>
                          <a:effectLst/>
                        </a:rPr>
                        <a:t>Low</a:t>
                      </a:r>
                      <a:endParaRPr lang="en-US" sz="1600" b="0" i="0" u="none" strike="noStrike" dirty="0">
                        <a:solidFill>
                          <a:schemeClr val="bg1"/>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486648439"/>
                  </a:ext>
                </a:extLst>
              </a:tr>
              <a:tr h="281740">
                <a:tc>
                  <a:txBody>
                    <a:bodyPr/>
                    <a:lstStyle/>
                    <a:p>
                      <a:pPr algn="ctr" fontAlgn="ctr"/>
                      <a:r>
                        <a:rPr lang="en-US" sz="1600" u="none" strike="noStrike" dirty="0">
                          <a:solidFill>
                            <a:schemeClr val="bg1"/>
                          </a:solidFill>
                          <a:effectLst/>
                        </a:rPr>
                        <a:t>STD-006-CLG</a:t>
                      </a:r>
                      <a:endParaRPr lang="en-US" sz="1600" b="0" i="0" u="none" strike="noStrike" dirty="0">
                        <a:solidFill>
                          <a:schemeClr val="bg1"/>
                        </a:solidFill>
                        <a:effectLst/>
                        <a:latin typeface="Calibri" panose="020F0502020204030204" pitchFamily="34" charset="0"/>
                      </a:endParaRPr>
                    </a:p>
                  </a:txBody>
                  <a:tcPr marL="3810" marR="3810" marT="3810" marB="0" anchor="ctr"/>
                </a:tc>
                <a:tc>
                  <a:txBody>
                    <a:bodyPr/>
                    <a:lstStyle/>
                    <a:p>
                      <a:pPr algn="l" fontAlgn="ctr"/>
                      <a:r>
                        <a:rPr lang="en-US" sz="1600" u="none" strike="noStrike" dirty="0">
                          <a:solidFill>
                            <a:schemeClr val="bg1"/>
                          </a:solidFill>
                          <a:effectLst/>
                        </a:rPr>
                        <a:t>Assertions</a:t>
                      </a:r>
                      <a:endParaRPr lang="en-US" sz="1600" b="0" i="0" u="none" strike="noStrike" dirty="0">
                        <a:solidFill>
                          <a:schemeClr val="bg1"/>
                        </a:solidFill>
                        <a:effectLst/>
                        <a:latin typeface="Calibri" panose="020F0502020204030204" pitchFamily="34" charset="0"/>
                      </a:endParaRPr>
                    </a:p>
                  </a:txBody>
                  <a:tcPr anchor="ctr"/>
                </a:tc>
                <a:tc>
                  <a:txBody>
                    <a:bodyPr/>
                    <a:lstStyle/>
                    <a:p>
                      <a:pPr algn="ctr" fontAlgn="ctr"/>
                      <a:r>
                        <a:rPr lang="en-US" sz="1600" u="none" strike="noStrike">
                          <a:solidFill>
                            <a:schemeClr val="bg1"/>
                          </a:solidFill>
                          <a:effectLst/>
                        </a:rPr>
                        <a:t>Low</a:t>
                      </a:r>
                      <a:endParaRPr lang="en-US" sz="1600" b="0" i="0" u="none" strike="noStrike">
                        <a:solidFill>
                          <a:schemeClr val="bg1"/>
                        </a:solidFill>
                        <a:effectLst/>
                        <a:latin typeface="Calibri" panose="020F0502020204030204" pitchFamily="34" charset="0"/>
                      </a:endParaRPr>
                    </a:p>
                  </a:txBody>
                  <a:tcPr marL="3810" marR="3810" marT="3810" marB="0" anchor="ctr"/>
                </a:tc>
                <a:tc>
                  <a:txBody>
                    <a:bodyPr/>
                    <a:lstStyle/>
                    <a:p>
                      <a:pPr algn="ctr" fontAlgn="ctr"/>
                      <a:r>
                        <a:rPr lang="en-US" sz="1600" u="none" strike="noStrike">
                          <a:solidFill>
                            <a:schemeClr val="bg1"/>
                          </a:solidFill>
                          <a:effectLst/>
                        </a:rPr>
                        <a:t>Low</a:t>
                      </a:r>
                      <a:endParaRPr lang="en-US" sz="1600" b="0" i="0" u="none" strike="noStrike">
                        <a:solidFill>
                          <a:schemeClr val="bg1"/>
                        </a:solidFill>
                        <a:effectLst/>
                        <a:latin typeface="Calibri" panose="020F0502020204030204" pitchFamily="34" charset="0"/>
                      </a:endParaRPr>
                    </a:p>
                  </a:txBody>
                  <a:tcPr marL="3810" marR="3810" marT="3810" marB="0" anchor="ctr"/>
                </a:tc>
                <a:tc>
                  <a:txBody>
                    <a:bodyPr/>
                    <a:lstStyle/>
                    <a:p>
                      <a:pPr algn="ctr" fontAlgn="ctr"/>
                      <a:r>
                        <a:rPr lang="en-US" sz="1600" u="none" strike="noStrike">
                          <a:solidFill>
                            <a:schemeClr val="bg1"/>
                          </a:solidFill>
                          <a:effectLst/>
                        </a:rPr>
                        <a:t>Low</a:t>
                      </a:r>
                      <a:endParaRPr lang="en-US" sz="1600" b="0" i="0" u="none" strike="noStrike">
                        <a:solidFill>
                          <a:schemeClr val="bg1"/>
                        </a:solidFill>
                        <a:effectLst/>
                        <a:latin typeface="Calibri" panose="020F0502020204030204" pitchFamily="34" charset="0"/>
                      </a:endParaRPr>
                    </a:p>
                  </a:txBody>
                  <a:tcPr marL="3810" marR="3810" marT="3810" marB="0" anchor="ctr"/>
                </a:tc>
                <a:tc>
                  <a:txBody>
                    <a:bodyPr/>
                    <a:lstStyle/>
                    <a:p>
                      <a:pPr algn="ctr" fontAlgn="ctr"/>
                      <a:r>
                        <a:rPr lang="en-US" sz="1600" u="none" strike="noStrike" dirty="0">
                          <a:solidFill>
                            <a:schemeClr val="bg1"/>
                          </a:solidFill>
                          <a:effectLst/>
                        </a:rPr>
                        <a:t>Low</a:t>
                      </a:r>
                      <a:endParaRPr lang="en-US" sz="1600" b="0" i="0" u="none" strike="noStrike" dirty="0">
                        <a:solidFill>
                          <a:schemeClr val="bg1"/>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1276277125"/>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graphicFrame>
        <p:nvGraphicFramePr>
          <p:cNvPr id="4" name="Diagram 3">
            <a:extLst>
              <a:ext uri="{FF2B5EF4-FFF2-40B4-BE49-F238E27FC236}">
                <a16:creationId xmlns:a16="http://schemas.microsoft.com/office/drawing/2014/main" id="{72A9054F-518C-D819-9D44-32CBA46A5EC9}"/>
              </a:ext>
            </a:extLst>
          </p:cNvPr>
          <p:cNvGraphicFramePr/>
          <p:nvPr>
            <p:extLst>
              <p:ext uri="{D42A27DB-BD31-4B8C-83A1-F6EECF244321}">
                <p14:modId xmlns:p14="http://schemas.microsoft.com/office/powerpoint/2010/main" val="3921653111"/>
              </p:ext>
            </p:extLst>
          </p:nvPr>
        </p:nvGraphicFramePr>
        <p:xfrm>
          <a:off x="685800" y="2194560"/>
          <a:ext cx="10260106" cy="40241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83" name="Google Shape;183;p7" descr="Green Pace logo"/>
          <p:cNvPicPr preferRelativeResize="0"/>
          <p:nvPr/>
        </p:nvPicPr>
        <p:blipFill>
          <a:blip r:embed="rId9">
            <a:alphaModFix/>
          </a:blip>
          <a:stretch>
            <a:fillRect/>
          </a:stretch>
        </p:blipFill>
        <p:spPr>
          <a:xfrm>
            <a:off x="11084074" y="5440526"/>
            <a:ext cx="886601" cy="1149225"/>
          </a:xfrm>
          <a:prstGeom prst="rect">
            <a:avLst/>
          </a:prstGeom>
          <a:noFill/>
          <a:ln>
            <a:noFill/>
          </a:ln>
        </p:spPr>
      </p:pic>
      <p:sp>
        <p:nvSpPr>
          <p:cNvPr id="5" name="TextBox 4">
            <a:extLst>
              <a:ext uri="{FF2B5EF4-FFF2-40B4-BE49-F238E27FC236}">
                <a16:creationId xmlns:a16="http://schemas.microsoft.com/office/drawing/2014/main" id="{14F3F033-437F-D455-B1A4-CAEEEB448CA5}"/>
              </a:ext>
            </a:extLst>
          </p:cNvPr>
          <p:cNvSpPr txBox="1"/>
          <p:nvPr/>
        </p:nvSpPr>
        <p:spPr>
          <a:xfrm>
            <a:off x="618565" y="6284259"/>
            <a:ext cx="8453717" cy="307777"/>
          </a:xfrm>
          <a:prstGeom prst="rect">
            <a:avLst/>
          </a:prstGeom>
          <a:noFill/>
        </p:spPr>
        <p:txBody>
          <a:bodyPr wrap="square" rtlCol="0">
            <a:spAutoFit/>
          </a:bodyPr>
          <a:lstStyle/>
          <a:p>
            <a:r>
              <a:rPr lang="en-US" dirty="0">
                <a:solidFill>
                  <a:schemeClr val="bg1"/>
                </a:solidFill>
              </a:rPr>
              <a:t>* Or other protocol as required by law for specific data types or use cases</a:t>
            </a:r>
          </a:p>
        </p:txBody>
      </p:sp>
      <p:sp>
        <p:nvSpPr>
          <p:cNvPr id="2" name="Rectangle 1">
            <a:extLst>
              <a:ext uri="{FF2B5EF4-FFF2-40B4-BE49-F238E27FC236}">
                <a16:creationId xmlns:a16="http://schemas.microsoft.com/office/drawing/2014/main" id="{0DEC4257-010F-6637-CF3F-18A4A6010B79}"/>
              </a:ext>
            </a:extLst>
          </p:cNvPr>
          <p:cNvSpPr>
            <a:spLocks noChangeArrowheads="1"/>
          </p:cNvSpPr>
          <p:nvPr/>
        </p:nvSpPr>
        <p:spPr bwMode="auto">
          <a:xfrm>
            <a:off x="0" y="6540929"/>
            <a:ext cx="49407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(Alder, 2025) (</a:t>
            </a:r>
            <a:r>
              <a:rPr kumimoji="0" lang="en-US" altLang="en-US" sz="1100" b="0"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Baykara</a:t>
            </a:r>
            <a:r>
              <a:rPr kumimoji="0" lang="en-US" altLang="en-US" sz="1100"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2021) (Cloudflare, n.d.) (</a:t>
            </a:r>
            <a:r>
              <a:rPr kumimoji="0" lang="en-US" altLang="en-US" sz="1100" b="0"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Anjuna</a:t>
            </a:r>
            <a:r>
              <a:rPr kumimoji="0" lang="en-US" altLang="en-US" sz="1100"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Security Inc, 2020)</a:t>
            </a:r>
            <a:r>
              <a:rPr kumimoji="0" lang="en-US" altLang="en-US" sz="1100" b="0" i="0" u="none" strike="noStrike" cap="none" normalizeH="0" baseline="0" dirty="0">
                <a:ln>
                  <a:noFill/>
                </a:ln>
                <a:solidFill>
                  <a:schemeClr val="bg1"/>
                </a:solidFill>
                <a:effectLst/>
                <a:latin typeface="+mj-lt"/>
              </a:rPr>
              <a:t> </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graphicFrame>
        <p:nvGraphicFramePr>
          <p:cNvPr id="3" name="Diagram 2">
            <a:extLst>
              <a:ext uri="{FF2B5EF4-FFF2-40B4-BE49-F238E27FC236}">
                <a16:creationId xmlns:a16="http://schemas.microsoft.com/office/drawing/2014/main" id="{8D7C662F-BBAE-F96E-73D9-5CCDD485B783}"/>
              </a:ext>
            </a:extLst>
          </p:cNvPr>
          <p:cNvGraphicFramePr/>
          <p:nvPr>
            <p:extLst>
              <p:ext uri="{D42A27DB-BD31-4B8C-83A1-F6EECF244321}">
                <p14:modId xmlns:p14="http://schemas.microsoft.com/office/powerpoint/2010/main" val="716454077"/>
              </p:ext>
            </p:extLst>
          </p:nvPr>
        </p:nvGraphicFramePr>
        <p:xfrm>
          <a:off x="685800" y="2194560"/>
          <a:ext cx="10820400" cy="40241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90" name="Google Shape;190;p8" descr="Green Pace logo"/>
          <p:cNvPicPr preferRelativeResize="0"/>
          <p:nvPr/>
        </p:nvPicPr>
        <p:blipFill>
          <a:blip r:embed="rId9">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SQL Injection</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23541DBD-1E7D-0427-E7D5-F20D447195D1}"/>
              </a:ext>
            </a:extLst>
          </p:cNvPr>
          <p:cNvSpPr txBox="1"/>
          <p:nvPr/>
        </p:nvSpPr>
        <p:spPr>
          <a:xfrm>
            <a:off x="6096000" y="2301205"/>
            <a:ext cx="4240306" cy="3139321"/>
          </a:xfrm>
          <a:prstGeom prst="rect">
            <a:avLst/>
          </a:prstGeom>
          <a:noFill/>
        </p:spPr>
        <p:txBody>
          <a:bodyPr wrap="square" rtlCol="0">
            <a:spAutoFit/>
          </a:bodyPr>
          <a:lstStyle/>
          <a:p>
            <a:r>
              <a:rPr lang="en-US" sz="1800" b="1" dirty="0">
                <a:solidFill>
                  <a:schemeClr val="bg1"/>
                </a:solidFill>
              </a:rPr>
              <a:t>Why Unit Test?</a:t>
            </a:r>
          </a:p>
          <a:p>
            <a:pPr marL="285750" indent="-285750">
              <a:buClr>
                <a:schemeClr val="bg1"/>
              </a:buClr>
              <a:buFont typeface="Wingdings" panose="05000000000000000000" pitchFamily="2" charset="2"/>
              <a:buChar char="ü"/>
            </a:pPr>
            <a:r>
              <a:rPr lang="en-US" sz="1800" dirty="0">
                <a:solidFill>
                  <a:schemeClr val="bg1"/>
                </a:solidFill>
              </a:rPr>
              <a:t>Improves code quality through automated testing</a:t>
            </a:r>
            <a:br>
              <a:rPr lang="en-US" sz="1800" dirty="0">
                <a:solidFill>
                  <a:schemeClr val="bg1"/>
                </a:solidFill>
              </a:rPr>
            </a:br>
            <a:endParaRPr lang="en-US" sz="1800" dirty="0">
              <a:solidFill>
                <a:schemeClr val="bg1"/>
              </a:solidFill>
            </a:endParaRPr>
          </a:p>
          <a:p>
            <a:pPr marL="285750" indent="-285750">
              <a:buClr>
                <a:schemeClr val="bg1"/>
              </a:buClr>
              <a:buFont typeface="Wingdings" panose="05000000000000000000" pitchFamily="2" charset="2"/>
              <a:buChar char="ü"/>
            </a:pPr>
            <a:r>
              <a:rPr lang="en-US" sz="1800" dirty="0">
                <a:solidFill>
                  <a:schemeClr val="bg1"/>
                </a:solidFill>
              </a:rPr>
              <a:t>Early bug identification, which reduces development costs</a:t>
            </a:r>
            <a:br>
              <a:rPr lang="en-US" sz="1800" dirty="0">
                <a:solidFill>
                  <a:schemeClr val="bg1"/>
                </a:solidFill>
              </a:rPr>
            </a:br>
            <a:endParaRPr lang="en-US" sz="1800" dirty="0">
              <a:solidFill>
                <a:schemeClr val="bg1"/>
              </a:solidFill>
            </a:endParaRPr>
          </a:p>
          <a:p>
            <a:pPr marL="285750" indent="-285750">
              <a:buClr>
                <a:schemeClr val="bg1"/>
              </a:buClr>
              <a:buFont typeface="Wingdings" panose="05000000000000000000" pitchFamily="2" charset="2"/>
              <a:buChar char="ü"/>
            </a:pPr>
            <a:r>
              <a:rPr lang="en-US" sz="1800" dirty="0">
                <a:solidFill>
                  <a:schemeClr val="bg1"/>
                </a:solidFill>
              </a:rPr>
              <a:t>Agile structure allows tests to maintain quality even when features change</a:t>
            </a:r>
            <a:br>
              <a:rPr lang="en-US" sz="1800" dirty="0">
                <a:solidFill>
                  <a:schemeClr val="bg1"/>
                </a:solidFill>
                <a:latin typeface="+mj-lt"/>
              </a:rPr>
            </a:br>
            <a:endParaRPr lang="en-US" sz="1800" dirty="0">
              <a:solidFill>
                <a:schemeClr val="bg1"/>
              </a:solidFill>
              <a:latin typeface="+mj-lt"/>
            </a:endParaRPr>
          </a:p>
        </p:txBody>
      </p:sp>
      <p:sp>
        <p:nvSpPr>
          <p:cNvPr id="3" name="TextBox 2">
            <a:extLst>
              <a:ext uri="{FF2B5EF4-FFF2-40B4-BE49-F238E27FC236}">
                <a16:creationId xmlns:a16="http://schemas.microsoft.com/office/drawing/2014/main" id="{55C4EE98-CFFE-51EC-782E-B838E83B5EAF}"/>
              </a:ext>
            </a:extLst>
          </p:cNvPr>
          <p:cNvSpPr txBox="1"/>
          <p:nvPr/>
        </p:nvSpPr>
        <p:spPr>
          <a:xfrm>
            <a:off x="466165" y="6335805"/>
            <a:ext cx="4034117" cy="307777"/>
          </a:xfrm>
          <a:prstGeom prst="rect">
            <a:avLst/>
          </a:prstGeom>
          <a:noFill/>
        </p:spPr>
        <p:txBody>
          <a:bodyPr wrap="square" rtlCol="0">
            <a:spAutoFit/>
          </a:bodyPr>
          <a:lstStyle/>
          <a:p>
            <a:r>
              <a:rPr lang="en-US" sz="1400" kern="0" dirty="0">
                <a:solidFill>
                  <a:schemeClr val="bg1"/>
                </a:solidFill>
                <a:effectLst/>
                <a:latin typeface="+mj-lt"/>
                <a:ea typeface="Calibri" panose="020F0502020204030204" pitchFamily="34" charset="0"/>
              </a:rPr>
              <a:t>(</a:t>
            </a:r>
            <a:r>
              <a:rPr lang="en-US" sz="1400" kern="0" dirty="0" err="1">
                <a:solidFill>
                  <a:schemeClr val="bg1"/>
                </a:solidFill>
                <a:effectLst/>
                <a:latin typeface="+mj-lt"/>
                <a:ea typeface="Calibri" panose="020F0502020204030204" pitchFamily="34" charset="0"/>
              </a:rPr>
              <a:t>Novoseltseva</a:t>
            </a:r>
            <a:r>
              <a:rPr lang="en-US" sz="1400" kern="0" dirty="0">
                <a:solidFill>
                  <a:schemeClr val="bg1"/>
                </a:solidFill>
                <a:effectLst/>
                <a:latin typeface="+mj-lt"/>
                <a:ea typeface="Calibri" panose="020F0502020204030204" pitchFamily="34" charset="0"/>
              </a:rPr>
              <a:t>, 2019)</a:t>
            </a:r>
            <a:endParaRPr lang="en-US" dirty="0"/>
          </a:p>
        </p:txBody>
      </p:sp>
      <p:sp>
        <p:nvSpPr>
          <p:cNvPr id="4" name="TextBox 3">
            <a:extLst>
              <a:ext uri="{FF2B5EF4-FFF2-40B4-BE49-F238E27FC236}">
                <a16:creationId xmlns:a16="http://schemas.microsoft.com/office/drawing/2014/main" id="{2F4574CF-B486-966D-C5CE-FD8EBFE5814D}"/>
              </a:ext>
            </a:extLst>
          </p:cNvPr>
          <p:cNvSpPr txBox="1"/>
          <p:nvPr/>
        </p:nvSpPr>
        <p:spPr>
          <a:xfrm>
            <a:off x="775447" y="2301205"/>
            <a:ext cx="5033682" cy="3693319"/>
          </a:xfrm>
          <a:prstGeom prst="rect">
            <a:avLst/>
          </a:prstGeom>
          <a:noFill/>
        </p:spPr>
        <p:txBody>
          <a:bodyPr wrap="square" rtlCol="0">
            <a:spAutoFit/>
          </a:bodyPr>
          <a:lstStyle/>
          <a:p>
            <a:r>
              <a:rPr lang="en-US" sz="1800" b="1" dirty="0">
                <a:solidFill>
                  <a:schemeClr val="bg1"/>
                </a:solidFill>
              </a:rPr>
              <a:t>What is a Unit Test?</a:t>
            </a:r>
          </a:p>
          <a:p>
            <a:pPr marL="285750" indent="-285750">
              <a:buClr>
                <a:schemeClr val="bg1"/>
              </a:buClr>
              <a:buFont typeface="Wingdings" panose="05000000000000000000" pitchFamily="2" charset="2"/>
              <a:buChar char="ü"/>
            </a:pPr>
            <a:r>
              <a:rPr lang="en-US" sz="1800" dirty="0">
                <a:solidFill>
                  <a:schemeClr val="bg1"/>
                </a:solidFill>
              </a:rPr>
              <a:t>Code designed to verify that other functions or methods behave as required</a:t>
            </a:r>
          </a:p>
          <a:p>
            <a:pPr>
              <a:buClr>
                <a:schemeClr val="bg1"/>
              </a:buClr>
            </a:pPr>
            <a:endParaRPr lang="en-US" sz="1800" dirty="0">
              <a:solidFill>
                <a:schemeClr val="bg1"/>
              </a:solidFill>
            </a:endParaRPr>
          </a:p>
          <a:p>
            <a:pPr marL="285750" indent="-285750">
              <a:buClr>
                <a:schemeClr val="bg1"/>
              </a:buClr>
              <a:buFont typeface="Wingdings" panose="05000000000000000000" pitchFamily="2" charset="2"/>
              <a:buChar char="ü"/>
            </a:pPr>
            <a:r>
              <a:rPr lang="en-US" sz="1800" dirty="0">
                <a:solidFill>
                  <a:schemeClr val="bg1"/>
                </a:solidFill>
                <a:latin typeface="+mj-lt"/>
              </a:rPr>
              <a:t>Can check for accuracy in logic, boundary cases, error handling, object state modifications, etc.</a:t>
            </a:r>
            <a:br>
              <a:rPr lang="en-US" sz="1800" dirty="0">
                <a:solidFill>
                  <a:schemeClr val="bg1"/>
                </a:solidFill>
                <a:latin typeface="+mj-lt"/>
              </a:rPr>
            </a:br>
            <a:endParaRPr lang="en-US" sz="1800" dirty="0">
              <a:solidFill>
                <a:schemeClr val="bg1"/>
              </a:solidFill>
              <a:latin typeface="+mj-lt"/>
            </a:endParaRPr>
          </a:p>
          <a:p>
            <a:pPr marL="285750" indent="-285750">
              <a:buClr>
                <a:schemeClr val="bg1"/>
              </a:buClr>
              <a:buFont typeface="Wingdings" panose="05000000000000000000" pitchFamily="2" charset="2"/>
              <a:buChar char="ü"/>
            </a:pPr>
            <a:r>
              <a:rPr lang="en-US" sz="1800" dirty="0">
                <a:solidFill>
                  <a:schemeClr val="bg1"/>
                </a:solidFill>
                <a:latin typeface="+mj-lt"/>
              </a:rPr>
              <a:t>In the case of SQL injection, tests should check for positive cases (validation does not reject safe patterns) and negative cases (validation rejects unsafe patterns)</a:t>
            </a:r>
            <a:br>
              <a:rPr lang="en-US" sz="1800" dirty="0">
                <a:solidFill>
                  <a:schemeClr val="bg1"/>
                </a:solidFill>
                <a:latin typeface="+mj-lt"/>
              </a:rPr>
            </a:br>
            <a:endParaRPr lang="en-US" sz="1800" dirty="0">
              <a:solidFill>
                <a:schemeClr val="bg1"/>
              </a:solidFill>
              <a:latin typeface="+mj-lt"/>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49BE4E42-5B8D-F70D-D3C3-4AD0A4279A5A}"/>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CBC462FC-D572-65B3-0183-0A62F3262092}"/>
              </a:ext>
            </a:extLst>
          </p:cNvPr>
          <p:cNvSpPr txBox="1">
            <a:spLocks noGrp="1"/>
          </p:cNvSpPr>
          <p:nvPr>
            <p:ph type="title"/>
          </p:nvPr>
        </p:nvSpPr>
        <p:spPr>
          <a:xfrm>
            <a:off x="9646024" y="563853"/>
            <a:ext cx="1775012" cy="401039"/>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sz="2000" dirty="0"/>
              <a:t>SQL Injection</a:t>
            </a:r>
            <a:endParaRPr sz="2000" dirty="0"/>
          </a:p>
        </p:txBody>
      </p:sp>
      <p:pic>
        <p:nvPicPr>
          <p:cNvPr id="197" name="Google Shape;197;g9504e29505_0_0" descr="Green Pace logo">
            <a:extLst>
              <a:ext uri="{FF2B5EF4-FFF2-40B4-BE49-F238E27FC236}">
                <a16:creationId xmlns:a16="http://schemas.microsoft.com/office/drawing/2014/main" id="{74F86F88-F17B-378A-CFD6-7B0F66FE04BE}"/>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C99E139C-08DD-0B9B-79C1-4CFC11C993DE}"/>
              </a:ext>
            </a:extLst>
          </p:cNvPr>
          <p:cNvSpPr txBox="1"/>
          <p:nvPr/>
        </p:nvSpPr>
        <p:spPr>
          <a:xfrm>
            <a:off x="3711388" y="2257893"/>
            <a:ext cx="7969624" cy="3585597"/>
          </a:xfrm>
          <a:prstGeom prst="rect">
            <a:avLst/>
          </a:prstGeom>
          <a:noFill/>
        </p:spPr>
        <p:txBody>
          <a:bodyPr wrap="square" rtlCol="0">
            <a:spAutoFit/>
          </a:bodyPr>
          <a:lstStyle/>
          <a:p>
            <a:r>
              <a:rPr lang="en-US" sz="1800" b="1" dirty="0">
                <a:solidFill>
                  <a:schemeClr val="bg1"/>
                </a:solidFill>
              </a:rPr>
              <a:t>Unit Test (Positive):</a:t>
            </a:r>
          </a:p>
          <a:p>
            <a:r>
              <a:rPr lang="en-US" sz="1100" dirty="0">
                <a:solidFill>
                  <a:srgbClr val="008000"/>
                </a:solidFill>
                <a:latin typeface="Cascadia Mono" panose="020B0609020000020004" pitchFamily="49" charset="0"/>
              </a:rPr>
              <a:t>/* This test it to validate that all acceptable characters are not rejected </a:t>
            </a:r>
            <a:endParaRPr lang="en-US" sz="1100" dirty="0">
              <a:solidFill>
                <a:srgbClr val="000000"/>
              </a:solidFill>
              <a:latin typeface="Cascadia Mono" panose="020B0609020000020004" pitchFamily="49" charset="0"/>
            </a:endParaRPr>
          </a:p>
          <a:p>
            <a:r>
              <a:rPr lang="en-US" sz="1100" dirty="0">
                <a:solidFill>
                  <a:srgbClr val="008000"/>
                </a:solidFill>
                <a:latin typeface="Cascadia Mono" panose="020B0609020000020004" pitchFamily="49" charset="0"/>
              </a:rPr>
              <a:t>by the SQL Injection Checker. This includes:</a:t>
            </a:r>
            <a:endParaRPr lang="en-US" sz="1100" dirty="0">
              <a:solidFill>
                <a:srgbClr val="000000"/>
              </a:solidFill>
              <a:latin typeface="Cascadia Mono" panose="020B0609020000020004" pitchFamily="49" charset="0"/>
            </a:endParaRPr>
          </a:p>
          <a:p>
            <a:r>
              <a:rPr lang="en-US" sz="1100" dirty="0">
                <a:solidFill>
                  <a:srgbClr val="008000"/>
                </a:solidFill>
                <a:latin typeface="Cascadia Mono" panose="020B0609020000020004" pitchFamily="49" charset="0"/>
              </a:rPr>
              <a:t>   - Alphanumeric characters (uppercase and lowercase)</a:t>
            </a:r>
            <a:endParaRPr lang="en-US" sz="1100" dirty="0">
              <a:solidFill>
                <a:srgbClr val="000000"/>
              </a:solidFill>
              <a:latin typeface="Cascadia Mono" panose="020B0609020000020004" pitchFamily="49" charset="0"/>
            </a:endParaRPr>
          </a:p>
          <a:p>
            <a:r>
              <a:rPr lang="en-US" sz="1100" dirty="0">
                <a:solidFill>
                  <a:srgbClr val="008000"/>
                </a:solidFill>
                <a:latin typeface="Cascadia Mono" panose="020B0609020000020004" pitchFamily="49" charset="0"/>
              </a:rPr>
              <a:t>   - Whitespace, Newline (\n), and Tab (\t)</a:t>
            </a:r>
            <a:r>
              <a:rPr lang="en-US" sz="1100" dirty="0">
                <a:latin typeface="Cascadia Mono" panose="020B0609020000020004" pitchFamily="49" charset="0"/>
              </a:rPr>
              <a:t> </a:t>
            </a:r>
            <a:endParaRPr lang="en-US" sz="1100" dirty="0">
              <a:solidFill>
                <a:srgbClr val="000000"/>
              </a:solidFill>
              <a:latin typeface="Cascadia Mono" panose="020B0609020000020004" pitchFamily="49" charset="0"/>
            </a:endParaRPr>
          </a:p>
          <a:p>
            <a:r>
              <a:rPr lang="en-US" sz="1100" dirty="0">
                <a:solidFill>
                  <a:srgbClr val="008000"/>
                </a:solidFill>
                <a:latin typeface="Cascadia Mono" panose="020B0609020000020004" pitchFamily="49" charset="0"/>
              </a:rPr>
              <a:t>   - Period (.) and single quote (')</a:t>
            </a:r>
            <a:endParaRPr lang="en-US" sz="1100" dirty="0">
              <a:solidFill>
                <a:srgbClr val="000000"/>
              </a:solidFill>
              <a:latin typeface="Cascadia Mono" panose="020B0609020000020004" pitchFamily="49" charset="0"/>
            </a:endParaRPr>
          </a:p>
          <a:p>
            <a:r>
              <a:rPr lang="en-US" sz="1100" dirty="0">
                <a:solidFill>
                  <a:srgbClr val="008000"/>
                </a:solidFill>
                <a:latin typeface="Cascadia Mono" panose="020B0609020000020004" pitchFamily="49" charset="0"/>
              </a:rPr>
              <a:t>   - Dash (-) and underscore (_)</a:t>
            </a:r>
            <a:endParaRPr lang="en-US" sz="1100" dirty="0">
              <a:solidFill>
                <a:srgbClr val="000000"/>
              </a:solidFill>
              <a:latin typeface="Cascadia Mono" panose="020B0609020000020004" pitchFamily="49" charset="0"/>
            </a:endParaRPr>
          </a:p>
          <a:p>
            <a:r>
              <a:rPr lang="en-US" sz="1100" dirty="0">
                <a:solidFill>
                  <a:srgbClr val="008000"/>
                </a:solidFill>
                <a:latin typeface="Cascadia Mono" panose="020B0609020000020004" pitchFamily="49" charset="0"/>
              </a:rPr>
              <a:t>   - Ampersand (@)</a:t>
            </a:r>
            <a:r>
              <a:rPr lang="en-US" sz="1100" dirty="0">
                <a:solidFill>
                  <a:srgbClr val="000000"/>
                </a:solidFill>
                <a:latin typeface="Cascadia Mono" panose="020B0609020000020004" pitchFamily="49" charset="0"/>
              </a:rPr>
              <a:t> </a:t>
            </a:r>
            <a:r>
              <a:rPr lang="en-US" sz="1100" dirty="0">
                <a:solidFill>
                  <a:srgbClr val="008000"/>
                </a:solidFill>
                <a:latin typeface="Cascadia Mono" panose="020B0609020000020004" pitchFamily="49" charset="0"/>
              </a:rPr>
              <a:t>*/</a:t>
            </a:r>
            <a:endParaRPr lang="en-US" sz="1100" dirty="0">
              <a:solidFill>
                <a:srgbClr val="000000"/>
              </a:solidFill>
              <a:latin typeface="Cascadia Mono" panose="020B0609020000020004" pitchFamily="49" charset="0"/>
            </a:endParaRPr>
          </a:p>
          <a:p>
            <a:r>
              <a:rPr lang="en-US" sz="1100" dirty="0">
                <a:solidFill>
                  <a:srgbClr val="6F008A"/>
                </a:solidFill>
                <a:latin typeface="Cascadia Mono" panose="020B0609020000020004" pitchFamily="49" charset="0"/>
              </a:rPr>
              <a:t>TEST</a:t>
            </a:r>
            <a:r>
              <a:rPr lang="en-US" sz="1100" dirty="0">
                <a:solidFill>
                  <a:schemeClr val="bg1"/>
                </a:solidFill>
                <a:latin typeface="Cascadia Mono" panose="020B0609020000020004" pitchFamily="49" charset="0"/>
              </a:rPr>
              <a:t>(SQLInjectionCheckerTests, AcceptValidInputWithSafeCharacters) {</a:t>
            </a:r>
          </a:p>
          <a:p>
            <a:r>
              <a:rPr lang="en-US" sz="1100" dirty="0" err="1">
                <a:solidFill>
                  <a:srgbClr val="000000"/>
                </a:solidFill>
                <a:latin typeface="Cascadia Mono" panose="020B0609020000020004" pitchFamily="49" charset="0"/>
              </a:rPr>
              <a:t>std:</a:t>
            </a:r>
            <a:r>
              <a:rPr lang="en-US" sz="1100" dirty="0" err="1">
                <a:solidFill>
                  <a:srgbClr val="0000FF"/>
                </a:solidFill>
                <a:latin typeface="Cascadia Mono" panose="020B0609020000020004" pitchFamily="49" charset="0"/>
              </a:rPr>
              <a:t>int</a:t>
            </a:r>
            <a:r>
              <a:rPr lang="en-US" sz="1100" dirty="0">
                <a:latin typeface="Cascadia Mono" panose="020B0609020000020004" pitchFamily="49" charset="0"/>
              </a:rPr>
              <a:t> </a:t>
            </a:r>
            <a:r>
              <a:rPr lang="en-US" sz="1100" dirty="0">
                <a:solidFill>
                  <a:schemeClr val="bg1"/>
                </a:solidFill>
                <a:latin typeface="Cascadia Mono" panose="020B0609020000020004" pitchFamily="49" charset="0"/>
              </a:rPr>
              <a:t>maxLength = sqlChecker.getMaxLength();</a:t>
            </a:r>
          </a:p>
          <a:p>
            <a:r>
              <a:rPr lang="en-US" sz="1100" dirty="0">
                <a:solidFill>
                  <a:schemeClr val="bg1"/>
                </a:solidFill>
                <a:latin typeface="Cascadia Mono" panose="020B0609020000020004" pitchFamily="49" charset="0"/>
              </a:rPr>
              <a:t>    </a:t>
            </a:r>
            <a:r>
              <a:rPr lang="en-US" sz="1100" dirty="0">
                <a:solidFill>
                  <a:srgbClr val="008000"/>
                </a:solidFill>
                <a:latin typeface="Cascadia Mono" panose="020B0609020000020004" pitchFamily="49" charset="0"/>
              </a:rPr>
              <a:t>// create statement that has only valid characters</a:t>
            </a:r>
            <a:endParaRPr lang="en-US" sz="1100" dirty="0">
              <a:solidFill>
                <a:srgbClr val="000000"/>
              </a:solidFill>
              <a:latin typeface="Cascadia Mono" panose="020B0609020000020004" pitchFamily="49" charset="0"/>
            </a:endParaRPr>
          </a:p>
          <a:p>
            <a:r>
              <a:rPr lang="en-US" sz="1100" dirty="0">
                <a:solidFill>
                  <a:srgbClr val="2B91AF"/>
                </a:solidFill>
                <a:latin typeface="Cascadia Mono" panose="020B0609020000020004" pitchFamily="49" charset="0"/>
              </a:rPr>
              <a:t>    string</a:t>
            </a:r>
            <a:r>
              <a:rPr lang="en-US" sz="1100" dirty="0">
                <a:solidFill>
                  <a:srgbClr val="000000"/>
                </a:solidFill>
                <a:latin typeface="Cascadia Mono" panose="020B0609020000020004" pitchFamily="49" charset="0"/>
              </a:rPr>
              <a:t> </a:t>
            </a:r>
            <a:r>
              <a:rPr lang="en-US" sz="1100" dirty="0">
                <a:solidFill>
                  <a:schemeClr val="bg1"/>
                </a:solidFill>
                <a:latin typeface="Cascadia Mono" panose="020B0609020000020004" pitchFamily="49" charset="0"/>
              </a:rPr>
              <a:t>validInput</a:t>
            </a:r>
            <a:r>
              <a:rPr lang="en-US" sz="1100" dirty="0">
                <a:solidFill>
                  <a:srgbClr val="000000"/>
                </a:solidFill>
                <a:latin typeface="Cascadia Mono" panose="020B0609020000020004" pitchFamily="49" charset="0"/>
              </a:rPr>
              <a:t> </a:t>
            </a:r>
            <a:r>
              <a:rPr lang="en-US" sz="1100" dirty="0">
                <a:solidFill>
                  <a:schemeClr val="bg1"/>
                </a:solidFill>
                <a:latin typeface="Cascadia Mono" panose="020B0609020000020004" pitchFamily="49" charset="0"/>
              </a:rPr>
              <a:t>= </a:t>
            </a:r>
            <a:r>
              <a:rPr lang="en-US" sz="1100" dirty="0">
                <a:solidFill>
                  <a:srgbClr val="C00000"/>
                </a:solidFill>
                <a:latin typeface="Cascadia Mono" panose="020B0609020000020004" pitchFamily="49" charset="0"/>
              </a:rPr>
              <a:t>"Abc\n123 abc XYZ \t456.-_@'789"</a:t>
            </a:r>
            <a:r>
              <a:rPr lang="en-US" sz="1100" dirty="0">
                <a:solidFill>
                  <a:schemeClr val="bg1"/>
                </a:solidFill>
                <a:latin typeface="Cascadia Mono" panose="020B0609020000020004" pitchFamily="49" charset="0"/>
              </a:rPr>
              <a:t>;</a:t>
            </a:r>
            <a:endParaRPr lang="en-US" sz="1100" dirty="0">
              <a:solidFill>
                <a:srgbClr val="0000FF"/>
              </a:solidFill>
              <a:latin typeface="Cascadia Mono" panose="020B0609020000020004" pitchFamily="49" charset="0"/>
            </a:endParaRPr>
          </a:p>
          <a:p>
            <a:r>
              <a:rPr lang="en-US" sz="1100" dirty="0">
                <a:solidFill>
                  <a:srgbClr val="0000FF"/>
                </a:solidFill>
                <a:latin typeface="Cascadia Mono" panose="020B0609020000020004" pitchFamily="49" charset="0"/>
              </a:rPr>
              <a:t>    </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r>
              <a:rPr lang="en-US" sz="1100" dirty="0">
                <a:solidFill>
                  <a:srgbClr val="008000"/>
                </a:solidFill>
                <a:latin typeface="Cascadia Mono" panose="020B0609020000020004" pitchFamily="49" charset="0"/>
              </a:rPr>
              <a:t>// confirm the input length is less than the maximum length</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r>
              <a:rPr lang="en-US" sz="1100" dirty="0">
                <a:solidFill>
                  <a:srgbClr val="6F008A"/>
                </a:solidFill>
                <a:latin typeface="Cascadia Mono" panose="020B0609020000020004" pitchFamily="49" charset="0"/>
              </a:rPr>
              <a:t>ASSERT_LE</a:t>
            </a:r>
            <a:r>
              <a:rPr lang="en-US" sz="1100" dirty="0">
                <a:solidFill>
                  <a:schemeClr val="bg1"/>
                </a:solidFill>
                <a:latin typeface="Cascadia Mono" panose="020B0609020000020004" pitchFamily="49" charset="0"/>
              </a:rPr>
              <a:t>(validInput.length(), maxLength);</a:t>
            </a:r>
          </a:p>
          <a:p>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r>
              <a:rPr lang="en-US" sz="1100" dirty="0">
                <a:solidFill>
                  <a:srgbClr val="008000"/>
                </a:solidFill>
                <a:latin typeface="Cascadia Mono" panose="020B0609020000020004" pitchFamily="49" charset="0"/>
              </a:rPr>
              <a:t>// Expect that no SQL injection is detected</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r>
              <a:rPr lang="en-US" sz="1100" dirty="0">
                <a:solidFill>
                  <a:srgbClr val="6F008A"/>
                </a:solidFill>
                <a:latin typeface="Cascadia Mono" panose="020B0609020000020004" pitchFamily="49" charset="0"/>
              </a:rPr>
              <a:t>EXPECT_NO_THROW</a:t>
            </a:r>
            <a:r>
              <a:rPr lang="en-US" sz="1100" dirty="0">
                <a:solidFill>
                  <a:schemeClr val="bg1"/>
                </a:solidFill>
                <a:latin typeface="Cascadia Mono" panose="020B0609020000020004" pitchFamily="49" charset="0"/>
              </a:rPr>
              <a:t>(sqlChecker.checkInjection(validInput));</a:t>
            </a:r>
          </a:p>
          <a:p>
            <a:r>
              <a:rPr lang="en-US" sz="1100" dirty="0">
                <a:solidFill>
                  <a:schemeClr val="bg1"/>
                </a:solidFill>
                <a:latin typeface="Cascadia Mono" panose="020B0609020000020004" pitchFamily="49" charset="0"/>
              </a:rPr>
              <a:t>}</a:t>
            </a:r>
            <a:br>
              <a:rPr lang="en-US" sz="1100" dirty="0">
                <a:solidFill>
                  <a:schemeClr val="bg1"/>
                </a:solidFill>
                <a:latin typeface="+mj-lt"/>
              </a:rPr>
            </a:br>
            <a:endParaRPr lang="en-US" sz="1100" dirty="0">
              <a:solidFill>
                <a:schemeClr val="bg1"/>
              </a:solidFill>
              <a:latin typeface="+mj-lt"/>
            </a:endParaRPr>
          </a:p>
        </p:txBody>
      </p:sp>
      <p:sp>
        <p:nvSpPr>
          <p:cNvPr id="4" name="TextBox 3">
            <a:extLst>
              <a:ext uri="{FF2B5EF4-FFF2-40B4-BE49-F238E27FC236}">
                <a16:creationId xmlns:a16="http://schemas.microsoft.com/office/drawing/2014/main" id="{823EFBBC-1532-3AE2-CA86-A043C2556CE6}"/>
              </a:ext>
            </a:extLst>
          </p:cNvPr>
          <p:cNvSpPr txBox="1"/>
          <p:nvPr/>
        </p:nvSpPr>
        <p:spPr>
          <a:xfrm>
            <a:off x="71718" y="2301205"/>
            <a:ext cx="3639671" cy="4524315"/>
          </a:xfrm>
          <a:prstGeom prst="rect">
            <a:avLst/>
          </a:prstGeom>
          <a:noFill/>
        </p:spPr>
        <p:txBody>
          <a:bodyPr wrap="square" rtlCol="0">
            <a:spAutoFit/>
          </a:bodyPr>
          <a:lstStyle/>
          <a:p>
            <a:r>
              <a:rPr lang="en-US" sz="1800" b="1" dirty="0">
                <a:solidFill>
                  <a:schemeClr val="bg1"/>
                </a:solidFill>
              </a:rPr>
              <a:t>Detection Method:</a:t>
            </a:r>
          </a:p>
          <a:p>
            <a:pPr marL="285750" indent="-285750">
              <a:buClr>
                <a:schemeClr val="bg1"/>
              </a:buClr>
              <a:buFont typeface="Arial" panose="020B0604020202020204" pitchFamily="34" charset="0"/>
              <a:buChar char="•"/>
            </a:pPr>
            <a:r>
              <a:rPr lang="en-US" sz="1800" dirty="0">
                <a:solidFill>
                  <a:schemeClr val="bg1"/>
                </a:solidFill>
              </a:rPr>
              <a:t>Code written to detect all common SQL injection patterns.</a:t>
            </a:r>
            <a:br>
              <a:rPr lang="en-US" sz="1800" dirty="0">
                <a:solidFill>
                  <a:schemeClr val="bg1"/>
                </a:solidFill>
              </a:rPr>
            </a:br>
            <a:endParaRPr lang="en-US" sz="1800" dirty="0">
              <a:solidFill>
                <a:schemeClr val="bg1"/>
              </a:solidFill>
            </a:endParaRPr>
          </a:p>
          <a:p>
            <a:pPr marL="285750" indent="-285750">
              <a:buClr>
                <a:schemeClr val="bg1"/>
              </a:buClr>
              <a:buFont typeface="Arial" panose="020B0604020202020204" pitchFamily="34" charset="0"/>
              <a:buChar char="•"/>
            </a:pPr>
            <a:r>
              <a:rPr lang="en-US" sz="1800" dirty="0">
                <a:solidFill>
                  <a:schemeClr val="bg1"/>
                </a:solidFill>
                <a:latin typeface="+mj-lt"/>
              </a:rPr>
              <a:t>A series of tests should check that input does not match any unsafe patterns, returning true if injection suspected and false if injection is not suspected.</a:t>
            </a:r>
            <a:br>
              <a:rPr lang="en-US" sz="1800" dirty="0">
                <a:solidFill>
                  <a:schemeClr val="bg1"/>
                </a:solidFill>
                <a:latin typeface="+mj-lt"/>
              </a:rPr>
            </a:br>
            <a:endParaRPr lang="en-US" sz="1800" dirty="0">
              <a:solidFill>
                <a:schemeClr val="accent6"/>
              </a:solidFill>
              <a:latin typeface="+mj-lt"/>
            </a:endParaRPr>
          </a:p>
          <a:p>
            <a:pPr marL="285750" indent="-285750">
              <a:buClr>
                <a:schemeClr val="bg1"/>
              </a:buClr>
              <a:buFont typeface="Arial" panose="020B0604020202020204" pitchFamily="34" charset="0"/>
              <a:buChar char="•"/>
            </a:pPr>
            <a:r>
              <a:rPr lang="en-US" sz="1800" i="1" dirty="0">
                <a:solidFill>
                  <a:schemeClr val="accent6"/>
                </a:solidFill>
                <a:latin typeface="+mj-lt"/>
              </a:rPr>
              <a:t>Future improvements: additional boundary condition tests, currently limited by input length restrictions</a:t>
            </a:r>
            <a:br>
              <a:rPr lang="en-US" sz="1800" dirty="0">
                <a:solidFill>
                  <a:schemeClr val="bg1"/>
                </a:solidFill>
                <a:latin typeface="+mj-lt"/>
              </a:rPr>
            </a:br>
            <a:endParaRPr lang="en-US" sz="1800" dirty="0">
              <a:solidFill>
                <a:schemeClr val="bg1"/>
              </a:solidFill>
              <a:latin typeface="+mj-lt"/>
            </a:endParaRPr>
          </a:p>
        </p:txBody>
      </p:sp>
      <p:sp>
        <p:nvSpPr>
          <p:cNvPr id="5" name="Google Shape;195;g9504e29505_0_0">
            <a:extLst>
              <a:ext uri="{FF2B5EF4-FFF2-40B4-BE49-F238E27FC236}">
                <a16:creationId xmlns:a16="http://schemas.microsoft.com/office/drawing/2014/main" id="{C4FB2CF1-F3E2-329F-334A-95F2A93441F1}"/>
              </a:ext>
            </a:extLst>
          </p:cNvPr>
          <p:cNvSpPr txBox="1">
            <a:spLocks/>
          </p:cNvSpPr>
          <p:nvPr/>
        </p:nvSpPr>
        <p:spPr>
          <a:xfrm>
            <a:off x="2545976" y="764373"/>
            <a:ext cx="8960224" cy="12930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lt1"/>
              </a:buClr>
              <a:buSzPts val="18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600" dirty="0"/>
              <a:t>Does it correctly handle safe characters without false positives?</a:t>
            </a:r>
          </a:p>
        </p:txBody>
      </p:sp>
      <p:pic>
        <p:nvPicPr>
          <p:cNvPr id="9" name="Picture 8">
            <a:extLst>
              <a:ext uri="{FF2B5EF4-FFF2-40B4-BE49-F238E27FC236}">
                <a16:creationId xmlns:a16="http://schemas.microsoft.com/office/drawing/2014/main" id="{8BFC0058-1D27-6939-FEE3-86C6DE6C09CE}"/>
              </a:ext>
            </a:extLst>
          </p:cNvPr>
          <p:cNvPicPr>
            <a:picLocks noChangeAspect="1"/>
          </p:cNvPicPr>
          <p:nvPr/>
        </p:nvPicPr>
        <p:blipFill>
          <a:blip r:embed="rId5"/>
          <a:srcRect t="6973" b="-6973"/>
          <a:stretch/>
        </p:blipFill>
        <p:spPr>
          <a:xfrm>
            <a:off x="3711388" y="5941662"/>
            <a:ext cx="7049111" cy="819221"/>
          </a:xfrm>
          <a:prstGeom prst="rect">
            <a:avLst/>
          </a:prstGeom>
        </p:spPr>
      </p:pic>
      <p:sp>
        <p:nvSpPr>
          <p:cNvPr id="10" name="TextBox 9">
            <a:extLst>
              <a:ext uri="{FF2B5EF4-FFF2-40B4-BE49-F238E27FC236}">
                <a16:creationId xmlns:a16="http://schemas.microsoft.com/office/drawing/2014/main" id="{50034C89-013F-FD22-373D-208253E5A2FC}"/>
              </a:ext>
            </a:extLst>
          </p:cNvPr>
          <p:cNvSpPr txBox="1"/>
          <p:nvPr/>
        </p:nvSpPr>
        <p:spPr>
          <a:xfrm>
            <a:off x="3711388" y="5574185"/>
            <a:ext cx="7969624" cy="538609"/>
          </a:xfrm>
          <a:prstGeom prst="rect">
            <a:avLst/>
          </a:prstGeom>
          <a:noFill/>
        </p:spPr>
        <p:txBody>
          <a:bodyPr wrap="square" rtlCol="0">
            <a:spAutoFit/>
          </a:bodyPr>
          <a:lstStyle/>
          <a:p>
            <a:r>
              <a:rPr lang="en-US" sz="1800" b="1" dirty="0">
                <a:solidFill>
                  <a:schemeClr val="bg1"/>
                </a:solidFill>
              </a:rPr>
              <a:t>Result:</a:t>
            </a:r>
            <a:br>
              <a:rPr lang="en-US" sz="1100" dirty="0">
                <a:solidFill>
                  <a:schemeClr val="bg1"/>
                </a:solidFill>
                <a:latin typeface="+mj-lt"/>
              </a:rPr>
            </a:br>
            <a:endParaRPr lang="en-US" sz="1100" dirty="0">
              <a:solidFill>
                <a:schemeClr val="bg1"/>
              </a:solidFill>
              <a:latin typeface="+mj-lt"/>
            </a:endParaRPr>
          </a:p>
        </p:txBody>
      </p:sp>
    </p:spTree>
    <p:custDataLst>
      <p:tags r:id="rId1"/>
    </p:custDataLst>
    <p:extLst>
      <p:ext uri="{BB962C8B-B14F-4D97-AF65-F5344CB8AC3E}">
        <p14:creationId xmlns:p14="http://schemas.microsoft.com/office/powerpoint/2010/main" val="32403396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E9B35DD-16B6-4415-A905-CDACA4FC6DBE}">
  <ds:schemaRefs>
    <ds:schemaRef ds:uri="http://purl.org/dc/elements/1.1/"/>
    <ds:schemaRef ds:uri="http://schemas.microsoft.com/office/2006/metadata/properties"/>
    <ds:schemaRef ds:uri="http://schemas.openxmlformats.org/package/2006/metadata/core-properties"/>
    <ds:schemaRef ds:uri="http://purl.org/dc/dcmitype/"/>
    <ds:schemaRef ds:uri="http://purl.org/dc/terms/"/>
    <ds:schemaRef ds:uri="http://schemas.microsoft.com/office/infopath/2007/PartnerControls"/>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2929</TotalTime>
  <Words>6723</Words>
  <Application>Microsoft Office PowerPoint</Application>
  <PresentationFormat>Widescreen</PresentationFormat>
  <Paragraphs>517</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Wingdings</vt:lpstr>
      <vt:lpstr>Cascadia Mono</vt:lpstr>
      <vt:lpstr>Symbol</vt:lpstr>
      <vt:lpstr>Arial</vt:lpstr>
      <vt:lpstr>Times New Roman</vt:lpstr>
      <vt:lpstr>Calibri</vt:lpstr>
      <vt:lpstr>Century Gothic</vt:lpstr>
      <vt:lpstr>Courier New</vt:lpstr>
      <vt:lpstr>Vapor Trail</vt:lpstr>
      <vt:lpstr>Green Pace</vt:lpstr>
      <vt:lpstr>OVERVIEW: DEFENSE IN DEPTH</vt:lpstr>
      <vt:lpstr>THREATS MATRIX</vt:lpstr>
      <vt:lpstr>10 PRINCIPLES</vt:lpstr>
      <vt:lpstr>CODING STANDARDS</vt:lpstr>
      <vt:lpstr>ENCRYPTION POLICIES</vt:lpstr>
      <vt:lpstr>TRIPLE-A POLICIES</vt:lpstr>
      <vt:lpstr>Unit Testing: SQL Injection</vt:lpstr>
      <vt:lpstr>SQL Injection</vt:lpstr>
      <vt:lpstr>SQL Injection</vt:lpstr>
      <vt:lpstr>SQL Injection</vt:lpstr>
      <vt:lpstr>SQL Injection</vt:lpstr>
      <vt:lpstr>SQL Injection</vt:lpstr>
      <vt:lpstr>SQL Injection</vt:lpstr>
      <vt:lpstr>Unit Testing: SQL Injection</vt:lpstr>
      <vt:lpstr>AUTOMATION SUMMARY</vt:lpstr>
      <vt:lpstr>TOOLS</vt:lpstr>
      <vt:lpstr>RISKS AND BENEFITS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Eeg, Danielle G</cp:lastModifiedBy>
  <cp:revision>37</cp:revision>
  <dcterms:created xsi:type="dcterms:W3CDTF">2020-08-19T17:59:24Z</dcterms:created>
  <dcterms:modified xsi:type="dcterms:W3CDTF">2025-02-24T02:26:26Z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