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708" r:id="rId1"/>
  </p:sldMasterIdLst>
  <p:sldIdLst>
    <p:sldId id="257" r:id="rId2"/>
    <p:sldId id="258" r:id="rId3"/>
  </p:sldIdLst>
  <p:sldSz cx="14400213" cy="25199975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9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50" d="100"/>
          <a:sy n="50" d="100"/>
        </p:scale>
        <p:origin x="113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4124164"/>
            <a:ext cx="12240181" cy="8773325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13235822"/>
            <a:ext cx="10800160" cy="6084159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7B44-83C1-43E3-81DB-14EEB4C1641F}" type="datetimeFigureOut">
              <a:rPr lang="pt-BR" smtClean="0"/>
              <a:t>26/07/2020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8BB7-CAF2-4A8C-9099-12388CD0A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24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7B44-83C1-43E3-81DB-14EEB4C1641F}" type="datetimeFigureOut">
              <a:rPr lang="pt-BR" smtClean="0"/>
              <a:t>26/07/2020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8BB7-CAF2-4A8C-9099-12388CD0A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71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1341665"/>
            <a:ext cx="3105046" cy="2135581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1341665"/>
            <a:ext cx="9135135" cy="2135581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7B44-83C1-43E3-81DB-14EEB4C1641F}" type="datetimeFigureOut">
              <a:rPr lang="pt-BR" smtClean="0"/>
              <a:t>26/07/2020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8BB7-CAF2-4A8C-9099-12388CD0A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87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7B44-83C1-43E3-81DB-14EEB4C1641F}" type="datetimeFigureOut">
              <a:rPr lang="pt-BR" smtClean="0"/>
              <a:t>26/07/2020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8BB7-CAF2-4A8C-9099-12388CD0A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24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6282501"/>
            <a:ext cx="12420184" cy="104824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16864157"/>
            <a:ext cx="12420184" cy="5512493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7B44-83C1-43E3-81DB-14EEB4C1641F}" type="datetimeFigureOut">
              <a:rPr lang="pt-BR" smtClean="0"/>
              <a:t>26/07/2020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8BB7-CAF2-4A8C-9099-12388CD0A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01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6708326"/>
            <a:ext cx="6120091" cy="1598915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6708326"/>
            <a:ext cx="6120091" cy="1598915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7B44-83C1-43E3-81DB-14EEB4C1641F}" type="datetimeFigureOut">
              <a:rPr lang="pt-BR" smtClean="0"/>
              <a:t>26/07/2020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8BB7-CAF2-4A8C-9099-12388CD0A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9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341671"/>
            <a:ext cx="12420184" cy="487083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6177496"/>
            <a:ext cx="6091964" cy="302749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9204991"/>
            <a:ext cx="6091964" cy="1353915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6177496"/>
            <a:ext cx="6121966" cy="302749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9204991"/>
            <a:ext cx="6121966" cy="1353915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7B44-83C1-43E3-81DB-14EEB4C1641F}" type="datetimeFigureOut">
              <a:rPr lang="pt-BR" smtClean="0"/>
              <a:t>26/07/2020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8BB7-CAF2-4A8C-9099-12388CD0A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18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7B44-83C1-43E3-81DB-14EEB4C1641F}" type="datetimeFigureOut">
              <a:rPr lang="pt-BR" smtClean="0"/>
              <a:t>26/07/2020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8BB7-CAF2-4A8C-9099-12388CD0A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84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7B44-83C1-43E3-81DB-14EEB4C1641F}" type="datetimeFigureOut">
              <a:rPr lang="pt-BR" smtClean="0"/>
              <a:t>26/07/2020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8BB7-CAF2-4A8C-9099-12388CD0A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45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679998"/>
            <a:ext cx="4644444" cy="5879994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3628335"/>
            <a:ext cx="7290108" cy="17908316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7559993"/>
            <a:ext cx="4644444" cy="14005821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7B44-83C1-43E3-81DB-14EEB4C1641F}" type="datetimeFigureOut">
              <a:rPr lang="pt-BR" smtClean="0"/>
              <a:t>26/07/2020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8BB7-CAF2-4A8C-9099-12388CD0A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90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679998"/>
            <a:ext cx="4644444" cy="5879994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3628335"/>
            <a:ext cx="7290108" cy="17908316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7559993"/>
            <a:ext cx="4644444" cy="14005821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7B44-83C1-43E3-81DB-14EEB4C1641F}" type="datetimeFigureOut">
              <a:rPr lang="pt-BR" smtClean="0"/>
              <a:t>26/07/2020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8BB7-CAF2-4A8C-9099-12388CD0A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83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1341671"/>
            <a:ext cx="12420184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6708326"/>
            <a:ext cx="12420184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23356649"/>
            <a:ext cx="3240048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A7B44-83C1-43E3-81DB-14EEB4C1641F}" type="datetimeFigureOut">
              <a:rPr lang="pt-BR" smtClean="0"/>
              <a:t>26/07/2020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23356649"/>
            <a:ext cx="4860072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23356649"/>
            <a:ext cx="3240048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C8BB7-CAF2-4A8C-9099-12388CD0A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08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0018" y="636821"/>
            <a:ext cx="12420184" cy="3204190"/>
          </a:xfrm>
        </p:spPr>
        <p:txBody>
          <a:bodyPr/>
          <a:lstStyle/>
          <a:p>
            <a:pPr algn="ctr"/>
            <a:r>
              <a:rPr lang="pt-BR" dirty="0" err="1" smtClean="0">
                <a:latin typeface="Bodoni MT" panose="02070603080606020203" pitchFamily="18" charset="0"/>
              </a:rPr>
              <a:t>Viagens&amp;Comidinhas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2400" i="1" dirty="0" err="1">
                <a:latin typeface="Bodoni MT" panose="02070603080606020203" pitchFamily="18" charset="0"/>
              </a:rPr>
              <a:t>By</a:t>
            </a:r>
            <a:r>
              <a:rPr lang="pt-BR" sz="2400" i="1" dirty="0">
                <a:latin typeface="Bodoni MT" panose="02070603080606020203" pitchFamily="18" charset="0"/>
              </a:rPr>
              <a:t> Danielle Canuto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90017" y="8470329"/>
            <a:ext cx="12420185" cy="24445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66751" y="4070463"/>
            <a:ext cx="12860066" cy="6463651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73402" y="13185631"/>
            <a:ext cx="4218862" cy="2899438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Bodoni MT" panose="02070603080606020203" pitchFamily="18" charset="0"/>
              </a:rPr>
              <a:t>REGIÃO NORTE</a:t>
            </a:r>
          </a:p>
          <a:p>
            <a:endParaRPr lang="pt-BR" b="1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r>
              <a:rPr lang="pt-BR" b="1" dirty="0">
                <a:solidFill>
                  <a:srgbClr val="002060"/>
                </a:solidFill>
                <a:latin typeface="Bodoni MT" panose="02070603080606020203" pitchFamily="18" charset="0"/>
              </a:rPr>
              <a:t>    </a:t>
            </a:r>
            <a:r>
              <a:rPr lang="pt-BR" dirty="0">
                <a:solidFill>
                  <a:srgbClr val="002060"/>
                </a:solidFill>
              </a:rPr>
              <a:t>Acre</a:t>
            </a:r>
          </a:p>
          <a:p>
            <a:r>
              <a:rPr lang="pt-BR" dirty="0">
                <a:solidFill>
                  <a:srgbClr val="002060"/>
                </a:solidFill>
              </a:rPr>
              <a:t>    Amapá</a:t>
            </a:r>
          </a:p>
          <a:p>
            <a:r>
              <a:rPr lang="pt-BR" dirty="0">
                <a:solidFill>
                  <a:srgbClr val="002060"/>
                </a:solidFill>
              </a:rPr>
              <a:t>    Amazonas</a:t>
            </a:r>
          </a:p>
          <a:p>
            <a:r>
              <a:rPr lang="pt-BR" dirty="0">
                <a:solidFill>
                  <a:srgbClr val="002060"/>
                </a:solidFill>
              </a:rPr>
              <a:t>    Pará</a:t>
            </a:r>
          </a:p>
          <a:p>
            <a:r>
              <a:rPr lang="pt-BR" dirty="0">
                <a:solidFill>
                  <a:srgbClr val="002060"/>
                </a:solidFill>
              </a:rPr>
              <a:t>    Rondônia</a:t>
            </a:r>
          </a:p>
          <a:p>
            <a:r>
              <a:rPr lang="pt-BR" dirty="0">
                <a:solidFill>
                  <a:srgbClr val="002060"/>
                </a:solidFill>
              </a:rPr>
              <a:t>    Roraima</a:t>
            </a:r>
          </a:p>
          <a:p>
            <a:r>
              <a:rPr lang="pt-BR" dirty="0">
                <a:solidFill>
                  <a:srgbClr val="002060"/>
                </a:solidFill>
              </a:rPr>
              <a:t>    Tocantins</a:t>
            </a:r>
          </a:p>
          <a:p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873540" y="13133609"/>
            <a:ext cx="4619296" cy="2899438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b="1" dirty="0">
                <a:solidFill>
                  <a:schemeClr val="tx1"/>
                </a:solidFill>
                <a:latin typeface="Bodoni MT" panose="02070603080606020203" pitchFamily="18" charset="0"/>
              </a:rPr>
              <a:t>REGIÃO NORDESTE</a:t>
            </a:r>
          </a:p>
          <a:p>
            <a:r>
              <a:rPr lang="pt-BR" dirty="0">
                <a:solidFill>
                  <a:srgbClr val="002060"/>
                </a:solidFill>
              </a:rPr>
              <a:t>Alagoas</a:t>
            </a:r>
          </a:p>
          <a:p>
            <a:r>
              <a:rPr lang="pt-BR" dirty="0">
                <a:solidFill>
                  <a:srgbClr val="002060"/>
                </a:solidFill>
              </a:rPr>
              <a:t>Bahia</a:t>
            </a:r>
          </a:p>
          <a:p>
            <a:r>
              <a:rPr lang="pt-BR" dirty="0">
                <a:solidFill>
                  <a:srgbClr val="002060"/>
                </a:solidFill>
              </a:rPr>
              <a:t>Ceará</a:t>
            </a:r>
          </a:p>
          <a:p>
            <a:r>
              <a:rPr lang="pt-BR" dirty="0">
                <a:solidFill>
                  <a:srgbClr val="002060"/>
                </a:solidFill>
              </a:rPr>
              <a:t>Maranhão</a:t>
            </a:r>
          </a:p>
          <a:p>
            <a:r>
              <a:rPr lang="pt-BR" dirty="0">
                <a:solidFill>
                  <a:srgbClr val="002060"/>
                </a:solidFill>
              </a:rPr>
              <a:t>Paraíba</a:t>
            </a:r>
          </a:p>
          <a:p>
            <a:r>
              <a:rPr lang="pt-BR" dirty="0">
                <a:solidFill>
                  <a:srgbClr val="002060"/>
                </a:solidFill>
              </a:rPr>
              <a:t>Pernambuco</a:t>
            </a:r>
          </a:p>
          <a:p>
            <a:r>
              <a:rPr lang="pt-BR" dirty="0">
                <a:solidFill>
                  <a:srgbClr val="002060"/>
                </a:solidFill>
              </a:rPr>
              <a:t>Piauí</a:t>
            </a:r>
          </a:p>
          <a:p>
            <a:r>
              <a:rPr lang="pt-BR" dirty="0">
                <a:solidFill>
                  <a:srgbClr val="002060"/>
                </a:solidFill>
              </a:rPr>
              <a:t>Rio Grande do Norte</a:t>
            </a:r>
          </a:p>
          <a:p>
            <a:r>
              <a:rPr lang="pt-BR" dirty="0">
                <a:solidFill>
                  <a:srgbClr val="002060"/>
                </a:solidFill>
              </a:rPr>
              <a:t>Sergipe</a:t>
            </a:r>
          </a:p>
        </p:txBody>
      </p:sp>
      <p:sp>
        <p:nvSpPr>
          <p:cNvPr id="9" name="Retângulo 8"/>
          <p:cNvSpPr/>
          <p:nvPr/>
        </p:nvSpPr>
        <p:spPr>
          <a:xfrm>
            <a:off x="4591050" y="16938513"/>
            <a:ext cx="4801278" cy="3570820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b="1" dirty="0">
                <a:solidFill>
                  <a:schemeClr val="tx1"/>
                </a:solidFill>
                <a:latin typeface="Bodoni MT" panose="02070603080606020203" pitchFamily="18" charset="0"/>
              </a:rPr>
              <a:t>REGIÃO CENTRO-OESTE</a:t>
            </a:r>
          </a:p>
          <a:p>
            <a:r>
              <a:rPr lang="pt-BR" dirty="0">
                <a:solidFill>
                  <a:srgbClr val="002060"/>
                </a:solidFill>
              </a:rPr>
              <a:t>Distrito Federal</a:t>
            </a:r>
          </a:p>
          <a:p>
            <a:r>
              <a:rPr lang="pt-BR" dirty="0">
                <a:solidFill>
                  <a:srgbClr val="002060"/>
                </a:solidFill>
              </a:rPr>
              <a:t>Goiás</a:t>
            </a:r>
          </a:p>
          <a:p>
            <a:r>
              <a:rPr lang="pt-BR" dirty="0">
                <a:solidFill>
                  <a:srgbClr val="002060"/>
                </a:solidFill>
              </a:rPr>
              <a:t>Mato Grosso</a:t>
            </a:r>
          </a:p>
          <a:p>
            <a:r>
              <a:rPr lang="pt-BR" dirty="0">
                <a:solidFill>
                  <a:srgbClr val="002060"/>
                </a:solidFill>
              </a:rPr>
              <a:t>Mato Grosso do Sul</a:t>
            </a:r>
          </a:p>
        </p:txBody>
      </p:sp>
      <p:sp>
        <p:nvSpPr>
          <p:cNvPr id="10" name="Retângulo 9"/>
          <p:cNvSpPr/>
          <p:nvPr/>
        </p:nvSpPr>
        <p:spPr>
          <a:xfrm>
            <a:off x="8907521" y="21568632"/>
            <a:ext cx="4619295" cy="2125057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b="1" dirty="0">
                <a:solidFill>
                  <a:schemeClr val="tx1"/>
                </a:solidFill>
                <a:latin typeface="Bodoni MT" panose="02070603080606020203" pitchFamily="18" charset="0"/>
              </a:rPr>
              <a:t>REGIÃO SUDESTE</a:t>
            </a:r>
          </a:p>
          <a:p>
            <a:r>
              <a:rPr lang="pt-BR" dirty="0">
                <a:solidFill>
                  <a:srgbClr val="002060"/>
                </a:solidFill>
              </a:rPr>
              <a:t>Paraná</a:t>
            </a:r>
          </a:p>
          <a:p>
            <a:r>
              <a:rPr lang="pt-BR" dirty="0">
                <a:solidFill>
                  <a:srgbClr val="002060"/>
                </a:solidFill>
              </a:rPr>
              <a:t>Santa Catarina</a:t>
            </a:r>
          </a:p>
          <a:p>
            <a:r>
              <a:rPr lang="pt-BR" dirty="0">
                <a:solidFill>
                  <a:srgbClr val="002060"/>
                </a:solidFill>
              </a:rPr>
              <a:t>Rio Grande do Sul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873402" y="21568631"/>
            <a:ext cx="4218863" cy="2125058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Bodoni MT" panose="02070603080606020203" pitchFamily="18" charset="0"/>
              </a:rPr>
              <a:t>REGIÃO SUL</a:t>
            </a:r>
          </a:p>
          <a:p>
            <a:r>
              <a:rPr lang="pt-BR" dirty="0">
                <a:solidFill>
                  <a:srgbClr val="002060"/>
                </a:solidFill>
              </a:rPr>
              <a:t>Espírito Santo</a:t>
            </a:r>
          </a:p>
          <a:p>
            <a:r>
              <a:rPr lang="pt-BR" dirty="0">
                <a:solidFill>
                  <a:srgbClr val="002060"/>
                </a:solidFill>
              </a:rPr>
              <a:t>Minas Gerais</a:t>
            </a:r>
          </a:p>
          <a:p>
            <a:r>
              <a:rPr lang="pt-BR" dirty="0">
                <a:solidFill>
                  <a:srgbClr val="002060"/>
                </a:solidFill>
              </a:rPr>
              <a:t>Rio de Janeiro</a:t>
            </a:r>
          </a:p>
          <a:p>
            <a:r>
              <a:rPr lang="pt-BR" dirty="0">
                <a:solidFill>
                  <a:srgbClr val="002060"/>
                </a:solidFill>
              </a:rPr>
              <a:t>São Paulo</a:t>
            </a:r>
          </a:p>
        </p:txBody>
      </p:sp>
      <p:cxnSp>
        <p:nvCxnSpPr>
          <p:cNvPr id="14" name="Conector reto 13"/>
          <p:cNvCxnSpPr/>
          <p:nvPr/>
        </p:nvCxnSpPr>
        <p:spPr>
          <a:xfrm>
            <a:off x="3" y="21339178"/>
            <a:ext cx="144002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0" y="24830643"/>
            <a:ext cx="14400213" cy="400110"/>
          </a:xfrm>
          <a:prstGeom prst="rect">
            <a:avLst/>
          </a:prstGeom>
          <a:solidFill>
            <a:srgbClr val="5D93BF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 smtClean="0"/>
              <a:t>Created</a:t>
            </a:r>
            <a:r>
              <a:rPr lang="pt-BR" sz="2000" dirty="0" smtClean="0"/>
              <a:t> </a:t>
            </a:r>
            <a:r>
              <a:rPr lang="pt-BR" sz="2000" dirty="0" err="1" smtClean="0"/>
              <a:t>by</a:t>
            </a:r>
            <a:r>
              <a:rPr lang="pt-BR" sz="2000" dirty="0" smtClean="0"/>
              <a:t> </a:t>
            </a:r>
            <a:r>
              <a:rPr lang="pt-BR" sz="2000" dirty="0"/>
              <a:t>Danielle Canuto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873402" y="4286250"/>
            <a:ext cx="12619434" cy="62478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2060"/>
                </a:solidFill>
                <a:latin typeface="Bodoni MT" panose="02070603080606020203" pitchFamily="18" charset="0"/>
              </a:rPr>
              <a:t>BRASIL </a:t>
            </a:r>
          </a:p>
          <a:p>
            <a:pPr algn="ctr"/>
            <a:endParaRPr lang="pt-BR" sz="2400" b="1" dirty="0" smtClean="0">
              <a:solidFill>
                <a:srgbClr val="002060"/>
              </a:solidFill>
              <a:latin typeface="Bodoni MT" panose="02070603080606020203" pitchFamily="18" charset="0"/>
            </a:endParaRPr>
          </a:p>
          <a:p>
            <a:pPr algn="just"/>
            <a:r>
              <a:rPr lang="pt-BR" sz="3200" dirty="0" smtClean="0"/>
              <a:t>  O Brasil é o maior país da América Sul e o único do continente americano, que possui a língua portuguesa como idioma oficial. O país é uma nação multicultural, devido a crescente imigração de várias nacionalidades. </a:t>
            </a:r>
            <a:br>
              <a:rPr lang="pt-BR" sz="3200" dirty="0" smtClean="0"/>
            </a:br>
            <a:r>
              <a:rPr lang="pt-BR" sz="3200" dirty="0" smtClean="0"/>
              <a:t>  O clima no Brasil é bem variável, embora a maior parte do país seja tropical, há seis subtipos climáticos, sendo: equatorial, tropical, semiárido, subtropical, tropical de altitude e temperado. As temperaturas variam de uma região para a outra. </a:t>
            </a:r>
            <a:br>
              <a:rPr lang="pt-BR" sz="3200" dirty="0" smtClean="0"/>
            </a:br>
            <a:r>
              <a:rPr lang="pt-BR" sz="3200" dirty="0" smtClean="0"/>
              <a:t>    Esse gigante da América Latina possui 26 estados e um Distrito Federal, além de ter clima e paisagens variadas, também encanta pela variedade de sabores nos pratos típicos regionais.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40715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3162756" y="10743042"/>
            <a:ext cx="6889532" cy="3909848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53313" y="6117623"/>
            <a:ext cx="6889531" cy="3909848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8048" y="723331"/>
            <a:ext cx="12482151" cy="3937504"/>
          </a:xfrm>
        </p:spPr>
        <p:txBody>
          <a:bodyPr>
            <a:normAutofit fontScale="90000"/>
          </a:bodyPr>
          <a:lstStyle/>
          <a:p>
            <a:pPr algn="just"/>
            <a:r>
              <a:rPr lang="pt-BR" b="1" dirty="0" smtClean="0">
                <a:solidFill>
                  <a:schemeClr val="bg1"/>
                </a:solidFill>
                <a:latin typeface="Bodoni MT" panose="02070603080606020203" pitchFamily="18" charset="0"/>
              </a:rPr>
              <a:t>MANAUS</a:t>
            </a:r>
            <a:br>
              <a:rPr lang="pt-BR" b="1" dirty="0" smtClean="0">
                <a:solidFill>
                  <a:schemeClr val="bg1"/>
                </a:solidFill>
                <a:latin typeface="Bodoni MT" panose="02070603080606020203" pitchFamily="18" charset="0"/>
              </a:rPr>
            </a:br>
            <a:r>
              <a:rPr lang="pt-BR" b="1" dirty="0" smtClean="0">
                <a:solidFill>
                  <a:schemeClr val="bg1"/>
                </a:solidFill>
                <a:latin typeface="Bodoni MT" panose="02070603080606020203" pitchFamily="18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latin typeface="Bodoni MT" panose="02070603080606020203" pitchFamily="18" charset="0"/>
              </a:rPr>
            </a:br>
            <a:r>
              <a:rPr lang="pt-BR" sz="4000" dirty="0" err="1" smtClean="0">
                <a:solidFill>
                  <a:schemeClr val="bg1"/>
                </a:solidFill>
                <a:latin typeface="+mn-lt"/>
              </a:rPr>
              <a:t>Manaus</a:t>
            </a:r>
            <a:r>
              <a:rPr lang="pt-BR" sz="40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pt-BR" sz="4000" dirty="0">
                <a:solidFill>
                  <a:schemeClr val="bg1"/>
                </a:solidFill>
                <a:latin typeface="+mn-lt"/>
              </a:rPr>
              <a:t>oferece passeios de imersão natural e cultural aos seus turistas. </a:t>
            </a:r>
            <a:r>
              <a:rPr lang="pt-BR" sz="4000" dirty="0">
                <a:solidFill>
                  <a:schemeClr val="bg1"/>
                </a:solidFill>
                <a:latin typeface="+mn-lt"/>
              </a:rPr>
              <a:t>As atrações mais procuradas são: </a:t>
            </a:r>
            <a:r>
              <a:rPr lang="pt-BR" sz="4000" dirty="0">
                <a:solidFill>
                  <a:schemeClr val="bg1"/>
                </a:solidFill>
                <a:latin typeface="+mn-lt"/>
              </a:rPr>
              <a:t>tour de barco até o encontro dos rios Negro e </a:t>
            </a:r>
            <a:r>
              <a:rPr lang="pt-BR" sz="4000" dirty="0">
                <a:solidFill>
                  <a:schemeClr val="bg1"/>
                </a:solidFill>
                <a:latin typeface="+mn-lt"/>
              </a:rPr>
              <a:t>Solimões,  a visita a aldeias com trekking pela mata e o observatório do Museu da Amazônia (MUSA).</a:t>
            </a:r>
            <a:r>
              <a:rPr lang="pt-BR" sz="4000" b="1" dirty="0">
                <a:solidFill>
                  <a:schemeClr val="bg1"/>
                </a:solidFill>
                <a:latin typeface="+mn-lt"/>
              </a:rPr>
              <a:t/>
            </a:r>
            <a:br>
              <a:rPr lang="pt-BR" sz="4000" b="1" dirty="0">
                <a:solidFill>
                  <a:schemeClr val="bg1"/>
                </a:solidFill>
                <a:latin typeface="+mn-lt"/>
              </a:rPr>
            </a:br>
            <a:endParaRPr lang="pt-BR" sz="40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47" y="6114746"/>
            <a:ext cx="6889531" cy="3875361"/>
          </a:xfrm>
        </p:spPr>
      </p:pic>
      <p:sp>
        <p:nvSpPr>
          <p:cNvPr id="12" name="Retângulo 11"/>
          <p:cNvSpPr/>
          <p:nvPr/>
        </p:nvSpPr>
        <p:spPr>
          <a:xfrm>
            <a:off x="331842" y="9714342"/>
            <a:ext cx="6889531" cy="282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EE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64885" y="9658139"/>
            <a:ext cx="688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ENCONTRO RIO NEGRO E SOLIMÕES / Foto: Priscila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Marim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756" y="10721820"/>
            <a:ext cx="6889532" cy="3909847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3162756" y="14315393"/>
            <a:ext cx="6889532" cy="326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62756" y="14320761"/>
            <a:ext cx="688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INTERAÇÃO COM O BOTO COR DE ROSA / Foto: Priscila 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Marim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641" y="6152112"/>
            <a:ext cx="6022427" cy="3875359"/>
          </a:xfrm>
          <a:prstGeom prst="rect">
            <a:avLst/>
          </a:prstGeom>
          <a:ln w="57150">
            <a:solidFill>
              <a:schemeClr val="accent6"/>
            </a:solidFill>
          </a:ln>
        </p:spPr>
      </p:pic>
      <p:sp>
        <p:nvSpPr>
          <p:cNvPr id="22" name="Retângulo 21"/>
          <p:cNvSpPr/>
          <p:nvPr/>
        </p:nvSpPr>
        <p:spPr>
          <a:xfrm>
            <a:off x="7872641" y="9743955"/>
            <a:ext cx="6053959" cy="2829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7872642" y="9744848"/>
            <a:ext cx="602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OBSERVATÓRIO MUSA / Foto: Priscila 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Marim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1185240" y="15167687"/>
            <a:ext cx="1240793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</a:rPr>
              <a:t>SABORES DA AMAZÔNIA</a:t>
            </a:r>
          </a:p>
          <a:p>
            <a:pPr algn="just"/>
            <a:r>
              <a:rPr lang="pt-BR" sz="3600" dirty="0" smtClean="0">
                <a:solidFill>
                  <a:schemeClr val="bg1">
                    <a:lumMod val="95000"/>
                  </a:schemeClr>
                </a:solidFill>
              </a:rPr>
              <a:t>Os pratos regionais são a base de peixe e frutos da região. O peixe pirarucu é o mais emblemático da Amazônia e oferecido em muitos pratos.  Um dos pratos mais famosos desta aventura gastronômica é o Tacacá e  a Tapioca com Tucumã.</a:t>
            </a:r>
            <a:endParaRPr lang="pt-BR" sz="3600" dirty="0" smtClean="0">
              <a:solidFill>
                <a:schemeClr val="bg1"/>
              </a:solidFill>
            </a:endParaRPr>
          </a:p>
          <a:p>
            <a:pPr algn="ctr"/>
            <a:endParaRPr lang="pt-BR" dirty="0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20" y="18945289"/>
            <a:ext cx="6074892" cy="4677668"/>
          </a:xfrm>
          <a:prstGeom prst="rect">
            <a:avLst/>
          </a:prstGeom>
          <a:ln w="57150">
            <a:solidFill>
              <a:schemeClr val="accent6"/>
            </a:solidFill>
          </a:ln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373" y="18890415"/>
            <a:ext cx="6073429" cy="4732542"/>
          </a:xfrm>
          <a:prstGeom prst="rect">
            <a:avLst/>
          </a:prstGeom>
          <a:ln w="57150">
            <a:solidFill>
              <a:schemeClr val="accent6"/>
            </a:solidFill>
          </a:ln>
        </p:spPr>
      </p:pic>
      <p:sp>
        <p:nvSpPr>
          <p:cNvPr id="29" name="Retângulo 28"/>
          <p:cNvSpPr/>
          <p:nvPr/>
        </p:nvSpPr>
        <p:spPr>
          <a:xfrm>
            <a:off x="557920" y="23337672"/>
            <a:ext cx="6074892" cy="2852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557920" y="23295648"/>
            <a:ext cx="607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Tacacá / Foto: Vida sem paredes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7242844" y="23337672"/>
            <a:ext cx="6051958" cy="2852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7242844" y="23337672"/>
            <a:ext cx="605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Tapioca com Tucumã / Foto: Vida sem paredes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5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207</Words>
  <Application>Microsoft Office PowerPoint</Application>
  <PresentationFormat>Personalizar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Bodoni MT</vt:lpstr>
      <vt:lpstr>Calibri</vt:lpstr>
      <vt:lpstr>Calibri Light</vt:lpstr>
      <vt:lpstr>Tema do Office</vt:lpstr>
      <vt:lpstr>Viagens&amp;Comidinhas By Danielle Canuto</vt:lpstr>
      <vt:lpstr>MANAUS  Manaus oferece passeios de imersão natural e cultural aos seus turistas. As atrações mais procuradas são: tour de barco até o encontro dos rios Negro e Solimões,  a visita a aldeias com trekking pela mata e o observatório do Museu da Amazônia (MUSA).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Proprietario</dc:creator>
  <cp:lastModifiedBy>Proprietario</cp:lastModifiedBy>
  <cp:revision>15</cp:revision>
  <dcterms:created xsi:type="dcterms:W3CDTF">2020-07-26T18:21:18Z</dcterms:created>
  <dcterms:modified xsi:type="dcterms:W3CDTF">2020-07-26T21:26:31Z</dcterms:modified>
</cp:coreProperties>
</file>