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43205400" cx="270033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608">
          <p15:clr>
            <a:srgbClr val="000000"/>
          </p15:clr>
        </p15:guide>
        <p15:guide id="2" pos="8505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608" orient="horz"/>
        <p:guide pos="850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357438" y="685800"/>
            <a:ext cx="21431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2357438" y="685800"/>
            <a:ext cx="21431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/>
        </p:nvSpPr>
        <p:spPr>
          <a:xfrm>
            <a:off x="2143432" y="695028"/>
            <a:ext cx="2571137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875" lIns="89775" spcFirstLastPara="1" rIns="89775" wrap="square" tIns="44875">
            <a:noAutofit/>
          </a:bodyPr>
          <a:lstStyle/>
          <a:p>
            <a:pPr indent="0" lvl="0" marL="0" marR="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685637" y="4342805"/>
            <a:ext cx="5483462" cy="4115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:notes"/>
          <p:cNvSpPr/>
          <p:nvPr>
            <p:ph idx="2" type="sldImg"/>
          </p:nvPr>
        </p:nvSpPr>
        <p:spPr>
          <a:xfrm>
            <a:off x="2357438" y="685800"/>
            <a:ext cx="21431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2025253" y="13421681"/>
            <a:ext cx="22952868" cy="92611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0"/>
              <a:buFont typeface="Calibri"/>
              <a:buNone/>
              <a:defRPr b="0" i="0" sz="19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050506" y="24483059"/>
            <a:ext cx="18902362" cy="11041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rgbClr val="888888"/>
              </a:buClr>
              <a:buSzPts val="14400"/>
              <a:buFont typeface="Arial"/>
              <a:buNone/>
              <a:defRPr b="0" i="0" sz="14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888888"/>
              </a:buClr>
              <a:buSzPts val="12600"/>
              <a:buFont typeface="Arial"/>
              <a:buNone/>
              <a:defRPr b="0" i="0" sz="12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rgbClr val="888888"/>
              </a:buClr>
              <a:buSzPts val="10800"/>
              <a:buFont typeface="Arial"/>
              <a:buNone/>
              <a:defRPr b="0" i="0" sz="10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9000"/>
              <a:buFont typeface="Arial"/>
              <a:buNone/>
              <a:defRPr b="0" i="0" sz="9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9000"/>
              <a:buFont typeface="Arial"/>
              <a:buNone/>
              <a:defRPr b="0" i="0" sz="9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9000"/>
              <a:buFont typeface="Arial"/>
              <a:buNone/>
              <a:defRPr b="0" i="0" sz="9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9000"/>
              <a:buFont typeface="Arial"/>
              <a:buNone/>
              <a:defRPr b="0" i="0" sz="9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9000"/>
              <a:buFont typeface="Arial"/>
              <a:buNone/>
              <a:defRPr b="0" i="0" sz="9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9000"/>
              <a:buFont typeface="Arial"/>
              <a:buNone/>
              <a:defRPr b="0" i="0" sz="9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1350169" y="40045009"/>
            <a:ext cx="6300788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9226153" y="40045009"/>
            <a:ext cx="8551069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9352419" y="40045009"/>
            <a:ext cx="6300788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5700" lIns="411425" spcFirstLastPara="1" rIns="411425" wrap="square" tIns="20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350169" y="1730220"/>
            <a:ext cx="24303037" cy="7200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0"/>
              <a:buFont typeface="Calibri"/>
              <a:buNone/>
              <a:defRPr b="0" i="0" sz="19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-755096" y="12186529"/>
            <a:ext cx="28513567" cy="24303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1143000" lvl="0" marL="457200" marR="0" algn="l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14400"/>
              <a:buFont typeface="Arial"/>
              <a:buChar char="•"/>
              <a:defRPr b="0" i="0" sz="1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28700" lvl="1" marL="914400" marR="0" algn="l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2600"/>
              <a:buFont typeface="Arial"/>
              <a:buChar char="–"/>
              <a:defRPr b="0" i="0" sz="1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14400" lvl="2" marL="1371600" marR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Char char="•"/>
              <a:defRPr b="0" i="0" sz="10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0100" lvl="3" marL="18288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–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0100" lvl="4" marL="22860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»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0100" lvl="5" marL="27432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0100" lvl="6" marL="32004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0100" lvl="7" marL="36576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0100" lvl="8" marL="41148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1350169" y="40045009"/>
            <a:ext cx="6300788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9226153" y="40045009"/>
            <a:ext cx="8551069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19352419" y="40045009"/>
            <a:ext cx="6300788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5700" lIns="411425" spcFirstLastPara="1" rIns="411425" wrap="square" tIns="20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183023" y="17124647"/>
            <a:ext cx="36864607" cy="607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0"/>
              <a:buFont typeface="Calibri"/>
              <a:buNone/>
              <a:defRPr b="0" i="0" sz="19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-8193524" y="11273915"/>
            <a:ext cx="36864607" cy="17777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1143000" lvl="0" marL="457200" marR="0" algn="l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14400"/>
              <a:buFont typeface="Arial"/>
              <a:buChar char="•"/>
              <a:defRPr b="0" i="0" sz="1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28700" lvl="1" marL="914400" marR="0" algn="l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2600"/>
              <a:buFont typeface="Arial"/>
              <a:buChar char="–"/>
              <a:defRPr b="0" i="0" sz="1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14400" lvl="2" marL="1371600" marR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Char char="•"/>
              <a:defRPr b="0" i="0" sz="10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0100" lvl="3" marL="18288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–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0100" lvl="4" marL="22860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»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0100" lvl="5" marL="27432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0100" lvl="6" marL="32004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0100" lvl="7" marL="36576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0100" lvl="8" marL="41148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1350169" y="40045009"/>
            <a:ext cx="6300788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9226153" y="40045009"/>
            <a:ext cx="8551069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19352419" y="40045009"/>
            <a:ext cx="6300788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5700" lIns="411425" spcFirstLastPara="1" rIns="411425" wrap="square" tIns="20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1350169" y="1730220"/>
            <a:ext cx="24303037" cy="7200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0"/>
              <a:buFont typeface="Calibri"/>
              <a:buNone/>
              <a:defRPr b="0" i="0" sz="19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1350169" y="40045009"/>
            <a:ext cx="6300788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9226153" y="40045009"/>
            <a:ext cx="8551069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19352419" y="40045009"/>
            <a:ext cx="6300788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5700" lIns="411425" spcFirstLastPara="1" rIns="411425" wrap="square" tIns="20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1350169" y="1730220"/>
            <a:ext cx="24303037" cy="7200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0"/>
              <a:buFont typeface="Calibri"/>
              <a:buNone/>
              <a:defRPr b="0" i="0" sz="19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350169" y="10081264"/>
            <a:ext cx="24303037" cy="285135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1143000" lvl="0" marL="457200" marR="0" algn="l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14400"/>
              <a:buFont typeface="Arial"/>
              <a:buChar char="•"/>
              <a:defRPr b="0" i="0" sz="1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28700" lvl="1" marL="914400" marR="0" algn="l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2600"/>
              <a:buFont typeface="Arial"/>
              <a:buChar char="–"/>
              <a:defRPr b="0" i="0" sz="1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14400" lvl="2" marL="1371600" marR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Char char="•"/>
              <a:defRPr b="0" i="0" sz="10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0100" lvl="3" marL="18288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–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0100" lvl="4" marL="22860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»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0100" lvl="5" marL="27432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0100" lvl="6" marL="32004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0100" lvl="7" marL="36576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0100" lvl="8" marL="41148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1350169" y="40045009"/>
            <a:ext cx="6300788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9226153" y="40045009"/>
            <a:ext cx="8551069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19352419" y="40045009"/>
            <a:ext cx="6300788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5700" lIns="411425" spcFirstLastPara="1" rIns="411425" wrap="square" tIns="20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2133081" y="27763472"/>
            <a:ext cx="22952868" cy="85810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0"/>
              <a:buFont typeface="Calibri"/>
              <a:buNone/>
              <a:defRPr b="1" i="0" sz="1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2133081" y="18312295"/>
            <a:ext cx="22952868" cy="94511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9000"/>
              <a:buFont typeface="Arial"/>
              <a:buNone/>
              <a:defRPr b="0" i="0" sz="9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rgbClr val="888888"/>
              </a:buClr>
              <a:buSzPts val="8100"/>
              <a:buFont typeface="Arial"/>
              <a:buNone/>
              <a:defRPr b="0" i="0" sz="8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888888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rgbClr val="888888"/>
              </a:buClr>
              <a:buSzPts val="6300"/>
              <a:buFont typeface="Arial"/>
              <a:buNone/>
              <a:defRPr b="0" i="0" sz="6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rgbClr val="888888"/>
              </a:buClr>
              <a:buSzPts val="6300"/>
              <a:buFont typeface="Arial"/>
              <a:buNone/>
              <a:defRPr b="0" i="0" sz="6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rgbClr val="888888"/>
              </a:buClr>
              <a:buSzPts val="6300"/>
              <a:buFont typeface="Arial"/>
              <a:buNone/>
              <a:defRPr b="0" i="0" sz="6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rgbClr val="888888"/>
              </a:buClr>
              <a:buSzPts val="6300"/>
              <a:buFont typeface="Arial"/>
              <a:buNone/>
              <a:defRPr b="0" i="0" sz="6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rgbClr val="888888"/>
              </a:buClr>
              <a:buSzPts val="6300"/>
              <a:buFont typeface="Arial"/>
              <a:buNone/>
              <a:defRPr b="0" i="0" sz="6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rgbClr val="888888"/>
              </a:buClr>
              <a:buSzPts val="6300"/>
              <a:buFont typeface="Arial"/>
              <a:buNone/>
              <a:defRPr b="0" i="0" sz="6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1350169" y="40045009"/>
            <a:ext cx="6300788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9226153" y="40045009"/>
            <a:ext cx="8551069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19352419" y="40045009"/>
            <a:ext cx="6300788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5700" lIns="411425" spcFirstLastPara="1" rIns="411425" wrap="square" tIns="20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1350169" y="1730220"/>
            <a:ext cx="24303037" cy="7200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0"/>
              <a:buFont typeface="Calibri"/>
              <a:buNone/>
              <a:defRPr b="0" i="0" sz="19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50169" y="10081264"/>
            <a:ext cx="11926491" cy="285135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1028700" lvl="0" marL="457200" marR="0" algn="l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2600"/>
              <a:buFont typeface="Arial"/>
              <a:buChar char="•"/>
              <a:defRPr b="0" i="0" sz="1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14400" lvl="1" marL="914400" marR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Char char="–"/>
              <a:defRPr b="0" i="0" sz="10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00100" lvl="2" marL="13716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42950" lvl="3" marL="1828800" marR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–"/>
              <a:defRPr b="0" i="0" sz="8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2950" lvl="4" marL="2286000" marR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»"/>
              <a:defRPr b="0" i="0" sz="8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42950" lvl="5" marL="2743200" marR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•"/>
              <a:defRPr b="0" i="0" sz="8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42950" lvl="6" marL="3200400" marR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•"/>
              <a:defRPr b="0" i="0" sz="8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42950" lvl="7" marL="3657600" marR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•"/>
              <a:defRPr b="0" i="0" sz="8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42950" lvl="8" marL="4114800" marR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•"/>
              <a:defRPr b="0" i="0" sz="8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13726716" y="10081264"/>
            <a:ext cx="11926491" cy="285135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1028700" lvl="0" marL="457200" marR="0" algn="l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2600"/>
              <a:buFont typeface="Arial"/>
              <a:buChar char="•"/>
              <a:defRPr b="0" i="0" sz="1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14400" lvl="1" marL="914400" marR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Char char="–"/>
              <a:defRPr b="0" i="0" sz="10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00100" lvl="2" marL="13716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42950" lvl="3" marL="1828800" marR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–"/>
              <a:defRPr b="0" i="0" sz="8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2950" lvl="4" marL="2286000" marR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»"/>
              <a:defRPr b="0" i="0" sz="8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42950" lvl="5" marL="2743200" marR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•"/>
              <a:defRPr b="0" i="0" sz="8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42950" lvl="6" marL="3200400" marR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•"/>
              <a:defRPr b="0" i="0" sz="8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42950" lvl="7" marL="3657600" marR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•"/>
              <a:defRPr b="0" i="0" sz="8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42950" lvl="8" marL="4114800" marR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•"/>
              <a:defRPr b="0" i="0" sz="8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1350169" y="40045009"/>
            <a:ext cx="6300788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9226153" y="40045009"/>
            <a:ext cx="8551069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19352419" y="40045009"/>
            <a:ext cx="6300788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5700" lIns="411425" spcFirstLastPara="1" rIns="411425" wrap="square" tIns="20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350169" y="1730220"/>
            <a:ext cx="24303037" cy="7200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0"/>
              <a:buFont typeface="Calibri"/>
              <a:buNone/>
              <a:defRPr b="0" i="0" sz="19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350169" y="9671212"/>
            <a:ext cx="11931180" cy="40305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  <a:defRPr b="1" i="0" sz="10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b="1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None/>
              <a:defRPr b="1" i="0" sz="8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1350169" y="13701713"/>
            <a:ext cx="11931180" cy="248931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914400" lvl="0" marL="457200" marR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Char char="•"/>
              <a:defRPr b="0" i="0" sz="10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00100" lvl="1" marL="9144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–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2950" lvl="2" marL="1371600" marR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•"/>
              <a:defRPr b="0" i="0" sz="8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85800" lvl="3" marL="18288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–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85800" lvl="4" marL="22860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»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85800" lvl="5" marL="27432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5800" lvl="6" marL="32004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85800" lvl="7" marL="36576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5800" lvl="8" marL="41148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13717341" y="9671212"/>
            <a:ext cx="11935867" cy="40305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  <a:defRPr b="1" i="0" sz="10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b="1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None/>
              <a:defRPr b="1" i="0" sz="8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13717341" y="13701713"/>
            <a:ext cx="11935867" cy="248931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914400" lvl="0" marL="457200" marR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Char char="•"/>
              <a:defRPr b="0" i="0" sz="10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00100" lvl="1" marL="9144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–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2950" lvl="2" marL="1371600" marR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•"/>
              <a:defRPr b="0" i="0" sz="8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85800" lvl="3" marL="18288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–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85800" lvl="4" marL="22860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»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85800" lvl="5" marL="27432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5800" lvl="6" marL="32004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85800" lvl="7" marL="36576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5800" lvl="8" marL="41148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1350169" y="40045009"/>
            <a:ext cx="6300788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9226153" y="40045009"/>
            <a:ext cx="8551069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19352419" y="40045009"/>
            <a:ext cx="6300788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5700" lIns="411425" spcFirstLastPara="1" rIns="411425" wrap="square" tIns="20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1350169" y="40045009"/>
            <a:ext cx="6300788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9226153" y="40045009"/>
            <a:ext cx="8551069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19352419" y="40045009"/>
            <a:ext cx="6300788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5700" lIns="411425" spcFirstLastPara="1" rIns="411425" wrap="square" tIns="20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1350171" y="1720216"/>
            <a:ext cx="8883924" cy="732091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  <a:defRPr b="1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0557570" y="1720219"/>
            <a:ext cx="15095637" cy="36874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1143000" lvl="0" marL="457200" marR="0" algn="l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14400"/>
              <a:buFont typeface="Arial"/>
              <a:buChar char="•"/>
              <a:defRPr b="0" i="0" sz="1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28700" lvl="1" marL="914400" marR="0" algn="l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2600"/>
              <a:buFont typeface="Arial"/>
              <a:buChar char="–"/>
              <a:defRPr b="0" i="0" sz="1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14400" lvl="2" marL="1371600" marR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Char char="•"/>
              <a:defRPr b="0" i="0" sz="10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0100" lvl="3" marL="18288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–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0100" lvl="4" marL="22860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»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0100" lvl="5" marL="27432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0100" lvl="6" marL="32004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0100" lvl="7" marL="36576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0100" lvl="8" marL="41148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1350171" y="9041133"/>
            <a:ext cx="8883924" cy="29553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None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1350169" y="40045009"/>
            <a:ext cx="6300788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9226153" y="40045009"/>
            <a:ext cx="8551069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19352419" y="40045009"/>
            <a:ext cx="6300788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5700" lIns="411425" spcFirstLastPara="1" rIns="411425" wrap="square" tIns="20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5292850" y="30243781"/>
            <a:ext cx="16202024" cy="35704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  <a:defRPr b="1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292850" y="3860483"/>
            <a:ext cx="16202024" cy="25923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14400"/>
              <a:buFont typeface="Arial"/>
              <a:buNone/>
              <a:defRPr b="0" i="0" sz="1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2600"/>
              <a:buFont typeface="Arial"/>
              <a:buNone/>
              <a:defRPr b="0" i="0" sz="1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  <a:defRPr b="0" i="0" sz="10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5292850" y="33814231"/>
            <a:ext cx="16202024" cy="50706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None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1350169" y="40045009"/>
            <a:ext cx="6300788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9226153" y="40045009"/>
            <a:ext cx="8551069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19352419" y="40045009"/>
            <a:ext cx="6300788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5700" lIns="411425" spcFirstLastPara="1" rIns="411425" wrap="square" tIns="20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50169" y="1730220"/>
            <a:ext cx="24303037" cy="7200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0"/>
              <a:buFont typeface="Calibri"/>
              <a:buNone/>
              <a:defRPr b="0" i="0" sz="19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50169" y="10081264"/>
            <a:ext cx="24303037" cy="285135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1143000" lvl="0" marL="457200" marR="0" rtl="0" algn="l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14400"/>
              <a:buFont typeface="Arial"/>
              <a:buChar char="•"/>
              <a:defRPr b="0" i="0" sz="1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28700" lvl="1" marL="914400" marR="0" rtl="0" algn="l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2600"/>
              <a:buFont typeface="Arial"/>
              <a:buChar char="–"/>
              <a:defRPr b="0" i="0" sz="1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14400" lvl="2" marL="1371600" marR="0" rtl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Char char="•"/>
              <a:defRPr b="0" i="0" sz="10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0100" lvl="3" marL="18288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–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0100" lvl="4" marL="2286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»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0100" lvl="5" marL="2743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0100" lvl="6" marL="32004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0100" lvl="7" marL="3657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0100" lvl="8" marL="41148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350169" y="40045009"/>
            <a:ext cx="6300788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9226153" y="40045009"/>
            <a:ext cx="8551069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9352419" y="40045009"/>
            <a:ext cx="6300788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5700" lIns="411425" spcFirstLastPara="1" rIns="411425" wrap="square" tIns="20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jpg"/><Relationship Id="rId10" Type="http://schemas.openxmlformats.org/officeDocument/2006/relationships/image" Target="../media/image6.jpg"/><Relationship Id="rId13" Type="http://schemas.openxmlformats.org/officeDocument/2006/relationships/image" Target="../media/image5.jpg"/><Relationship Id="rId1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12.jpg"/><Relationship Id="rId9" Type="http://schemas.openxmlformats.org/officeDocument/2006/relationships/image" Target="../media/image4.jpg"/><Relationship Id="rId15" Type="http://schemas.openxmlformats.org/officeDocument/2006/relationships/image" Target="../media/image8.jpg"/><Relationship Id="rId14" Type="http://schemas.openxmlformats.org/officeDocument/2006/relationships/image" Target="../media/image7.jpg"/><Relationship Id="rId16" Type="http://schemas.openxmlformats.org/officeDocument/2006/relationships/image" Target="../media/image9.jpg"/><Relationship Id="rId5" Type="http://schemas.openxmlformats.org/officeDocument/2006/relationships/image" Target="../media/image14.jpg"/><Relationship Id="rId6" Type="http://schemas.openxmlformats.org/officeDocument/2006/relationships/image" Target="../media/image11.jpg"/><Relationship Id="rId7" Type="http://schemas.openxmlformats.org/officeDocument/2006/relationships/image" Target="../media/image13.jpg"/><Relationship Id="rId8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21106805" y="19458873"/>
            <a:ext cx="172640" cy="1338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0"/>
              <a:buFont typeface="Arial"/>
              <a:buNone/>
            </a:pPr>
            <a:r>
              <a:t/>
            </a:r>
            <a:endParaRPr b="0" i="0" sz="8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8931" y="7315100"/>
            <a:ext cx="26994444" cy="1467173"/>
          </a:xfrm>
          <a:prstGeom prst="rect">
            <a:avLst/>
          </a:prstGeom>
          <a:solidFill>
            <a:srgbClr val="A3D3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0"/>
              <a:buFont typeface="Arial"/>
              <a:buNone/>
            </a:pPr>
            <a:r>
              <a:t/>
            </a:r>
            <a:endParaRPr b="0" i="0" sz="8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650025" y="4824836"/>
            <a:ext cx="25831801" cy="29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72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Módulo: M1</a:t>
            </a:r>
            <a:r>
              <a:rPr b="1" lang="pt-BR" sz="7200">
                <a:solidFill>
                  <a:srgbClr val="17365D"/>
                </a:solidFill>
              </a:rPr>
              <a:t>CME </a:t>
            </a:r>
            <a:r>
              <a:rPr b="1" i="0" lang="pt-BR" sz="72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 - Projeto </a:t>
            </a:r>
            <a:r>
              <a:rPr b="1" lang="pt-BR" sz="7200">
                <a:solidFill>
                  <a:srgbClr val="17365D"/>
                </a:solidFill>
              </a:rPr>
              <a:t>Galeria Comercial</a:t>
            </a:r>
            <a:r>
              <a:rPr b="1" lang="pt-BR" sz="7200">
                <a:solidFill>
                  <a:srgbClr val="17365D"/>
                </a:solidFill>
              </a:rPr>
              <a:t> </a:t>
            </a:r>
            <a:endParaRPr b="1" i="0" sz="7200" u="none" cap="none" strike="noStrike">
              <a:solidFill>
                <a:srgbClr val="1148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8931" y="7600852"/>
            <a:ext cx="26994444" cy="1570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Profº. Me. José Carlos Guerra Jr.</a:t>
            </a:r>
            <a:endParaRPr b="1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714285" y="6264996"/>
            <a:ext cx="25289051" cy="1143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200"/>
              <a:t>BIANCA COUTINHO - 509272018 /  DANIELLE LOPES - 219912015</a:t>
            </a:r>
            <a:endParaRPr b="1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7949" y="671366"/>
            <a:ext cx="15040562" cy="304778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0" y="0"/>
            <a:ext cx="270033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0" y="0"/>
            <a:ext cx="270033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0" y="0"/>
            <a:ext cx="270033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0" y="0"/>
            <a:ext cx="270033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0" y="9001300"/>
            <a:ext cx="25831801" cy="1512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chemeClr val="dk1"/>
                </a:solidFill>
              </a:rPr>
              <a:t>       Galeria Comercial </a:t>
            </a:r>
            <a:r>
              <a:rPr b="1" lang="pt-BR" sz="7200">
                <a:solidFill>
                  <a:schemeClr val="dk1"/>
                </a:solidFill>
              </a:rPr>
              <a:t>Sustentável</a:t>
            </a:r>
            <a:endParaRPr b="1" i="0" sz="7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1188325" y="10732500"/>
            <a:ext cx="8712900" cy="75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Resumo:</a:t>
            </a:r>
            <a:endParaRPr b="1" sz="5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>
                <a:solidFill>
                  <a:schemeClr val="dk1"/>
                </a:solidFill>
              </a:rPr>
              <a:t>O  nosso projeto é um Edifício de uso misto que utilizará de recursos sustentáveis tanto na construção como também será voltado para um uso “Orgânico e Sustentável”, ou seja, a utilização dos espaços comerciais e residenciais serão em favor da sustentabilidade.</a:t>
            </a:r>
            <a:endParaRPr sz="4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17327475" y="34714925"/>
            <a:ext cx="9389100" cy="75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Conclusão: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chemeClr val="dk1"/>
                </a:solidFill>
              </a:rPr>
              <a:t>Com </a:t>
            </a:r>
            <a:r>
              <a:rPr b="1" lang="pt-BR" sz="4600">
                <a:solidFill>
                  <a:schemeClr val="dk1"/>
                </a:solidFill>
              </a:rPr>
              <a:t>este projeto integrador, evoluímos consideravelmente para a construção do nosso conhecimento de construções sustentáveis, pois através da elaboração dele, colocamos em prática tudo o que aprendemos no decorrer dos semestres .  </a:t>
            </a:r>
            <a:endParaRPr b="1" i="0" sz="4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2432903" y="24772038"/>
            <a:ext cx="67854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dk1"/>
                </a:solidFill>
              </a:rPr>
              <a:t>I</a:t>
            </a:r>
            <a:r>
              <a:rPr b="1" i="0" lang="pt-BR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mplantação</a:t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324180" y="18499233"/>
            <a:ext cx="104412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dk1"/>
                </a:solidFill>
              </a:rPr>
              <a:t>Situação</a:t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2180980" y="30833225"/>
            <a:ext cx="67854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dk1"/>
                </a:solidFill>
              </a:rPr>
              <a:t>Cortes</a:t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2452525" y="21829876"/>
            <a:ext cx="12340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Plantas</a:t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540247" y="3888732"/>
            <a:ext cx="25831801" cy="10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FACULDADE DE ARQUITETURA E URBANISMO – FAU-ENIAC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14956417" y="10832850"/>
            <a:ext cx="67854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Perspectivas</a:t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0925" y="19617287"/>
            <a:ext cx="6785500" cy="4751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4050" y="25830363"/>
            <a:ext cx="6785502" cy="4585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163525" y="28745023"/>
            <a:ext cx="7235573" cy="5073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643213" y="28621387"/>
            <a:ext cx="7235573" cy="512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234112" y="11779263"/>
            <a:ext cx="7976774" cy="4670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543751" y="11797399"/>
            <a:ext cx="7976785" cy="464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234100" y="17055075"/>
            <a:ext cx="8053795" cy="41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8620775" y="16808138"/>
            <a:ext cx="7976774" cy="439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477975" y="22975951"/>
            <a:ext cx="7235575" cy="5104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9361975" y="22960312"/>
            <a:ext cx="7235565" cy="511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3"/>
          <p:cNvSpPr txBox="1"/>
          <p:nvPr/>
        </p:nvSpPr>
        <p:spPr>
          <a:xfrm>
            <a:off x="10703067" y="36020475"/>
            <a:ext cx="67854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Elevação geral</a:t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946256" y="31818100"/>
            <a:ext cx="7758693" cy="41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805124" y="36673355"/>
            <a:ext cx="7976776" cy="4502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0542075" y="37382033"/>
            <a:ext cx="6785399" cy="374191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3"/>
          <p:cNvSpPr txBox="1"/>
          <p:nvPr/>
        </p:nvSpPr>
        <p:spPr>
          <a:xfrm>
            <a:off x="1188315" y="41504950"/>
            <a:ext cx="205536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dk1"/>
                </a:solidFill>
              </a:rPr>
              <a:t>Link para o vídeo da apresentação:</a:t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type="title"/>
          </p:nvPr>
        </p:nvSpPr>
        <p:spPr>
          <a:xfrm>
            <a:off x="1476375" y="2233531"/>
            <a:ext cx="24299864" cy="27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5700" lIns="411425" spcFirstLastPara="1" rIns="411425" wrap="square" tIns="20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Calibri"/>
              <a:buNone/>
            </a:pPr>
            <a:r>
              <a:rPr b="0" i="0" lang="pt-BR" sz="15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Dimensões</a:t>
            </a: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6723063" y="8281684"/>
            <a:ext cx="15314612" cy="299423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14"/>
          <p:cNvCxnSpPr/>
          <p:nvPr/>
        </p:nvCxnSpPr>
        <p:spPr>
          <a:xfrm flipH="1" rot="10800000">
            <a:off x="4529139" y="8959519"/>
            <a:ext cx="1587" cy="139599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6" name="Google Shape;126;p14"/>
          <p:cNvCxnSpPr/>
          <p:nvPr/>
        </p:nvCxnSpPr>
        <p:spPr>
          <a:xfrm>
            <a:off x="4529139" y="24954583"/>
            <a:ext cx="1587" cy="1293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7" name="Google Shape;127;p14"/>
          <p:cNvSpPr txBox="1"/>
          <p:nvPr/>
        </p:nvSpPr>
        <p:spPr>
          <a:xfrm>
            <a:off x="2484439" y="22884559"/>
            <a:ext cx="4265995" cy="1744269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b="1" i="0" lang="pt-BR" sz="8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1,20 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14"/>
          <p:cNvCxnSpPr/>
          <p:nvPr/>
        </p:nvCxnSpPr>
        <p:spPr>
          <a:xfrm>
            <a:off x="16154402" y="39244734"/>
            <a:ext cx="5668963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9" name="Google Shape;129;p14"/>
          <p:cNvCxnSpPr/>
          <p:nvPr/>
        </p:nvCxnSpPr>
        <p:spPr>
          <a:xfrm flipH="1">
            <a:off x="6505575" y="39244734"/>
            <a:ext cx="5676900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0" name="Google Shape;130;p14"/>
          <p:cNvSpPr txBox="1"/>
          <p:nvPr/>
        </p:nvSpPr>
        <p:spPr>
          <a:xfrm>
            <a:off x="12179300" y="38562131"/>
            <a:ext cx="4265995" cy="1744269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b="1" i="0" lang="pt-BR" sz="8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0,75 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