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60" r:id="rId5"/>
    <p:sldId id="262" r:id="rId6"/>
    <p:sldId id="259" r:id="rId7"/>
    <p:sldId id="264" r:id="rId8"/>
    <p:sldId id="258" r:id="rId9"/>
    <p:sldId id="263" r:id="rId10"/>
    <p:sldId id="271" r:id="rId11"/>
    <p:sldId id="272" r:id="rId12"/>
    <p:sldId id="266" r:id="rId13"/>
    <p:sldId id="273" r:id="rId14"/>
    <p:sldId id="265" r:id="rId15"/>
    <p:sldId id="274" r:id="rId16"/>
    <p:sldId id="267" r:id="rId17"/>
    <p:sldId id="275" r:id="rId18"/>
    <p:sldId id="268" r:id="rId19"/>
    <p:sldId id="276" r:id="rId20"/>
    <p:sldId id="269" r:id="rId21"/>
    <p:sldId id="278" r:id="rId22"/>
    <p:sldId id="270" r:id="rId23"/>
    <p:sldId id="277" r:id="rId24"/>
    <p:sldId id="279" r:id="rId25"/>
    <p:sldId id="280" r:id="rId2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2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4660"/>
  </p:normalViewPr>
  <p:slideViewPr>
    <p:cSldViewPr snapToGrid="0">
      <p:cViewPr>
        <p:scale>
          <a:sx n="50" d="100"/>
          <a:sy n="50" d="100"/>
        </p:scale>
        <p:origin x="1800" y="-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74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24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9893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061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986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75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93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74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0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21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71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BE8A4-6C69-4CCE-81A1-67DD5642F4B5}" type="datetimeFigureOut">
              <a:rPr lang="pt-BR" smtClean="0"/>
              <a:t>13/01/2025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6F18-9925-4183-9191-D91ABBC232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80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69DC8A3-9E82-41B3-9F9A-1809841AFC6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20A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799949-19E5-48B3-948B-E235DB841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895475"/>
            <a:ext cx="7315200" cy="97536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483F4E7-D8EA-4D8B-9A3F-82B9B94CF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9482138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CCCF315-E85A-4FE6-8BFD-5ABB9767A927}"/>
              </a:ext>
            </a:extLst>
          </p:cNvPr>
          <p:cNvSpPr txBox="1"/>
          <p:nvPr/>
        </p:nvSpPr>
        <p:spPr>
          <a:xfrm>
            <a:off x="4343400" y="538638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923EDB-17C5-41ED-8335-13EBFD27167C}"/>
              </a:ext>
            </a:extLst>
          </p:cNvPr>
          <p:cNvSpPr txBox="1"/>
          <p:nvPr/>
        </p:nvSpPr>
        <p:spPr>
          <a:xfrm flipH="1">
            <a:off x="742948" y="964168"/>
            <a:ext cx="8210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Primeiros Passos na Linguagem     </a:t>
            </a:r>
            <a:r>
              <a:rPr lang="pt-BR" sz="6000" dirty="0">
                <a:solidFill>
                  <a:schemeClr val="accent4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Python</a:t>
            </a:r>
            <a:endParaRPr lang="pt-BR" sz="4800" dirty="0">
              <a:solidFill>
                <a:schemeClr val="accent4">
                  <a:lumMod val="40000"/>
                  <a:lumOff val="6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C616CB-4F77-45C4-ACA1-D29C31D483A6}"/>
              </a:ext>
            </a:extLst>
          </p:cNvPr>
          <p:cNvSpPr txBox="1"/>
          <p:nvPr/>
        </p:nvSpPr>
        <p:spPr>
          <a:xfrm>
            <a:off x="1371600" y="771525"/>
            <a:ext cx="74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319C31F-FE27-41D7-9ACE-4AD4A56BDC69}"/>
              </a:ext>
            </a:extLst>
          </p:cNvPr>
          <p:cNvSpPr txBox="1"/>
          <p:nvPr/>
        </p:nvSpPr>
        <p:spPr>
          <a:xfrm>
            <a:off x="2800350" y="12030075"/>
            <a:ext cx="411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4">
                    <a:lumMod val="20000"/>
                    <a:lumOff val="80000"/>
                  </a:schemeClr>
                </a:solidFill>
                <a:latin typeface="Impact" panose="020B0806030902050204" pitchFamily="34" charset="0"/>
              </a:rPr>
              <a:t>DANIELLE ANDRADE</a:t>
            </a:r>
          </a:p>
        </p:txBody>
      </p:sp>
    </p:spTree>
    <p:extLst>
      <p:ext uri="{BB962C8B-B14F-4D97-AF65-F5344CB8AC3E}">
        <p14:creationId xmlns:p14="http://schemas.microsoft.com/office/powerpoint/2010/main" val="3829240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28CA9-FCA9-4A17-A871-C81404AF2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1090864"/>
            <a:ext cx="8524023" cy="1748590"/>
          </a:xfrm>
        </p:spPr>
        <p:txBody>
          <a:bodyPr>
            <a:normAutofit/>
          </a:bodyPr>
          <a:lstStyle/>
          <a:p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Variáveis e Tipos de Dados</a:t>
            </a:r>
            <a:br>
              <a:rPr lang="pt-BR" b="1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09FD92-FF06-4711-B41F-B08F3F326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2839454"/>
            <a:ext cx="8281035" cy="9208167"/>
          </a:xfrm>
        </p:spPr>
        <p:txBody>
          <a:bodyPr>
            <a:normAutofit fontScale="25000" lnSpcReduction="20000"/>
          </a:bodyPr>
          <a:lstStyle/>
          <a:p>
            <a:pPr marL="0" indent="0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Variáveis servem para guardar informações que o programa pode usar. Veja como criar e usar variáveis:</a:t>
            </a:r>
            <a:endParaRPr lang="pt-BR" sz="9600" b="0" dirty="0">
              <a:effectLst/>
            </a:endParaRPr>
          </a:p>
          <a:p>
            <a:pPr marL="0" indent="0" rtl="0">
              <a:lnSpc>
                <a:spcPct val="17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Exemplo:</a:t>
            </a:r>
            <a:endParaRPr lang="pt-BR" sz="9600" b="1" dirty="0">
              <a:effectLst/>
            </a:endParaRPr>
          </a:p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nome = "</a:t>
            </a:r>
            <a:r>
              <a:rPr lang="pt-BR" sz="9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Maria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endParaRPr lang="pt-BR" sz="9600" b="0" dirty="0">
              <a:effectLst/>
            </a:endParaRPr>
          </a:p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idade = 30</a:t>
            </a:r>
            <a:endParaRPr lang="pt-BR" sz="9600" b="0" dirty="0">
              <a:effectLst/>
            </a:endParaRPr>
          </a:p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altura = 1.65</a:t>
            </a:r>
            <a:endParaRPr lang="pt-BR" sz="9600" b="0" dirty="0">
              <a:effectLst/>
            </a:endParaRPr>
          </a:p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9600" b="0" dirty="0">
                <a:effectLst/>
              </a:rPr>
            </a:br>
            <a:r>
              <a:rPr lang="pt-BR" sz="9600" b="0" dirty="0">
                <a:effectLst/>
              </a:rPr>
              <a:t>     </a:t>
            </a:r>
            <a:r>
              <a:rPr lang="pt-BR" sz="9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pt-BR" sz="9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Nome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:", nome)</a:t>
            </a:r>
            <a:endParaRPr lang="pt-BR" sz="9600" b="0" dirty="0">
              <a:effectLst/>
            </a:endParaRPr>
          </a:p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pt-BR" sz="9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pt-BR" sz="9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Idade: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", idade)</a:t>
            </a:r>
            <a:endParaRPr lang="pt-BR" sz="9600" b="0" dirty="0">
              <a:effectLst/>
            </a:endParaRPr>
          </a:p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pt-BR" sz="9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print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pt-BR" sz="96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Altura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:", altura)</a:t>
            </a:r>
            <a:endParaRPr lang="pt-BR" sz="9600" b="0" dirty="0">
              <a:effectLst/>
            </a:endParaRPr>
          </a:p>
          <a:p>
            <a:pPr marL="0" indent="0" rtl="0">
              <a:lnSpc>
                <a:spcPct val="17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t-BR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 que será exibido:</a:t>
            </a:r>
            <a:endParaRPr lang="pt-BR" sz="9600" b="1" dirty="0">
              <a:effectLst/>
            </a:endParaRPr>
          </a:p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Nome: Maria</a:t>
            </a:r>
            <a:endParaRPr lang="pt-BR" sz="9600" b="0" dirty="0">
              <a:effectLst/>
            </a:endParaRPr>
          </a:p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Idade: 30</a:t>
            </a:r>
            <a:endParaRPr lang="pt-BR" sz="9600" b="0" dirty="0">
              <a:effectLst/>
            </a:endParaRPr>
          </a:p>
          <a:p>
            <a:pPr marL="0" indent="0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Altura: 1.65</a:t>
            </a:r>
            <a:endParaRPr lang="pt-BR" sz="9600" b="0" dirty="0">
              <a:effectLst/>
            </a:endParaRP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BB29CAD-308E-4BE2-AFC0-CA5B83FB8663}"/>
              </a:ext>
            </a:extLst>
          </p:cNvPr>
          <p:cNvSpPr/>
          <p:nvPr/>
        </p:nvSpPr>
        <p:spPr>
          <a:xfrm>
            <a:off x="417095" y="1965159"/>
            <a:ext cx="5823825" cy="170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43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CDD88-A05C-4C88-8EC0-C86FA8B17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6" y="1271269"/>
            <a:ext cx="7988968" cy="1536100"/>
          </a:xfrm>
        </p:spPr>
        <p:txBody>
          <a:bodyPr>
            <a:normAutofit fontScale="90000"/>
          </a:bodyPr>
          <a:lstStyle/>
          <a:p>
            <a:r>
              <a:rPr lang="pt-BR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Variáveis e Tipos de Dados</a:t>
            </a:r>
            <a:br>
              <a:rPr lang="pt-BR" b="1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2A1EC6-FA13-4F70-8083-4902AE03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2807369"/>
            <a:ext cx="8281035" cy="8722962"/>
          </a:xfrm>
        </p:spPr>
        <p:txBody>
          <a:bodyPr/>
          <a:lstStyle/>
          <a:p>
            <a:pPr rtl="0">
              <a:lnSpc>
                <a:spcPct val="170000"/>
              </a:lnSpc>
              <a:spcBef>
                <a:spcPts val="1400"/>
              </a:spcBef>
              <a:spcAft>
                <a:spcPts val="400"/>
              </a:spcAft>
            </a:pP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Tipos de Dados:</a:t>
            </a:r>
            <a:endParaRPr lang="pt-BR" sz="3200" b="1" dirty="0">
              <a:effectLst/>
            </a:endParaRPr>
          </a:p>
          <a:p>
            <a:pPr marL="0" indent="0" rtl="0" fontAlgn="base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Texto (</a:t>
            </a:r>
            <a:r>
              <a:rPr lang="pt-BR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Para guardar palavras ou frases.</a:t>
            </a:r>
          </a:p>
          <a:p>
            <a:pPr marL="0" indent="0"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Números inteiros (</a:t>
            </a:r>
            <a:r>
              <a:rPr lang="pt-BR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Exemplo: 10, 20, 100.</a:t>
            </a:r>
          </a:p>
          <a:p>
            <a:pPr marL="0" indent="0"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Números decimais (</a:t>
            </a:r>
            <a:r>
              <a:rPr lang="pt-BR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Exemplo: 1.5, 3.14.</a:t>
            </a:r>
          </a:p>
          <a:p>
            <a:pPr marL="0" indent="0" rtl="0" fontAlgn="base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Lógico (</a:t>
            </a:r>
            <a:r>
              <a:rPr lang="pt-BR" sz="32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lang="pt-BR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Verdadeiro (</a:t>
            </a:r>
            <a:r>
              <a:rPr lang="pt-BR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ou Falso (False).</a:t>
            </a:r>
          </a:p>
          <a:p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12830C8-6018-44B9-BD70-929CBBBF8EB9}"/>
              </a:ext>
            </a:extLst>
          </p:cNvPr>
          <p:cNvSpPr/>
          <p:nvPr/>
        </p:nvSpPr>
        <p:spPr>
          <a:xfrm>
            <a:off x="417095" y="1965159"/>
            <a:ext cx="5823825" cy="170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59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242575-0F78-4C6A-B09D-60D761CC8998}"/>
              </a:ext>
            </a:extLst>
          </p:cNvPr>
          <p:cNvSpPr/>
          <p:nvPr/>
        </p:nvSpPr>
        <p:spPr>
          <a:xfrm>
            <a:off x="0" y="-359228"/>
            <a:ext cx="9601200" cy="131608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EF6AAB-0E81-4C71-9960-9EBCFE76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9227"/>
            <a:ext cx="9601199" cy="131608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8B3E1E-653A-4769-8B53-D29CFB9B016C}"/>
              </a:ext>
            </a:extLst>
          </p:cNvPr>
          <p:cNvSpPr txBox="1"/>
          <p:nvPr/>
        </p:nvSpPr>
        <p:spPr>
          <a:xfrm>
            <a:off x="1240971" y="3396343"/>
            <a:ext cx="73263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Capítulo 5: </a:t>
            </a:r>
          </a:p>
          <a:p>
            <a:pPr algn="ctr"/>
            <a:r>
              <a:rPr lang="pt-BR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Tomando Decisões Com </a:t>
            </a:r>
            <a:r>
              <a:rPr lang="pt-BR" sz="6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IF</a:t>
            </a:r>
            <a:endParaRPr lang="pt-BR" sz="6000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18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2604D-F79A-4A9B-A78E-3AB3E8AF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75" y="770020"/>
            <a:ext cx="8684444" cy="2385933"/>
          </a:xfrm>
        </p:spPr>
        <p:txBody>
          <a:bodyPr/>
          <a:lstStyle/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Tomando Decisões com </a:t>
            </a:r>
            <a:r>
              <a:rPr lang="pt-BR" sz="4000" b="1" i="0" u="none" strike="noStrike" dirty="0" err="1">
                <a:solidFill>
                  <a:srgbClr val="188038"/>
                </a:solidFill>
                <a:effectLst/>
                <a:latin typeface="Roboto Mono"/>
              </a:rPr>
              <a:t>if</a:t>
            </a:r>
            <a:br>
              <a:rPr lang="pt-BR" b="1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6C942-4A2C-47EB-B89F-8F9C95E5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2919663"/>
            <a:ext cx="8281035" cy="8610668"/>
          </a:xfrm>
        </p:spPr>
        <p:txBody>
          <a:bodyPr>
            <a:normAutofit/>
          </a:bodyPr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Com o Python, podemos fazer o programa tomar decisões com base em condições. Veja:</a:t>
            </a:r>
            <a:endParaRPr lang="pt-BR" sz="2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Exemplo:</a:t>
            </a:r>
            <a:endParaRPr lang="pt-BR" sz="24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idade = 18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pt-BR" sz="2400" b="1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idade &gt;= 18: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   </a:t>
            </a:r>
            <a:r>
              <a:rPr lang="pt-BR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print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Você é maior de idade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.")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pt-BR" sz="2400" b="1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else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   </a:t>
            </a:r>
            <a:r>
              <a:rPr lang="pt-BR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print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Você é menor de idade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.")</a:t>
            </a:r>
            <a:endParaRPr lang="pt-BR" sz="2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que será exibido:</a:t>
            </a:r>
            <a:endParaRPr lang="pt-BR" sz="24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Você é maior de idade.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Se mudar a variável </a:t>
            </a:r>
            <a:r>
              <a:rPr lang="pt-BR" sz="2400" b="0" i="0" u="none" strike="noStrike" dirty="0">
                <a:solidFill>
                  <a:srgbClr val="188038"/>
                </a:solidFill>
                <a:effectLst/>
                <a:latin typeface="Roboto Mono"/>
              </a:rPr>
              <a:t>idade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um valor menor que 18, o programa vai mostrar outra mensagem.</a:t>
            </a:r>
            <a:endParaRPr lang="pt-BR" sz="2400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E221922-595F-4B03-B7AA-3470DFCC6823}"/>
              </a:ext>
            </a:extLst>
          </p:cNvPr>
          <p:cNvSpPr/>
          <p:nvPr/>
        </p:nvSpPr>
        <p:spPr>
          <a:xfrm>
            <a:off x="417095" y="1965159"/>
            <a:ext cx="5823825" cy="170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850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242575-0F78-4C6A-B09D-60D761CC8998}"/>
              </a:ext>
            </a:extLst>
          </p:cNvPr>
          <p:cNvSpPr/>
          <p:nvPr/>
        </p:nvSpPr>
        <p:spPr>
          <a:xfrm>
            <a:off x="0" y="-359228"/>
            <a:ext cx="9601200" cy="131608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EF6AAB-0E81-4C71-9960-9EBCFE76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9227"/>
            <a:ext cx="9601199" cy="131608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8B3E1E-653A-4769-8B53-D29CFB9B016C}"/>
              </a:ext>
            </a:extLst>
          </p:cNvPr>
          <p:cNvSpPr txBox="1"/>
          <p:nvPr/>
        </p:nvSpPr>
        <p:spPr>
          <a:xfrm>
            <a:off x="1662935" y="3396343"/>
            <a:ext cx="6904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Capítulo 6: </a:t>
            </a:r>
          </a:p>
          <a:p>
            <a:pPr algn="ctr"/>
            <a:r>
              <a:rPr lang="pt-BR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Fazendo Repetições</a:t>
            </a:r>
            <a:endParaRPr lang="pt-BR" sz="6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21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84935-288F-438D-BCCE-6DBC982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3" y="1138989"/>
            <a:ext cx="8700486" cy="1155032"/>
          </a:xfrm>
        </p:spPr>
        <p:txBody>
          <a:bodyPr>
            <a:noAutofit/>
          </a:bodyPr>
          <a:lstStyle/>
          <a:p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Fazendo Repetições</a:t>
            </a:r>
            <a:br>
              <a:rPr lang="pt-BR" sz="8000" b="1" dirty="0">
                <a:effectLst/>
              </a:rPr>
            </a:br>
            <a:endParaRPr lang="pt-BR" sz="8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4CB5D-C167-4C97-99B9-E1485797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1892968"/>
            <a:ext cx="8281035" cy="10668000"/>
          </a:xfrm>
        </p:spPr>
        <p:txBody>
          <a:bodyPr>
            <a:normAutofit fontScale="25000" lnSpcReduction="20000"/>
          </a:bodyPr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Repetições são úteis quando queremos executar um bloco de código várias vezes.</a:t>
            </a:r>
            <a:endParaRPr lang="pt-BR" sz="16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pt-BR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Exemplo com </a:t>
            </a:r>
            <a:r>
              <a:rPr lang="pt-BR" sz="9600" b="1" i="0" u="none" strike="noStrike" dirty="0">
                <a:solidFill>
                  <a:srgbClr val="188038"/>
                </a:solidFill>
                <a:effectLst/>
                <a:latin typeface="Roboto Mono"/>
              </a:rPr>
              <a:t>for</a:t>
            </a:r>
            <a:r>
              <a:rPr lang="pt-BR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pt-BR" sz="160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pt-BR" sz="96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 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range(5):</a:t>
            </a:r>
            <a:endParaRPr lang="pt-BR" sz="160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   </a:t>
            </a:r>
            <a:r>
              <a:rPr lang="pt-BR" sz="9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print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pt-BR" sz="9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f"</a:t>
            </a:r>
            <a:r>
              <a:rPr lang="pt-BR" sz="96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{</a:t>
            </a:r>
            <a:r>
              <a:rPr lang="pt-BR" sz="9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}")</a:t>
            </a:r>
            <a:endParaRPr lang="pt-BR" sz="16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que será exibido:</a:t>
            </a:r>
            <a:endParaRPr lang="pt-BR" sz="160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Número: 0</a:t>
            </a:r>
            <a:endParaRPr lang="pt-BR" sz="160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Número: 1</a:t>
            </a:r>
            <a:endParaRPr lang="pt-BR" sz="160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Número: 2</a:t>
            </a:r>
            <a:endParaRPr lang="pt-BR" sz="160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Número: 3</a:t>
            </a:r>
            <a:endParaRPr lang="pt-BR" sz="160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Número: 4</a:t>
            </a:r>
            <a:endParaRPr lang="pt-BR" sz="160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Exemplo com </a:t>
            </a:r>
            <a:r>
              <a:rPr lang="pt-BR" sz="9600" b="1" i="0" u="none" strike="noStrike" dirty="0" err="1">
                <a:solidFill>
                  <a:srgbClr val="188038"/>
                </a:solidFill>
                <a:effectLst/>
                <a:latin typeface="Roboto Mono"/>
              </a:rPr>
              <a:t>while</a:t>
            </a:r>
            <a:r>
              <a:rPr lang="pt-BR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pt-BR" sz="160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contador = 0</a:t>
            </a:r>
            <a:endParaRPr lang="pt-BR" sz="160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9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contador &lt; 3:</a:t>
            </a:r>
            <a:endParaRPr lang="pt-BR" sz="160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pt-BR" sz="9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 print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pt-BR" sz="9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f"</a:t>
            </a:r>
            <a:r>
              <a:rPr lang="pt-BR" sz="96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Contando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{</a:t>
            </a:r>
            <a:r>
              <a:rPr lang="pt-BR" sz="96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contador</a:t>
            </a: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}")</a:t>
            </a:r>
            <a:endParaRPr lang="pt-BR" sz="160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contador += 1</a:t>
            </a:r>
            <a:endParaRPr lang="pt-BR" sz="160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9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que será exibido:</a:t>
            </a:r>
            <a:endParaRPr lang="pt-BR" sz="160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Contando: 0</a:t>
            </a:r>
            <a:endParaRPr lang="pt-BR" sz="160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Contando: 1</a:t>
            </a:r>
            <a:endParaRPr lang="pt-BR" sz="160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Contando: 2</a:t>
            </a:r>
            <a:endParaRPr lang="pt-BR" sz="16000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53A6FBB-0E31-4672-8FA2-4BEE279DC8A5}"/>
              </a:ext>
            </a:extLst>
          </p:cNvPr>
          <p:cNvSpPr/>
          <p:nvPr/>
        </p:nvSpPr>
        <p:spPr>
          <a:xfrm>
            <a:off x="417096" y="1427746"/>
            <a:ext cx="5181600" cy="1925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8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242575-0F78-4C6A-B09D-60D761CC8998}"/>
              </a:ext>
            </a:extLst>
          </p:cNvPr>
          <p:cNvSpPr/>
          <p:nvPr/>
        </p:nvSpPr>
        <p:spPr>
          <a:xfrm>
            <a:off x="0" y="-359228"/>
            <a:ext cx="9601200" cy="131608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EF6AAB-0E81-4C71-9960-9EBCFE76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9227"/>
            <a:ext cx="9601199" cy="131608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8B3E1E-653A-4769-8B53-D29CFB9B016C}"/>
              </a:ext>
            </a:extLst>
          </p:cNvPr>
          <p:cNvSpPr txBox="1"/>
          <p:nvPr/>
        </p:nvSpPr>
        <p:spPr>
          <a:xfrm>
            <a:off x="1662935" y="3396343"/>
            <a:ext cx="6904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Capítulo 7: </a:t>
            </a:r>
          </a:p>
          <a:p>
            <a:pPr algn="ctr"/>
            <a:r>
              <a:rPr lang="pt-BR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Criando Funções</a:t>
            </a:r>
            <a:endParaRPr lang="pt-BR" sz="6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627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47BB3-4167-42DA-8F92-082BE476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011" y="681570"/>
            <a:ext cx="8556107" cy="1532241"/>
          </a:xfrm>
        </p:spPr>
        <p:txBody>
          <a:bodyPr>
            <a:normAutofit/>
          </a:bodyPr>
          <a:lstStyle/>
          <a:p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Criando Funções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314D52-CB3C-4B31-A14C-77FCC7890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2695074"/>
            <a:ext cx="8281035" cy="8835257"/>
          </a:xfrm>
        </p:spPr>
        <p:txBody>
          <a:bodyPr/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Funções ajudam a organizar o código, permitindo reutilizar blocos de comandos.</a:t>
            </a:r>
            <a:endParaRPr lang="pt-BR" sz="2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Exemplo:</a:t>
            </a:r>
            <a:endParaRPr lang="pt-BR" sz="24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pt-BR" sz="2400" b="0" i="0" u="none" strike="noStrike" dirty="0" err="1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def</a:t>
            </a:r>
            <a:r>
              <a:rPr lang="pt-BR" sz="2400" b="0" i="0" u="none" strike="noStrike" dirty="0"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saudacao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(nome):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    </a:t>
            </a:r>
            <a:r>
              <a:rPr lang="pt-BR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f"</a:t>
            </a:r>
            <a:r>
              <a:rPr lang="pt-BR" sz="24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Olá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{</a:t>
            </a:r>
            <a:r>
              <a:rPr lang="pt-BR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nome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}!")</a:t>
            </a:r>
            <a:br>
              <a:rPr lang="pt-BR" sz="2400" b="0" dirty="0">
                <a:effectLst/>
              </a:rPr>
            </a:br>
            <a:r>
              <a:rPr lang="pt-BR" sz="2400" b="0" dirty="0">
                <a:effectLst/>
              </a:rPr>
              <a:t>   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saudacao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Lucas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")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saudacao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Mariana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")</a:t>
            </a:r>
            <a:endParaRPr lang="pt-BR" sz="2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que será exibido:</a:t>
            </a:r>
            <a:endParaRPr lang="pt-BR" sz="24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Olá, Lucas!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Olá, Mariana</a:t>
            </a:r>
            <a:endParaRPr lang="pt-BR" sz="2400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DE5A079-0614-439D-8D23-99D1627A1105}"/>
              </a:ext>
            </a:extLst>
          </p:cNvPr>
          <p:cNvSpPr/>
          <p:nvPr/>
        </p:nvSpPr>
        <p:spPr>
          <a:xfrm>
            <a:off x="385011" y="1668377"/>
            <a:ext cx="5181600" cy="1925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4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242575-0F78-4C6A-B09D-60D761CC8998}"/>
              </a:ext>
            </a:extLst>
          </p:cNvPr>
          <p:cNvSpPr/>
          <p:nvPr/>
        </p:nvSpPr>
        <p:spPr>
          <a:xfrm>
            <a:off x="0" y="-359228"/>
            <a:ext cx="9601200" cy="131608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EF6AAB-0E81-4C71-9960-9EBCFE76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59227"/>
            <a:ext cx="9601200" cy="131608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8B3E1E-653A-4769-8B53-D29CFB9B016C}"/>
              </a:ext>
            </a:extLst>
          </p:cNvPr>
          <p:cNvSpPr txBox="1"/>
          <p:nvPr/>
        </p:nvSpPr>
        <p:spPr>
          <a:xfrm>
            <a:off x="1662935" y="3396343"/>
            <a:ext cx="6904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Capítulo 8: </a:t>
            </a:r>
          </a:p>
          <a:p>
            <a:pPr algn="ctr"/>
            <a:r>
              <a:rPr lang="pt-BR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Trabalhando Com Listas</a:t>
            </a:r>
            <a:endParaRPr lang="pt-BR" sz="6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388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78BE2-92C6-44FE-8BB4-06587487C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84" y="513348"/>
            <a:ext cx="6801854" cy="1764631"/>
          </a:xfrm>
        </p:spPr>
        <p:txBody>
          <a:bodyPr>
            <a:normAutofit/>
          </a:bodyPr>
          <a:lstStyle/>
          <a:p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Trabalhando com Listas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29E92-5066-4BA2-A946-AA75D3DB8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Listas guardam vários itens dentro de uma única variável.</a:t>
            </a:r>
            <a:endParaRPr lang="pt-BR" sz="2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Exemplo:</a:t>
            </a:r>
            <a:endParaRPr lang="pt-BR" sz="24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frutas = ["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maçã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banana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", 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laranja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"]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frutas.append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uva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")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pt-BR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print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(frutas)</a:t>
            </a:r>
            <a:endParaRPr lang="pt-BR" sz="2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que será exibido:</a:t>
            </a:r>
            <a:endParaRPr lang="pt-BR" sz="24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['</a:t>
            </a:r>
            <a:r>
              <a:rPr lang="pt-BR" sz="2400" b="0" i="0" u="none" strike="noStrike" dirty="0">
                <a:effectLst/>
                <a:latin typeface="Arial" panose="020B0604020202020204" pitchFamily="34" charset="0"/>
              </a:rPr>
              <a:t>maçã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', 'banana', 'laranja', 'uva']</a:t>
            </a:r>
            <a:endParaRPr lang="pt-BR" sz="2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Acessando Itens da Lista:</a:t>
            </a:r>
            <a:endParaRPr lang="pt-BR" sz="24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pt-BR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(frutas[0])  # Mostra o primeiro item: 'maçã'</a:t>
            </a:r>
            <a:endParaRPr lang="pt-BR" sz="2400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41EA617-ED3F-49FD-8387-F536DBDBD18C}"/>
              </a:ext>
            </a:extLst>
          </p:cNvPr>
          <p:cNvSpPr/>
          <p:nvPr/>
        </p:nvSpPr>
        <p:spPr>
          <a:xfrm>
            <a:off x="497307" y="1636293"/>
            <a:ext cx="5181600" cy="1925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14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274E2-7D89-476E-B579-3A6F975E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283708"/>
          </a:xfrm>
        </p:spPr>
        <p:txBody>
          <a:bodyPr>
            <a:normAutofit fontScale="90000"/>
          </a:bodyPr>
          <a:lstStyle/>
          <a:p>
            <a:br>
              <a:rPr lang="pt-BR" sz="4000" b="1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pt-BR" sz="4000" b="1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pt-BR" sz="4000" b="1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Introdução</a:t>
            </a:r>
            <a:br>
              <a:rPr lang="pt-BR" sz="4000" b="1" dirty="0">
                <a:effectLst/>
              </a:rPr>
            </a:b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11B4A1-F835-4316-A0BD-A067C294C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pt-BR" sz="4000" b="1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ython é uma linguagem de programação muito conhecida por ser simples e poderosa. Com ela, você pode criar programas de diversos tipos, como sites, jogos, análises de dados, e até projetos de inteligência artificial! Este e-book vai te ajudar a dar os primeiros passos com Python de forma prática e fácil.</a:t>
            </a:r>
            <a:endParaRPr lang="pt-BR" sz="3200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DC54F50B-2075-4644-8C41-BBDF853243B7}"/>
              </a:ext>
            </a:extLst>
          </p:cNvPr>
          <p:cNvSpPr/>
          <p:nvPr/>
        </p:nvSpPr>
        <p:spPr>
          <a:xfrm>
            <a:off x="559558" y="1801504"/>
            <a:ext cx="4241042" cy="1637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493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242575-0F78-4C6A-B09D-60D761CC8998}"/>
              </a:ext>
            </a:extLst>
          </p:cNvPr>
          <p:cNvSpPr/>
          <p:nvPr/>
        </p:nvSpPr>
        <p:spPr>
          <a:xfrm>
            <a:off x="0" y="-359228"/>
            <a:ext cx="9601200" cy="131608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EF6AAB-0E81-4C71-9960-9EBCFE76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359227"/>
            <a:ext cx="9601200" cy="131608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8B3E1E-653A-4769-8B53-D29CFB9B016C}"/>
              </a:ext>
            </a:extLst>
          </p:cNvPr>
          <p:cNvSpPr txBox="1"/>
          <p:nvPr/>
        </p:nvSpPr>
        <p:spPr>
          <a:xfrm>
            <a:off x="1662935" y="3396343"/>
            <a:ext cx="6904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Capítulo 9: </a:t>
            </a:r>
          </a:p>
          <a:p>
            <a:pPr algn="ctr"/>
            <a:r>
              <a:rPr lang="pt-BR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Dicionários</a:t>
            </a:r>
            <a:endParaRPr lang="pt-BR" sz="6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5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114C0-02B1-47DE-82BD-DE20B9BF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9" y="681570"/>
            <a:ext cx="8572150" cy="2671230"/>
          </a:xfrm>
        </p:spPr>
        <p:txBody>
          <a:bodyPr/>
          <a:lstStyle/>
          <a:p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Dicionários</a:t>
            </a:r>
            <a:br>
              <a:rPr lang="pt-BR" b="1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4DAE39-0751-42AE-876D-3CC081F2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2871537"/>
            <a:ext cx="8281035" cy="8658794"/>
          </a:xfrm>
        </p:spPr>
        <p:txBody>
          <a:bodyPr/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Dicionários são como listas, mas cada item tem um "nome" (chave).</a:t>
            </a:r>
            <a:endParaRPr lang="pt-BR" sz="2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Exemplo:</a:t>
            </a:r>
            <a:endParaRPr lang="pt-BR" sz="24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aluno =</a:t>
            </a:r>
            <a:r>
              <a:rPr lang="pt-BR" sz="2400" b="0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{</a:t>
            </a:r>
            <a:endParaRPr lang="pt-BR" sz="2400" b="0" dirty="0">
              <a:solidFill>
                <a:srgbClr val="FFFF00"/>
              </a:solidFill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    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nome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": 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João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",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    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idade"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20,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    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curso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": "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Engenharia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pt-BR" sz="2400" b="0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}</a:t>
            </a:r>
            <a:endParaRPr lang="pt-BR" sz="2400" b="0" dirty="0">
              <a:solidFill>
                <a:srgbClr val="FFFF00"/>
              </a:solidFill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print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(aluno["</a:t>
            </a:r>
            <a:r>
              <a:rPr lang="pt-BR" sz="2400" b="0" i="0" u="none" strike="noStrike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nome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"])</a:t>
            </a:r>
            <a:endParaRPr lang="pt-BR" sz="2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que será exibido:</a:t>
            </a:r>
            <a:endParaRPr lang="pt-BR" sz="24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João</a:t>
            </a:r>
            <a:endParaRPr lang="pt-BR" sz="2400" b="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pt-BR" sz="2400" dirty="0"/>
            </a:br>
            <a:endParaRPr lang="pt-BR" sz="24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F6C1129-93CF-49BF-AA78-CF6DAB818F3D}"/>
              </a:ext>
            </a:extLst>
          </p:cNvPr>
          <p:cNvSpPr/>
          <p:nvPr/>
        </p:nvSpPr>
        <p:spPr>
          <a:xfrm>
            <a:off x="497307" y="1918762"/>
            <a:ext cx="5181600" cy="19250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804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242575-0F78-4C6A-B09D-60D761CC8998}"/>
              </a:ext>
            </a:extLst>
          </p:cNvPr>
          <p:cNvSpPr/>
          <p:nvPr/>
        </p:nvSpPr>
        <p:spPr>
          <a:xfrm>
            <a:off x="0" y="-359228"/>
            <a:ext cx="9601200" cy="131608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EF6AAB-0E81-4C71-9960-9EBCFE76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9227"/>
            <a:ext cx="9601199" cy="131608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8B3E1E-653A-4769-8B53-D29CFB9B016C}"/>
              </a:ext>
            </a:extLst>
          </p:cNvPr>
          <p:cNvSpPr txBox="1"/>
          <p:nvPr/>
        </p:nvSpPr>
        <p:spPr>
          <a:xfrm>
            <a:off x="1662935" y="3396343"/>
            <a:ext cx="6904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Capítulo 10: </a:t>
            </a:r>
          </a:p>
          <a:p>
            <a:pPr algn="ctr"/>
            <a:r>
              <a:rPr lang="pt-BR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Usando Bibliotecas</a:t>
            </a:r>
            <a:endParaRPr lang="pt-BR" sz="6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634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8E055-8BBC-4DD5-953E-F39CE0D4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27" y="687861"/>
            <a:ext cx="8588192" cy="2474384"/>
          </a:xfrm>
        </p:spPr>
        <p:txBody>
          <a:bodyPr/>
          <a:lstStyle/>
          <a:p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Usando Bibliotecas</a:t>
            </a:r>
            <a:br>
              <a:rPr lang="pt-BR" b="1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4FA39-5BD1-4C8B-99D7-F3157FEF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2871537"/>
            <a:ext cx="8281035" cy="8658794"/>
          </a:xfrm>
        </p:spPr>
        <p:txBody>
          <a:bodyPr>
            <a:normAutofit lnSpcReduction="10000"/>
          </a:bodyPr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Python tem bibliotecas prontas para facilitar sua vida.</a:t>
            </a:r>
            <a:endParaRPr lang="pt-BR" sz="2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Exemplos de Bibliotecas:</a:t>
            </a:r>
            <a:endParaRPr lang="pt-BR" sz="2400" b="1" dirty="0">
              <a:effectLst/>
            </a:endParaRPr>
          </a:p>
          <a:p>
            <a:pPr marL="0" indent="0"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math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Operações matemáticas.</a:t>
            </a:r>
          </a:p>
          <a:p>
            <a:pPr marL="0" indent="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Geração de números aleatórios.</a:t>
            </a:r>
          </a:p>
          <a:p>
            <a:pPr marL="0" indent="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pt-BR" sz="24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datetime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Manipulação de datas e horas.</a:t>
            </a:r>
          </a:p>
          <a:p>
            <a:pPr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Exemplo com </a:t>
            </a:r>
            <a:r>
              <a:rPr lang="pt-BR" sz="2400" b="1" i="0" u="none" strike="noStrike" dirty="0" err="1">
                <a:solidFill>
                  <a:srgbClr val="188038"/>
                </a:solidFill>
                <a:effectLst/>
                <a:latin typeface="Roboto Mono"/>
              </a:rPr>
              <a:t>random</a:t>
            </a: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pt-BR" sz="24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numero = 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random.randint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(1, 10)</a:t>
            </a: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pt-BR" sz="2400" b="0" i="0" u="none" strike="noStrike" dirty="0">
                <a:solidFill>
                  <a:srgbClr val="000066"/>
                </a:solidFill>
                <a:effectLst/>
                <a:latin typeface="Arial" panose="020B0604020202020204" pitchFamily="34" charset="0"/>
              </a:rPr>
              <a:t> print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pt-BR" sz="2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f"</a:t>
            </a:r>
            <a:r>
              <a:rPr lang="pt-BR" sz="24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Número</a:t>
            </a:r>
            <a:r>
              <a:rPr lang="pt-BR" sz="24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aleatório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{</a:t>
            </a:r>
            <a:r>
              <a:rPr lang="pt-BR" sz="24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numero}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")</a:t>
            </a:r>
            <a:endParaRPr lang="pt-BR" sz="24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</a:pPr>
            <a:r>
              <a:rPr lang="pt-BR" sz="2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que será exibido:</a:t>
            </a:r>
            <a:endParaRPr lang="pt-BR" sz="24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Número aleatório: (pode ser qualquer número entre 1 e 10)</a:t>
            </a:r>
            <a:endParaRPr lang="pt-BR" sz="2400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3374AD07-1E58-4A00-9205-6FD8A8F458DF}"/>
              </a:ext>
            </a:extLst>
          </p:cNvPr>
          <p:cNvSpPr/>
          <p:nvPr/>
        </p:nvSpPr>
        <p:spPr>
          <a:xfrm>
            <a:off x="497305" y="1925053"/>
            <a:ext cx="5181602" cy="1862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016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C7EB3-0EF8-4F48-80DD-99469A33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5" y="681570"/>
            <a:ext cx="8443813" cy="2474384"/>
          </a:xfrm>
        </p:spPr>
        <p:txBody>
          <a:bodyPr/>
          <a:lstStyle/>
          <a:p>
            <a:r>
              <a:rPr lang="pt-BR" sz="4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Conclusão</a:t>
            </a:r>
            <a:br>
              <a:rPr lang="pt-BR" b="1" dirty="0">
                <a:effectLst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7016F9-A554-4A4F-95A5-8F7330D0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gora que você aprendeu os conceitos básicos de Python, pratique bastante! Escreva seus próprios programas e experimente ideias novas. Não tenha medo de errar, pois isso faz parte do aprendizado.</a:t>
            </a: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pt-BR" sz="24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Boa sorte e divirta-se programando!</a:t>
            </a:r>
            <a:endParaRPr lang="pt-BR" sz="3200" b="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sz="2400" dirty="0"/>
              <a:t>  </a:t>
            </a:r>
            <a:br>
              <a:rPr lang="pt-BR" dirty="0"/>
            </a:b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87B3CB4-33E1-4733-A951-232667990844}"/>
              </a:ext>
            </a:extLst>
          </p:cNvPr>
          <p:cNvSpPr/>
          <p:nvPr/>
        </p:nvSpPr>
        <p:spPr>
          <a:xfrm>
            <a:off x="497305" y="1925053"/>
            <a:ext cx="5181602" cy="18621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934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6C60AA8-CAC5-4B35-9E1A-6C282662D1D4}"/>
              </a:ext>
            </a:extLst>
          </p:cNvPr>
          <p:cNvSpPr/>
          <p:nvPr/>
        </p:nvSpPr>
        <p:spPr>
          <a:xfrm>
            <a:off x="0" y="-359228"/>
            <a:ext cx="9601200" cy="13160828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206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8EC19C-0350-490D-B387-A93449CFB2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" y="0"/>
            <a:ext cx="8882743" cy="12377057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191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242575-0F78-4C6A-B09D-60D761CC8998}"/>
              </a:ext>
            </a:extLst>
          </p:cNvPr>
          <p:cNvSpPr/>
          <p:nvPr/>
        </p:nvSpPr>
        <p:spPr>
          <a:xfrm>
            <a:off x="0" y="-359228"/>
            <a:ext cx="9601200" cy="131608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EF6AAB-0E81-4C71-9960-9EBCFE76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9227"/>
            <a:ext cx="9601199" cy="131608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8B3E1E-653A-4769-8B53-D29CFB9B016C}"/>
              </a:ext>
            </a:extLst>
          </p:cNvPr>
          <p:cNvSpPr txBox="1"/>
          <p:nvPr/>
        </p:nvSpPr>
        <p:spPr>
          <a:xfrm>
            <a:off x="1662935" y="3396343"/>
            <a:ext cx="69044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Capítulo 1: </a:t>
            </a:r>
          </a:p>
          <a:p>
            <a:pPr algn="ctr"/>
            <a:r>
              <a:rPr lang="pt-BR" sz="60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O que é Python?</a:t>
            </a:r>
            <a:endParaRPr lang="pt-BR" sz="6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12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59430-6816-42D8-A1BB-937773799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7" y="681570"/>
            <a:ext cx="8490742" cy="1802323"/>
          </a:xfrm>
        </p:spPr>
        <p:txBody>
          <a:bodyPr>
            <a:normAutofit/>
          </a:bodyPr>
          <a:lstStyle/>
          <a:p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 que é Python?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111DCB-6471-4DFA-891C-873EA9A8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59" y="2647667"/>
            <a:ext cx="8381560" cy="9860019"/>
          </a:xfrm>
        </p:spPr>
        <p:txBody>
          <a:bodyPr>
            <a:normAutofit fontScale="25000" lnSpcReduction="20000"/>
          </a:bodyPr>
          <a:lstStyle/>
          <a:p>
            <a:pPr marL="0" indent="0" rtl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br>
              <a:rPr lang="pt-BR" dirty="0"/>
            </a:br>
            <a:r>
              <a:rPr lang="pt-BR" sz="11200" dirty="0">
                <a:solidFill>
                  <a:srgbClr val="000000"/>
                </a:solidFill>
                <a:latin typeface="Arial" panose="020B0604020202020204" pitchFamily="34" charset="0"/>
              </a:rPr>
              <a:t>Python é uma linguagem de programação criada em 1991 por Guido van </a:t>
            </a:r>
            <a:r>
              <a:rPr lang="pt-BR" sz="11200" dirty="0" err="1">
                <a:solidFill>
                  <a:srgbClr val="000000"/>
                </a:solidFill>
                <a:latin typeface="Arial" panose="020B0604020202020204" pitchFamily="34" charset="0"/>
              </a:rPr>
              <a:t>Rossum</a:t>
            </a:r>
            <a:r>
              <a:rPr lang="pt-BR" sz="11200" dirty="0">
                <a:solidFill>
                  <a:srgbClr val="000000"/>
                </a:solidFill>
                <a:latin typeface="Arial" panose="020B0604020202020204" pitchFamily="34" charset="0"/>
              </a:rPr>
              <a:t>. Ela se destaca porque:</a:t>
            </a:r>
            <a:endParaRPr lang="pt-BR" sz="11200" dirty="0"/>
          </a:p>
          <a:p>
            <a:pPr fontAlgn="base">
              <a:lnSpc>
                <a:spcPct val="170000"/>
              </a:lnSpc>
              <a:spcBef>
                <a:spcPts val="1200"/>
              </a:spcBef>
            </a:pPr>
            <a:r>
              <a:rPr lang="pt-BR" sz="11200" b="1" dirty="0">
                <a:solidFill>
                  <a:srgbClr val="000000"/>
                </a:solidFill>
                <a:latin typeface="Arial" panose="020B0604020202020204" pitchFamily="34" charset="0"/>
              </a:rPr>
              <a:t>É fácil de aprender</a:t>
            </a:r>
            <a:r>
              <a:rPr lang="pt-BR" sz="11200" dirty="0">
                <a:solidFill>
                  <a:srgbClr val="000000"/>
                </a:solidFill>
                <a:latin typeface="Arial" panose="020B0604020202020204" pitchFamily="34" charset="0"/>
              </a:rPr>
              <a:t>: A sintaxe (forma como o código é escrito) é muito simples.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pt-BR" sz="11200" b="1" dirty="0">
                <a:solidFill>
                  <a:srgbClr val="000000"/>
                </a:solidFill>
                <a:latin typeface="Arial" panose="020B0604020202020204" pitchFamily="34" charset="0"/>
              </a:rPr>
              <a:t>Serve para muitas coisas</a:t>
            </a:r>
            <a:r>
              <a:rPr lang="pt-BR" sz="11200" dirty="0">
                <a:solidFill>
                  <a:srgbClr val="000000"/>
                </a:solidFill>
                <a:latin typeface="Arial" panose="020B0604020202020204" pitchFamily="34" charset="0"/>
              </a:rPr>
              <a:t>: Você pode criar aplicativos, analisar dados, automatizar tarefas e muito mais.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pt-BR" sz="11200" b="1" dirty="0">
                <a:solidFill>
                  <a:srgbClr val="000000"/>
                </a:solidFill>
                <a:latin typeface="Arial" panose="020B0604020202020204" pitchFamily="34" charset="0"/>
              </a:rPr>
              <a:t>Tem muita ajuda online</a:t>
            </a:r>
            <a:r>
              <a:rPr lang="pt-BR" sz="11200" dirty="0">
                <a:solidFill>
                  <a:srgbClr val="000000"/>
                </a:solidFill>
                <a:latin typeface="Arial" panose="020B0604020202020204" pitchFamily="34" charset="0"/>
              </a:rPr>
              <a:t>: Existe uma comunidade enorme de pessoas para te ajudar.</a:t>
            </a:r>
          </a:p>
          <a:p>
            <a:pPr marL="0" indent="0">
              <a:lnSpc>
                <a:spcPct val="17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200" dirty="0">
                <a:solidFill>
                  <a:srgbClr val="000000"/>
                </a:solidFill>
                <a:latin typeface="Arial" panose="020B0604020202020204" pitchFamily="34" charset="0"/>
              </a:rPr>
              <a:t>  Quando você escreve um código em Python, ele é executado linha por linha, o que facilita encontrar e corrigir erros.</a:t>
            </a:r>
            <a:endParaRPr lang="pt-BR" sz="11200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EC9811C8-F7F9-4C49-81FE-693CB664BFBB}"/>
              </a:ext>
            </a:extLst>
          </p:cNvPr>
          <p:cNvSpPr/>
          <p:nvPr/>
        </p:nvSpPr>
        <p:spPr>
          <a:xfrm>
            <a:off x="559558" y="1910686"/>
            <a:ext cx="4241042" cy="1637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5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242575-0F78-4C6A-B09D-60D761CC8998}"/>
              </a:ext>
            </a:extLst>
          </p:cNvPr>
          <p:cNvSpPr/>
          <p:nvPr/>
        </p:nvSpPr>
        <p:spPr>
          <a:xfrm>
            <a:off x="0" y="-359228"/>
            <a:ext cx="9601200" cy="131608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EF6AAB-0E81-4C71-9960-9EBCFE76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9227"/>
            <a:ext cx="9601199" cy="131608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8B3E1E-653A-4769-8B53-D29CFB9B016C}"/>
              </a:ext>
            </a:extLst>
          </p:cNvPr>
          <p:cNvSpPr txBox="1"/>
          <p:nvPr/>
        </p:nvSpPr>
        <p:spPr>
          <a:xfrm>
            <a:off x="1662935" y="3396343"/>
            <a:ext cx="69044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Capítulo 2: </a:t>
            </a:r>
          </a:p>
          <a:p>
            <a:pPr algn="ctr"/>
            <a:r>
              <a:rPr lang="pt-BR" sz="60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Instalando o Python</a:t>
            </a:r>
            <a:endParaRPr lang="pt-BR" sz="6000" b="1" dirty="0">
              <a:solidFill>
                <a:schemeClr val="accent4">
                  <a:lumMod val="40000"/>
                  <a:lumOff val="60000"/>
                </a:schemeClr>
              </a:solidFill>
              <a:effectLst/>
            </a:endParaRPr>
          </a:p>
          <a:p>
            <a:pPr algn="ctr"/>
            <a:endParaRPr lang="pt-BR" sz="6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842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5D6655-444E-4CB8-8378-C3016C66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681570"/>
            <a:ext cx="8655369" cy="1813980"/>
          </a:xfrm>
        </p:spPr>
        <p:txBody>
          <a:bodyPr>
            <a:normAutofit/>
          </a:bodyPr>
          <a:lstStyle/>
          <a:p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Instalando o Python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EAAC1-4C4D-4674-B876-6B27A56AA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2781300"/>
            <a:ext cx="8281035" cy="8749031"/>
          </a:xfrm>
        </p:spPr>
        <p:txBody>
          <a:bodyPr>
            <a:normAutofit lnSpcReduction="10000"/>
          </a:bodyPr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Antes de começar a programar, precisamos instalar o Python no seu computador. Veja como:</a:t>
            </a:r>
            <a:endParaRPr lang="pt-BR" sz="2800" b="0" dirty="0">
              <a:effectLst/>
            </a:endParaRPr>
          </a:p>
          <a:p>
            <a:pPr rtl="0" fontAlgn="base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Entre no site oficial: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pt-BR" sz="2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https://www.python.org/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Clique em "Download" e baixe a versão para o seu sistema (Windows, Mac ou Linux).</a:t>
            </a:r>
          </a:p>
          <a:p>
            <a:pPr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 instalação, marque a opção 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t-BR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Python </a:t>
            </a:r>
            <a:r>
              <a:rPr lang="pt-BR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PATH"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(muito importante!).</a:t>
            </a: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 verificar se deu certo, abra o terminal (ou o Prompt de Comando) e digite:</a:t>
            </a:r>
            <a:endParaRPr lang="pt-BR" sz="28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--</a:t>
            </a:r>
            <a:r>
              <a:rPr lang="pt-BR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version</a:t>
            </a:r>
            <a:endParaRPr lang="pt-BR" sz="2800" b="0" dirty="0">
              <a:effectLst/>
            </a:endParaRPr>
          </a:p>
          <a:p>
            <a:pPr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 aparecer a versão do Python, está tudo certo!</a:t>
            </a:r>
            <a:endParaRPr lang="pt-BR" sz="2800" b="0" dirty="0">
              <a:effectLst/>
            </a:endParaRP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53E72FA-55EA-486A-B4D4-81148AD37481}"/>
              </a:ext>
            </a:extLst>
          </p:cNvPr>
          <p:cNvSpPr/>
          <p:nvPr/>
        </p:nvSpPr>
        <p:spPr>
          <a:xfrm>
            <a:off x="559558" y="1910686"/>
            <a:ext cx="4241042" cy="16377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13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242575-0F78-4C6A-B09D-60D761CC8998}"/>
              </a:ext>
            </a:extLst>
          </p:cNvPr>
          <p:cNvSpPr/>
          <p:nvPr/>
        </p:nvSpPr>
        <p:spPr>
          <a:xfrm>
            <a:off x="0" y="-359228"/>
            <a:ext cx="9601200" cy="131608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EF6AAB-0E81-4C71-9960-9EBCFE76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9227"/>
            <a:ext cx="9601199" cy="131608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8B3E1E-653A-4769-8B53-D29CFB9B016C}"/>
              </a:ext>
            </a:extLst>
          </p:cNvPr>
          <p:cNvSpPr txBox="1"/>
          <p:nvPr/>
        </p:nvSpPr>
        <p:spPr>
          <a:xfrm>
            <a:off x="1404257" y="3396343"/>
            <a:ext cx="7163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Capítulo 3: </a:t>
            </a:r>
          </a:p>
          <a:p>
            <a:pPr algn="ctr"/>
            <a:r>
              <a:rPr lang="pt-BR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Escrevendo Seu Primeiro Programa</a:t>
            </a:r>
            <a:endParaRPr lang="pt-BR" sz="6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32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49A2D-1924-4D9C-B6B1-94C20AD21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1" y="933450"/>
            <a:ext cx="9144000" cy="1847850"/>
          </a:xfrm>
        </p:spPr>
        <p:txBody>
          <a:bodyPr>
            <a:normAutofit/>
          </a:bodyPr>
          <a:lstStyle/>
          <a:p>
            <a:r>
              <a:rPr lang="pt-BR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Escrevendo Seu Primeiro Programa</a:t>
            </a:r>
            <a:br>
              <a:rPr lang="pt-BR" sz="4000" b="1" dirty="0">
                <a:effectLst/>
              </a:rPr>
            </a:b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A17C7-D48A-44F0-BD8F-CF8B151D7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2873829"/>
            <a:ext cx="8281035" cy="8656502"/>
          </a:xfrm>
        </p:spPr>
        <p:txBody>
          <a:bodyPr>
            <a:normAutofit fontScale="77500" lnSpcReduction="20000"/>
          </a:bodyPr>
          <a:lstStyle/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Agora que o Python está instalado, vamos escrever nosso primeiro código. Abra o IDLE (um editor simples que vem com o Python) ou use um editor como o </a:t>
            </a: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 Studio </a:t>
            </a:r>
            <a:r>
              <a:rPr lang="pt-BR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rtl="0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Olá, Mundo!</a:t>
            </a:r>
            <a:endParaRPr lang="pt-BR" sz="2800" b="1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Digite o seguinte código e execute:</a:t>
            </a:r>
            <a:endParaRPr lang="pt-BR" sz="28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pt-BR" sz="2800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sz="2800" b="0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pt-BR" sz="2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t-BR" sz="2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Olá, Mundo!</a:t>
            </a:r>
            <a:r>
              <a:rPr lang="pt-BR" sz="2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pt-BR" sz="2800" b="0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)</a:t>
            </a:r>
            <a:endParaRPr lang="pt-BR" sz="2800" b="0" dirty="0">
              <a:solidFill>
                <a:srgbClr val="FFFF00"/>
              </a:solidFill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O que vai aparecer na tela?</a:t>
            </a:r>
            <a:endParaRPr lang="pt-BR" sz="28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Olá, Mundo!</a:t>
            </a:r>
          </a:p>
          <a:p>
            <a:pPr mar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800" b="0" dirty="0">
              <a:effectLst/>
            </a:endParaRPr>
          </a:p>
          <a:p>
            <a:pPr marL="0" indent="0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Esse é o programa mais básico em Python: ele apenas mostra uma mensagem na tela.</a:t>
            </a:r>
            <a:endParaRPr lang="pt-BR" sz="2800" b="0" dirty="0">
              <a:effectLst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pt-BR" sz="2800" dirty="0"/>
            </a:br>
            <a:endParaRPr lang="pt-BR" sz="2800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C704D32-9164-49AE-A023-1B2F5A879B92}"/>
              </a:ext>
            </a:extLst>
          </p:cNvPr>
          <p:cNvSpPr/>
          <p:nvPr/>
        </p:nvSpPr>
        <p:spPr>
          <a:xfrm>
            <a:off x="472471" y="1936811"/>
            <a:ext cx="5823825" cy="17066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15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242575-0F78-4C6A-B09D-60D761CC8998}"/>
              </a:ext>
            </a:extLst>
          </p:cNvPr>
          <p:cNvSpPr/>
          <p:nvPr/>
        </p:nvSpPr>
        <p:spPr>
          <a:xfrm>
            <a:off x="0" y="-359228"/>
            <a:ext cx="9601200" cy="1316082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3EF6AAB-0E81-4C71-9960-9EBCFE76CC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9227"/>
            <a:ext cx="9601199" cy="13160828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softEdge rad="3175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E8B3E1E-653A-4769-8B53-D29CFB9B016C}"/>
              </a:ext>
            </a:extLst>
          </p:cNvPr>
          <p:cNvSpPr txBox="1"/>
          <p:nvPr/>
        </p:nvSpPr>
        <p:spPr>
          <a:xfrm>
            <a:off x="1662935" y="3396343"/>
            <a:ext cx="6904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i="0" u="none" strike="noStrike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Capítulo 4: </a:t>
            </a:r>
          </a:p>
          <a:p>
            <a:pPr algn="ctr"/>
            <a:r>
              <a:rPr lang="pt-BR" sz="6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Variáveis e Tipo de Dados</a:t>
            </a:r>
            <a:endParaRPr lang="pt-BR" sz="60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621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1108</Words>
  <Application>Microsoft Office PowerPoint</Application>
  <PresentationFormat>Papel A3 (297 x 420 mm)</PresentationFormat>
  <Paragraphs>155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Impact</vt:lpstr>
      <vt:lpstr>Roboto Mono</vt:lpstr>
      <vt:lpstr>Tema do Office</vt:lpstr>
      <vt:lpstr>Apresentação do PowerPoint</vt:lpstr>
      <vt:lpstr>  Introdução </vt:lpstr>
      <vt:lpstr>Apresentação do PowerPoint</vt:lpstr>
      <vt:lpstr>O que é Python?</vt:lpstr>
      <vt:lpstr>Apresentação do PowerPoint</vt:lpstr>
      <vt:lpstr> Instalando o Python</vt:lpstr>
      <vt:lpstr>Apresentação do PowerPoint</vt:lpstr>
      <vt:lpstr>Escrevendo Seu Primeiro Programa </vt:lpstr>
      <vt:lpstr>Apresentação do PowerPoint</vt:lpstr>
      <vt:lpstr>Variáveis e Tipos de Dados </vt:lpstr>
      <vt:lpstr>Variáveis e Tipos de Dados </vt:lpstr>
      <vt:lpstr>Apresentação do PowerPoint</vt:lpstr>
      <vt:lpstr> Tomando Decisões com if </vt:lpstr>
      <vt:lpstr>Apresentação do PowerPoint</vt:lpstr>
      <vt:lpstr> Fazendo Repetições </vt:lpstr>
      <vt:lpstr>Apresentação do PowerPoint</vt:lpstr>
      <vt:lpstr>Criando Funções</vt:lpstr>
      <vt:lpstr>Apresentação do PowerPoint</vt:lpstr>
      <vt:lpstr>Trabalhando com Listas</vt:lpstr>
      <vt:lpstr>Apresentação do PowerPoint</vt:lpstr>
      <vt:lpstr>Dicionários </vt:lpstr>
      <vt:lpstr>Apresentação do PowerPoint</vt:lpstr>
      <vt:lpstr>Usando Bibliotecas </vt:lpstr>
      <vt:lpstr>Conclusão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Danielle Dms</dc:creator>
  <cp:lastModifiedBy>Danielle Dms</cp:lastModifiedBy>
  <cp:revision>23</cp:revision>
  <dcterms:created xsi:type="dcterms:W3CDTF">2025-01-11T23:56:02Z</dcterms:created>
  <dcterms:modified xsi:type="dcterms:W3CDTF">2025-01-14T00:57:37Z</dcterms:modified>
</cp:coreProperties>
</file>