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709" r:id="rId5"/>
  </p:sldMasterIdLst>
  <p:notesMasterIdLst>
    <p:notesMasterId r:id="rId18"/>
  </p:notesMasterIdLst>
  <p:sldIdLst>
    <p:sldId id="263" r:id="rId6"/>
    <p:sldId id="410" r:id="rId7"/>
    <p:sldId id="385" r:id="rId8"/>
    <p:sldId id="435" r:id="rId9"/>
    <p:sldId id="436" r:id="rId10"/>
    <p:sldId id="437" r:id="rId11"/>
    <p:sldId id="438" r:id="rId12"/>
    <p:sldId id="439" r:id="rId13"/>
    <p:sldId id="411" r:id="rId14"/>
    <p:sldId id="440" r:id="rId15"/>
    <p:sldId id="420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D5B0F-8635-4737-BB52-189BBD2C69DF}" v="14" dt="2023-08-17T01:09:37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63F2-35D9-463B-9434-DD95CD61990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3657-B93B-47A0-A988-1D3D915882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05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26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4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05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12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39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14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8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8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54B95ED-7F7E-40C8-9123-15E22DF25971}" type="datetimeFigureOut">
              <a:rPr lang="pt-BR" smtClean="0"/>
              <a:t>16/08/2023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5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16433" y="2960551"/>
            <a:ext cx="7261200" cy="2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8277500" y="5619451"/>
            <a:ext cx="3000000" cy="1376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035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11176001" y="279400"/>
            <a:ext cx="711199" cy="3047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5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1599" y="-26516"/>
            <a:ext cx="12180721" cy="6851656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9389" y="2824563"/>
            <a:ext cx="4273221" cy="11494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435EBB-3F80-A79C-CF2D-3043A7FD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220" y="4255916"/>
            <a:ext cx="6375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1E2FE8-481E-7C67-902C-635E5E584953}"/>
              </a:ext>
            </a:extLst>
          </p:cNvPr>
          <p:cNvSpPr txBox="1"/>
          <p:nvPr/>
        </p:nvSpPr>
        <p:spPr>
          <a:xfrm>
            <a:off x="3067235" y="498908"/>
            <a:ext cx="613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exemplo</a:t>
            </a:r>
            <a:endParaRPr lang="pt-BR" altLang="pt-BR" sz="1800" b="1" cap="all" dirty="0">
              <a:solidFill>
                <a:srgbClr val="FF0066"/>
              </a:solidFill>
              <a:latin typeface="Gotham HTF Light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DAD048-BDC7-76A5-75F6-1D236799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07" y="1504582"/>
            <a:ext cx="10697642" cy="41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31423"/>
            <a:ext cx="11588600" cy="6272437"/>
          </a:xfrm>
          <a:prstGeom prst="rect">
            <a:avLst/>
          </a:prstGeom>
        </p:spPr>
      </p:pic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614251" y="364245"/>
            <a:ext cx="63755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40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Biblioteca 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71EAE9-74C6-C304-9068-FA369D09D4D7}"/>
              </a:ext>
            </a:extLst>
          </p:cNvPr>
          <p:cNvSpPr txBox="1"/>
          <p:nvPr/>
        </p:nvSpPr>
        <p:spPr>
          <a:xfrm>
            <a:off x="2287693" y="1183585"/>
            <a:ext cx="7028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Implementar os repositórios em banco de dados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FDBC9-4EC2-C794-B56E-78722C87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519" y="4423192"/>
            <a:ext cx="44482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72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9500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7319" y="209704"/>
            <a:ext cx="12180721" cy="68516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435EBB-3F80-A79C-CF2D-3043A7FD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221" y="2960516"/>
            <a:ext cx="6375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PERSISTÊNCIA</a:t>
            </a:r>
          </a:p>
        </p:txBody>
      </p:sp>
    </p:spTree>
    <p:extLst>
      <p:ext uri="{BB962C8B-B14F-4D97-AF65-F5344CB8AC3E}">
        <p14:creationId xmlns:p14="http://schemas.microsoft.com/office/powerpoint/2010/main" val="18297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31423"/>
            <a:ext cx="11588600" cy="6272437"/>
          </a:xfrm>
          <a:prstGeom prst="rect">
            <a:avLst/>
          </a:prstGeom>
        </p:spPr>
      </p:pic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4FB653D-8E82-7909-B5CE-FD293FC02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31" y="1268100"/>
            <a:ext cx="10001154" cy="447957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3A1B85-E97E-9F22-9E48-3155A0F7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221" y="563539"/>
            <a:ext cx="6375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Arquitetura de um computador</a:t>
            </a:r>
          </a:p>
        </p:txBody>
      </p:sp>
    </p:spTree>
    <p:extLst>
      <p:ext uri="{BB962C8B-B14F-4D97-AF65-F5344CB8AC3E}">
        <p14:creationId xmlns:p14="http://schemas.microsoft.com/office/powerpoint/2010/main" val="19144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31423"/>
            <a:ext cx="11588600" cy="6272437"/>
          </a:xfrm>
          <a:prstGeom prst="rect">
            <a:avLst/>
          </a:prstGeom>
        </p:spPr>
      </p:pic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4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A33710A1-6643-B427-C5FF-EFB2E9F12BD4}"/>
              </a:ext>
            </a:extLst>
          </p:cNvPr>
          <p:cNvSpPr/>
          <p:nvPr/>
        </p:nvSpPr>
        <p:spPr>
          <a:xfrm>
            <a:off x="2983507" y="311492"/>
            <a:ext cx="5992132" cy="88256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15" tIns="71415" rIns="71415" bIns="71415" anchor="ctr">
            <a:spAutoFit/>
          </a:bodyPr>
          <a:lstStyle>
            <a:defPPr>
              <a:defRPr lang="en-US"/>
            </a:defPPr>
            <a:lvl1pPr marL="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798" b="1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PROGRAMA</a:t>
            </a:r>
            <a:endParaRPr lang="pt-BR" sz="4798" b="1" dirty="0">
              <a:solidFill>
                <a:srgbClr val="FF0066"/>
              </a:solidFill>
              <a:latin typeface="+mn-lt"/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7431D84A-8223-8442-432F-069A8A8BF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07" y="1376039"/>
            <a:ext cx="6391922" cy="47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2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31423"/>
            <a:ext cx="11588600" cy="6272437"/>
          </a:xfrm>
          <a:prstGeom prst="rect">
            <a:avLst/>
          </a:prstGeom>
        </p:spPr>
      </p:pic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4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A33710A1-6643-B427-C5FF-EFB2E9F12BD4}"/>
              </a:ext>
            </a:extLst>
          </p:cNvPr>
          <p:cNvSpPr/>
          <p:nvPr/>
        </p:nvSpPr>
        <p:spPr>
          <a:xfrm>
            <a:off x="2983507" y="1009841"/>
            <a:ext cx="5992132" cy="38359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15" tIns="71415" rIns="71415" bIns="71415" anchor="ctr">
            <a:spAutoFit/>
          </a:bodyPr>
          <a:lstStyle>
            <a:defPPr>
              <a:defRPr lang="en-US"/>
            </a:defPPr>
            <a:lvl1pPr marL="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798" b="1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SGBD</a:t>
            </a:r>
          </a:p>
          <a:p>
            <a:pPr algn="ctr"/>
            <a:endParaRPr lang="pt-BR" sz="4798" b="1" dirty="0">
              <a:solidFill>
                <a:srgbClr val="FF0066"/>
              </a:solidFill>
              <a:latin typeface="+mn-lt"/>
              <a:ea typeface="Gotham HTF Black" charset="0"/>
              <a:cs typeface="Gotham HTF Black" charset="0"/>
            </a:endParaRPr>
          </a:p>
          <a:p>
            <a:pPr algn="ctr"/>
            <a:r>
              <a:rPr lang="pt-BR" sz="4798" b="1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SISTEMA GERENCIADOR DE BANCO DE DADOS</a:t>
            </a:r>
            <a:endParaRPr lang="pt-BR" sz="4798" b="1" dirty="0">
              <a:solidFill>
                <a:srgbClr val="FF0066"/>
              </a:solidFill>
              <a:latin typeface="+mn-lt"/>
              <a:ea typeface="Gotham HTF Black" charset="0"/>
              <a:cs typeface="Gotham HTF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31423"/>
            <a:ext cx="11588600" cy="6272437"/>
          </a:xfrm>
          <a:prstGeom prst="rect">
            <a:avLst/>
          </a:prstGeom>
        </p:spPr>
      </p:pic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614251" y="364245"/>
            <a:ext cx="63755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40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SGBD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71EAE9-74C6-C304-9068-FA369D09D4D7}"/>
              </a:ext>
            </a:extLst>
          </p:cNvPr>
          <p:cNvSpPr txBox="1"/>
          <p:nvPr/>
        </p:nvSpPr>
        <p:spPr>
          <a:xfrm>
            <a:off x="2287693" y="1183585"/>
            <a:ext cx="70286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Programa independente que fornece: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Controle de acesso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Controle de concorrência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Backup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Transações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Estruturação dos dados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Indexação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Banco de dados relacional: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Tabelas estruturadas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Padronização: Linguagem 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Exemplos: </a:t>
            </a:r>
            <a:r>
              <a:rPr lang="pt-BR" sz="2400" dirty="0" err="1">
                <a:solidFill>
                  <a:schemeClr val="bg1"/>
                </a:solidFill>
              </a:rPr>
              <a:t>Postgres</a:t>
            </a:r>
            <a:r>
              <a:rPr lang="pt-BR" sz="2400" dirty="0">
                <a:solidFill>
                  <a:schemeClr val="bg1"/>
                </a:solidFill>
              </a:rPr>
              <a:t>, MySQL, Oracle, DB2, </a:t>
            </a:r>
            <a:r>
              <a:rPr lang="pt-BR" sz="2400" dirty="0" err="1">
                <a:solidFill>
                  <a:schemeClr val="bg1"/>
                </a:solidFill>
              </a:rPr>
              <a:t>Informix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31423"/>
            <a:ext cx="11588600" cy="6272437"/>
          </a:xfrm>
          <a:prstGeom prst="rect">
            <a:avLst/>
          </a:prstGeom>
        </p:spPr>
      </p:pic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614251" y="56469"/>
            <a:ext cx="63755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40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CONEXÃO ENTRE JAVA E BANCO DE DADOS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71EAE9-74C6-C304-9068-FA369D09D4D7}"/>
              </a:ext>
            </a:extLst>
          </p:cNvPr>
          <p:cNvSpPr txBox="1"/>
          <p:nvPr/>
        </p:nvSpPr>
        <p:spPr>
          <a:xfrm>
            <a:off x="2287693" y="1183585"/>
            <a:ext cx="7028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JDBC – Java </a:t>
            </a:r>
            <a:r>
              <a:rPr lang="pt-BR" sz="2400" dirty="0" err="1">
                <a:solidFill>
                  <a:schemeClr val="bg1"/>
                </a:solidFill>
              </a:rPr>
              <a:t>Database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Connectivity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Interface padronizada para comunicação entre Java e banco de dados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Cada Empresa de Banco de Dados provê sua implementação da interface (Driver)</a:t>
            </a:r>
          </a:p>
        </p:txBody>
      </p:sp>
    </p:spTree>
    <p:extLst>
      <p:ext uri="{BB962C8B-B14F-4D97-AF65-F5344CB8AC3E}">
        <p14:creationId xmlns:p14="http://schemas.microsoft.com/office/powerpoint/2010/main" val="291881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31423"/>
            <a:ext cx="11588600" cy="6272437"/>
          </a:xfrm>
          <a:prstGeom prst="rect">
            <a:avLst/>
          </a:prstGeom>
        </p:spPr>
      </p:pic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614251" y="364245"/>
            <a:ext cx="63755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40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PASSOS PARA UTILIZAÇÃO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161315-9BF6-5BD4-274E-6F9052445080}"/>
              </a:ext>
            </a:extLst>
          </p:cNvPr>
          <p:cNvSpPr txBox="1"/>
          <p:nvPr/>
        </p:nvSpPr>
        <p:spPr>
          <a:xfrm>
            <a:off x="2287693" y="1183585"/>
            <a:ext cx="7028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Carregar o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Iniciar conexão utilizando a connection </a:t>
            </a:r>
            <a:r>
              <a:rPr lang="pt-BR" sz="2400" dirty="0" err="1">
                <a:solidFill>
                  <a:schemeClr val="bg1"/>
                </a:solidFill>
              </a:rPr>
              <a:t>string</a:t>
            </a:r>
            <a:r>
              <a:rPr lang="pt-BR" sz="2400" dirty="0">
                <a:solidFill>
                  <a:schemeClr val="bg1"/>
                </a:solidFill>
              </a:rPr>
              <a:t> própria do banco de dados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Criar objeto </a:t>
            </a:r>
            <a:r>
              <a:rPr lang="pt-BR" sz="2400" dirty="0" err="1">
                <a:solidFill>
                  <a:schemeClr val="bg1"/>
                </a:solidFill>
              </a:rPr>
              <a:t>statement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" y="0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sp>
        <p:nvSpPr>
          <p:cNvPr id="16" name="Retângulo 4">
            <a:extLst>
              <a:ext uri="{FF2B5EF4-FFF2-40B4-BE49-F238E27FC236}">
                <a16:creationId xmlns:a16="http://schemas.microsoft.com/office/drawing/2014/main" id="{F84E2315-DEA8-4EF9-97E0-E13842DF9BF7}"/>
              </a:ext>
            </a:extLst>
          </p:cNvPr>
          <p:cNvSpPr/>
          <p:nvPr/>
        </p:nvSpPr>
        <p:spPr>
          <a:xfrm>
            <a:off x="1998658" y="2002429"/>
            <a:ext cx="7866701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D538B08E-E3ED-2EC1-FE64-B6EC63138CC4}"/>
              </a:ext>
            </a:extLst>
          </p:cNvPr>
          <p:cNvSpPr/>
          <p:nvPr/>
        </p:nvSpPr>
        <p:spPr>
          <a:xfrm>
            <a:off x="1097589" y="4112796"/>
            <a:ext cx="10154479" cy="12406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pt-BR" sz="3200" dirty="0">
              <a:solidFill>
                <a:srgbClr val="91A3AD"/>
              </a:solidFill>
              <a:latin typeface="Gotham HTF Light" pitchFamily="50" charset="0"/>
              <a:ea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E3D882-5AD6-85BE-3D4E-761DC18BF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516" y="1036084"/>
            <a:ext cx="7250967" cy="53336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1E2FE8-481E-7C67-902C-635E5E584953}"/>
              </a:ext>
            </a:extLst>
          </p:cNvPr>
          <p:cNvSpPr txBox="1"/>
          <p:nvPr/>
        </p:nvSpPr>
        <p:spPr>
          <a:xfrm>
            <a:off x="3067235" y="498908"/>
            <a:ext cx="613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800" b="1" cap="all" dirty="0">
                <a:solidFill>
                  <a:srgbClr val="FF0066"/>
                </a:solidFill>
                <a:latin typeface="Gotham HTF Light"/>
                <a:cs typeface="Gotham HTF Light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42297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029733-564d-4bfd-9b6f-6ff8339786fb">
      <Terms xmlns="http://schemas.microsoft.com/office/infopath/2007/PartnerControls"/>
    </lcf76f155ced4ddcb4097134ff3c332f>
    <TaxCatchAll xmlns="6023cbf5-7a47-4e8d-916e-0b783c8dfd3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64618CD0D4B84DAA6D38CEDEB682DD" ma:contentTypeVersion="11" ma:contentTypeDescription="Crie um novo documento." ma:contentTypeScope="" ma:versionID="8805bc58e18db197955e804805abeabd">
  <xsd:schema xmlns:xsd="http://www.w3.org/2001/XMLSchema" xmlns:xs="http://www.w3.org/2001/XMLSchema" xmlns:p="http://schemas.microsoft.com/office/2006/metadata/properties" xmlns:ns2="c1029733-564d-4bfd-9b6f-6ff8339786fb" xmlns:ns3="6023cbf5-7a47-4e8d-916e-0b783c8dfd3a" targetNamespace="http://schemas.microsoft.com/office/2006/metadata/properties" ma:root="true" ma:fieldsID="2890f021f99922dde67291d9bfd5c879" ns2:_="" ns3:_="">
    <xsd:import namespace="c1029733-564d-4bfd-9b6f-6ff8339786fb"/>
    <xsd:import namespace="6023cbf5-7a47-4e8d-916e-0b783c8dfd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29733-564d-4bfd-9b6f-6ff833978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3cbf5-7a47-4e8d-916e-0b783c8dfd3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8e0f083-aca0-495d-9207-71befadef113}" ma:internalName="TaxCatchAll" ma:showField="CatchAllData" ma:web="6023cbf5-7a47-4e8d-916e-0b783c8dfd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90E92F-1C9D-47A9-8532-4A99C74D8DDC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6023cbf5-7a47-4e8d-916e-0b783c8dfd3a"/>
    <ds:schemaRef ds:uri="http://schemas.openxmlformats.org/package/2006/metadata/core-properties"/>
    <ds:schemaRef ds:uri="c1029733-564d-4bfd-9b6f-6ff8339786fb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8C8EE30-3580-40EA-9F41-61E47E4E3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4FE409-E3FF-4924-B72A-56980248C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029733-564d-4bfd-9b6f-6ff8339786fb"/>
    <ds:schemaRef ds:uri="6023cbf5-7a47-4e8d-916e-0b783c8dfd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132</Words>
  <Application>Microsoft Office PowerPoint</Application>
  <PresentationFormat>Widescreen</PresentationFormat>
  <Paragraphs>45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Gotham HTF Light</vt:lpstr>
      <vt:lpstr>Office Theme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&amp; Data Science</dc:title>
  <dc:creator>Logon PF Fiap</dc:creator>
  <cp:lastModifiedBy>Daniel Leonardo de Oliveira Costa</cp:lastModifiedBy>
  <cp:revision>46</cp:revision>
  <dcterms:created xsi:type="dcterms:W3CDTF">2022-12-06T11:52:36Z</dcterms:created>
  <dcterms:modified xsi:type="dcterms:W3CDTF">2023-08-17T01:21:05Z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0x0101004464618CD0D4B84DAA6D38CEDEB682DD</vt:lpwstr>
  </property>
  <property fmtid="{D5CDD505-2E9C-101B-9397-08002B2CF9AE}" pid="3" name="MediaServiceImageTags">
    <vt:lpwstr/>
  </property>
</Properties>
</file>