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6BF00B-891F-AECF-CE91-F5AEB6F7CF71}"/>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5354FFB7-4173-7209-BA18-87F6E2A9D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018AF246-B73E-60D7-EEB4-70B552FF666F}"/>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5" name="מציין מיקום של כותרת תחתונה 4">
            <a:extLst>
              <a:ext uri="{FF2B5EF4-FFF2-40B4-BE49-F238E27FC236}">
                <a16:creationId xmlns:a16="http://schemas.microsoft.com/office/drawing/2014/main" id="{44E5006C-8CAA-A99B-6E1F-AB7BE7D5640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D6FC1D1-1960-067B-D0A4-B7EC0B118FDB}"/>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396653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994BE1-6F4D-5D18-7660-0001DD1C81B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91BC206-DEEF-28ED-173A-4F57D3FDE538}"/>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96C7BF6-80E1-10A1-A223-A4431CAFF8BA}"/>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5" name="מציין מיקום של כותרת תחתונה 4">
            <a:extLst>
              <a:ext uri="{FF2B5EF4-FFF2-40B4-BE49-F238E27FC236}">
                <a16:creationId xmlns:a16="http://schemas.microsoft.com/office/drawing/2014/main" id="{18BF399B-9BA6-B122-3B97-0BE4B5097D5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97F39A8-6192-5AC9-0068-3BABB75FE11D}"/>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231595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EC407367-FAA2-B43F-F803-14F273C23AB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1CB4566B-F60A-0F1D-8D8E-D754ADF91842}"/>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445CF6-B871-7510-104A-DE46ADA7023F}"/>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5" name="מציין מיקום של כותרת תחתונה 4">
            <a:extLst>
              <a:ext uri="{FF2B5EF4-FFF2-40B4-BE49-F238E27FC236}">
                <a16:creationId xmlns:a16="http://schemas.microsoft.com/office/drawing/2014/main" id="{39E0F597-18C1-4678-91FE-D7B545593DA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DDE4E19-2C1B-354E-AF09-01E44AD392E9}"/>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276905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C63F70-54B2-B809-5624-3CCE71E4D07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F66C5FC-C2AC-F875-913A-5B0F0F4A4861}"/>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F7A8DA7-D36F-E2FE-C5D5-CAFFD5BA2FC4}"/>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5" name="מציין מיקום של כותרת תחתונה 4">
            <a:extLst>
              <a:ext uri="{FF2B5EF4-FFF2-40B4-BE49-F238E27FC236}">
                <a16:creationId xmlns:a16="http://schemas.microsoft.com/office/drawing/2014/main" id="{C6E73C79-0A8B-DA40-DC80-AB3CD5B4B3D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A5F7999-3A61-CE9D-A45E-5CF9314261B6}"/>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237674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95FE34-13EA-2F56-DD45-790163F0B98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9810628-57F9-03B4-1194-5488E53B1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A97BC617-6D09-4AF7-F25A-B619C18BBD48}"/>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5" name="מציין מיקום של כותרת תחתונה 4">
            <a:extLst>
              <a:ext uri="{FF2B5EF4-FFF2-40B4-BE49-F238E27FC236}">
                <a16:creationId xmlns:a16="http://schemas.microsoft.com/office/drawing/2014/main" id="{91149DE2-0398-3297-D557-E7CB328EB23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67C36B9-6870-2956-0769-425D05C3DCD5}"/>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402477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19E6FD-F12D-A7FA-AE9A-18C25C0F8FE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54DF2FA-92A5-AE7C-31B4-EA6D52A9B70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28DE9079-6D94-0C16-CBF5-97CE63565DD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F59D20F9-2C07-7BB6-05A2-30926413DA90}"/>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6" name="מציין מיקום של כותרת תחתונה 5">
            <a:extLst>
              <a:ext uri="{FF2B5EF4-FFF2-40B4-BE49-F238E27FC236}">
                <a16:creationId xmlns:a16="http://schemas.microsoft.com/office/drawing/2014/main" id="{D9142244-DA85-203D-E8CC-B559F5A8CF4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78D1816-8DE8-1867-B3A0-C1F8AB25FF83}"/>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294082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36C6F1-029C-ED6A-F794-9F131B528E56}"/>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FA30B8B-1FC7-61B5-7781-0315D7B7D9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6CFEC529-4D28-FA29-1052-2764902E00E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0040D3C7-97F0-0D15-9566-2A4FC2616B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FB1FF02E-C04A-8123-2F37-3A78880B186D}"/>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FADAA522-6ED2-FEAF-1DE1-958A3301BC27}"/>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8" name="מציין מיקום של כותרת תחתונה 7">
            <a:extLst>
              <a:ext uri="{FF2B5EF4-FFF2-40B4-BE49-F238E27FC236}">
                <a16:creationId xmlns:a16="http://schemas.microsoft.com/office/drawing/2014/main" id="{67EB64F1-5C6A-4883-E91B-76C0F562856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E2A5DE64-BE58-C05B-DD84-2F3804BB4959}"/>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337063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31B2FE-35B3-F9CF-C96B-39829F626CF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4E578F8-8DAF-FF21-5DE1-6F1097A65C05}"/>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4" name="מציין מיקום של כותרת תחתונה 3">
            <a:extLst>
              <a:ext uri="{FF2B5EF4-FFF2-40B4-BE49-F238E27FC236}">
                <a16:creationId xmlns:a16="http://schemas.microsoft.com/office/drawing/2014/main" id="{D93BE152-B339-3E3E-55EE-930B8AB0E0C1}"/>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E3B859E-E723-7A9D-90DA-FDE04FD2FCFE}"/>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122748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D8DB4F3-97C2-4FAC-8E3A-32A92CDA4C05}"/>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3" name="מציין מיקום של כותרת תחתונה 2">
            <a:extLst>
              <a:ext uri="{FF2B5EF4-FFF2-40B4-BE49-F238E27FC236}">
                <a16:creationId xmlns:a16="http://schemas.microsoft.com/office/drawing/2014/main" id="{D8B47844-C0F7-1B3C-1C7A-EB94541EA107}"/>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BB66548C-6F44-3AF4-4AC8-45D67F995231}"/>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387523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E39386-BF45-C942-7657-38F8799B79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C1662D2-4907-E219-0A00-94C40BC561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1E1E1D1-7423-2ECF-408A-F43AF5736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51F5D59-942E-6974-8FD9-0A2D979A5619}"/>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6" name="מציין מיקום של כותרת תחתונה 5">
            <a:extLst>
              <a:ext uri="{FF2B5EF4-FFF2-40B4-BE49-F238E27FC236}">
                <a16:creationId xmlns:a16="http://schemas.microsoft.com/office/drawing/2014/main" id="{63795F40-B492-5D3A-3C05-E9981174E62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DF8F9DB-37D9-609F-95AE-9FEF05BBC6E3}"/>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93875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A31C91-4D28-B0F4-84DE-3F4D9E86BE9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CA54CD4-9883-788F-D7B5-B109FC48E6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B4DB078A-3E5D-4126-8139-0C6AAE0D2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071F4EA-5260-7B77-8A83-ED3F57075252}"/>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6" name="מציין מיקום של כותרת תחתונה 5">
            <a:extLst>
              <a:ext uri="{FF2B5EF4-FFF2-40B4-BE49-F238E27FC236}">
                <a16:creationId xmlns:a16="http://schemas.microsoft.com/office/drawing/2014/main" id="{19825DB4-580F-C3B1-A193-B0355DADC8C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D054B5B-9286-641F-8A30-E5CA6D764EC6}"/>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63026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775DF7F1-932B-4687-4828-1315CD1048A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dirty="0"/>
              <a:t>לחץ כדי לערוך סגנון כותרת של תבנית בסיס</a:t>
            </a:r>
          </a:p>
        </p:txBody>
      </p:sp>
      <p:sp>
        <p:nvSpPr>
          <p:cNvPr id="3" name="מציין מיקום טקסט 2">
            <a:extLst>
              <a:ext uri="{FF2B5EF4-FFF2-40B4-BE49-F238E27FC236}">
                <a16:creationId xmlns:a16="http://schemas.microsoft.com/office/drawing/2014/main" id="{95295519-EE74-A16F-A3AD-489D087D68DE}"/>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41F57B5-2533-A538-AAE8-5F44D7A57D3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25EDE67-9873-4F92-ACA5-D54237536F1B}" type="datetimeFigureOut">
              <a:rPr lang="he-IL" smtClean="0"/>
              <a:t>כ"א/טבת/תשפ"ג</a:t>
            </a:fld>
            <a:endParaRPr lang="he-IL"/>
          </a:p>
        </p:txBody>
      </p:sp>
      <p:sp>
        <p:nvSpPr>
          <p:cNvPr id="5" name="מציין מיקום של כותרת תחתונה 4">
            <a:extLst>
              <a:ext uri="{FF2B5EF4-FFF2-40B4-BE49-F238E27FC236}">
                <a16:creationId xmlns:a16="http://schemas.microsoft.com/office/drawing/2014/main" id="{82A6A633-3583-EAC6-FB86-019DAF95D4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6DA7050-73B3-7C4E-1CE9-3593AC5BD7A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4E2BB3E-4D73-4975-BB5F-80823B7ED028}" type="slidenum">
              <a:rPr lang="he-IL" smtClean="0"/>
              <a:t>‹#›</a:t>
            </a:fld>
            <a:endParaRPr lang="he-IL"/>
          </a:p>
        </p:txBody>
      </p:sp>
    </p:spTree>
    <p:extLst>
      <p:ext uri="{BB962C8B-B14F-4D97-AF65-F5344CB8AC3E}">
        <p14:creationId xmlns:p14="http://schemas.microsoft.com/office/powerpoint/2010/main" val="2598092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b="1" i="1"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 descr="גרפים פיננסיים על צג כהה">
            <a:extLst>
              <a:ext uri="{FF2B5EF4-FFF2-40B4-BE49-F238E27FC236}">
                <a16:creationId xmlns:a16="http://schemas.microsoft.com/office/drawing/2014/main" id="{7F3ACFDE-49D0-3E7B-346A-A1C2A41129B8}"/>
              </a:ext>
            </a:extLst>
          </p:cNvPr>
          <p:cNvPicPr>
            <a:picLocks noChangeAspect="1"/>
          </p:cNvPicPr>
          <p:nvPr/>
        </p:nvPicPr>
        <p:blipFill rotWithShape="1">
          <a:blip r:embed="rId2">
            <a:alphaModFix amt="35000"/>
          </a:blip>
          <a:srcRect t="10000"/>
          <a:stretch/>
        </p:blipFill>
        <p:spPr>
          <a:xfrm>
            <a:off x="20" y="10"/>
            <a:ext cx="12191980" cy="6857990"/>
          </a:xfrm>
          <a:prstGeom prst="rect">
            <a:avLst/>
          </a:prstGeom>
        </p:spPr>
      </p:pic>
      <p:sp>
        <p:nvSpPr>
          <p:cNvPr id="2" name="כותרת 1">
            <a:extLst>
              <a:ext uri="{FF2B5EF4-FFF2-40B4-BE49-F238E27FC236}">
                <a16:creationId xmlns:a16="http://schemas.microsoft.com/office/drawing/2014/main" id="{D0EC7652-C63F-41DA-A731-5EF8FF06D1EC}"/>
              </a:ext>
            </a:extLst>
          </p:cNvPr>
          <p:cNvSpPr>
            <a:spLocks noGrp="1"/>
          </p:cNvSpPr>
          <p:nvPr>
            <p:ph type="ctrTitle"/>
          </p:nvPr>
        </p:nvSpPr>
        <p:spPr>
          <a:xfrm>
            <a:off x="1097280" y="758952"/>
            <a:ext cx="10058400" cy="3566160"/>
          </a:xfrm>
        </p:spPr>
        <p:txBody>
          <a:bodyPr>
            <a:normAutofit/>
          </a:bodyPr>
          <a:lstStyle/>
          <a:p>
            <a:r>
              <a:rPr lang="he-IL" dirty="0">
                <a:solidFill>
                  <a:srgbClr val="FFFFFF"/>
                </a:solidFill>
              </a:rPr>
              <a:t>ניטור סטטיסטי וזיהוי אנומליות – פרויקט – קבוצה 7</a:t>
            </a:r>
          </a:p>
        </p:txBody>
      </p:sp>
      <p:sp>
        <p:nvSpPr>
          <p:cNvPr id="3" name="כותרת משנה 2">
            <a:extLst>
              <a:ext uri="{FF2B5EF4-FFF2-40B4-BE49-F238E27FC236}">
                <a16:creationId xmlns:a16="http://schemas.microsoft.com/office/drawing/2014/main" id="{61DCE405-5A1B-C6EE-2504-37CD89CD527D}"/>
              </a:ext>
            </a:extLst>
          </p:cNvPr>
          <p:cNvSpPr>
            <a:spLocks noGrp="1"/>
          </p:cNvSpPr>
          <p:nvPr>
            <p:ph type="subTitle" idx="1"/>
          </p:nvPr>
        </p:nvSpPr>
        <p:spPr>
          <a:xfrm>
            <a:off x="1100051" y="4645152"/>
            <a:ext cx="10058400" cy="1755648"/>
          </a:xfrm>
        </p:spPr>
        <p:txBody>
          <a:bodyPr>
            <a:normAutofit/>
          </a:bodyPr>
          <a:lstStyle/>
          <a:p>
            <a:r>
              <a:rPr lang="he-IL" dirty="0">
                <a:solidFill>
                  <a:srgbClr val="FFFFFF"/>
                </a:solidFill>
              </a:rPr>
              <a:t>אלמוג </a:t>
            </a:r>
            <a:r>
              <a:rPr lang="he-IL" dirty="0" err="1">
                <a:solidFill>
                  <a:srgbClr val="FFFFFF"/>
                </a:solidFill>
              </a:rPr>
              <a:t>אסרף</a:t>
            </a:r>
            <a:endParaRPr lang="he-IL" dirty="0">
              <a:solidFill>
                <a:srgbClr val="FFFFFF"/>
              </a:solidFill>
            </a:endParaRPr>
          </a:p>
          <a:p>
            <a:r>
              <a:rPr lang="he-IL" dirty="0">
                <a:solidFill>
                  <a:srgbClr val="FFFFFF"/>
                </a:solidFill>
              </a:rPr>
              <a:t>דניאל פידטילוק</a:t>
            </a:r>
          </a:p>
          <a:p>
            <a:r>
              <a:rPr lang="he-IL" dirty="0">
                <a:solidFill>
                  <a:srgbClr val="FFFFFF"/>
                </a:solidFill>
              </a:rPr>
              <a:t>ניר לבנון</a:t>
            </a:r>
          </a:p>
        </p:txBody>
      </p:sp>
      <p:cxnSp>
        <p:nvCxnSpPr>
          <p:cNvPr id="36"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7"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9531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ossmann store editorial stock image. Image of store - 35875569">
            <a:extLst>
              <a:ext uri="{FF2B5EF4-FFF2-40B4-BE49-F238E27FC236}">
                <a16:creationId xmlns:a16="http://schemas.microsoft.com/office/drawing/2014/main" id="{057E1192-8661-11CA-EB82-2A236DC646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576" b="909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46C920F1-1044-5938-43B3-6CFA43BB52C1}"/>
              </a:ext>
            </a:extLst>
          </p:cNvPr>
          <p:cNvSpPr>
            <a:spLocks noGrp="1"/>
          </p:cNvSpPr>
          <p:nvPr>
            <p:ph type="title"/>
          </p:nvPr>
        </p:nvSpPr>
        <p:spPr>
          <a:xfrm>
            <a:off x="371094" y="1161288"/>
            <a:ext cx="3438144" cy="1124712"/>
          </a:xfrm>
        </p:spPr>
        <p:txBody>
          <a:bodyPr anchor="b">
            <a:normAutofit/>
          </a:bodyPr>
          <a:lstStyle/>
          <a:p>
            <a:r>
              <a:rPr lang="he-IL" sz="2800"/>
              <a:t>בחירת מערך נתונים</a:t>
            </a:r>
          </a:p>
        </p:txBody>
      </p:sp>
      <p:sp>
        <p:nvSpPr>
          <p:cNvPr id="1037" name="Rectangle 103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B79B9236-1C19-BCB8-0B84-F7136CCD4B4F}"/>
              </a:ext>
            </a:extLst>
          </p:cNvPr>
          <p:cNvSpPr>
            <a:spLocks noGrp="1"/>
          </p:cNvSpPr>
          <p:nvPr>
            <p:ph idx="1"/>
          </p:nvPr>
        </p:nvSpPr>
        <p:spPr>
          <a:xfrm>
            <a:off x="371094" y="2718054"/>
            <a:ext cx="3438906" cy="3207258"/>
          </a:xfrm>
        </p:spPr>
        <p:txBody>
          <a:bodyPr anchor="t">
            <a:normAutofit/>
          </a:bodyPr>
          <a:lstStyle/>
          <a:p>
            <a:r>
              <a:rPr lang="he-IL" sz="1700"/>
              <a:t>אנחנו בחרנו ב"מכירות ברשת חנויות".</a:t>
            </a:r>
          </a:p>
          <a:p>
            <a:r>
              <a:rPr lang="he-IL" sz="1700"/>
              <a:t>נשתמש בקובצי </a:t>
            </a:r>
            <a:r>
              <a:rPr lang="en-US" sz="1700"/>
              <a:t>TRAIN</a:t>
            </a:r>
            <a:r>
              <a:rPr lang="he-IL" sz="1700"/>
              <a:t> </a:t>
            </a:r>
            <a:r>
              <a:rPr lang="en-US" sz="1700"/>
              <a:t>STORES</a:t>
            </a:r>
            <a:r>
              <a:rPr lang="he-IL" sz="1700"/>
              <a:t> ונתמקד בערכי המכירות וגם בכמות הצרכנים.</a:t>
            </a:r>
          </a:p>
        </p:txBody>
      </p:sp>
    </p:spTree>
    <p:extLst>
      <p:ext uri="{BB962C8B-B14F-4D97-AF65-F5344CB8AC3E}">
        <p14:creationId xmlns:p14="http://schemas.microsoft.com/office/powerpoint/2010/main" val="24584653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רקע מטושטש מופשט של חנות כלבו">
            <a:extLst>
              <a:ext uri="{FF2B5EF4-FFF2-40B4-BE49-F238E27FC236}">
                <a16:creationId xmlns:a16="http://schemas.microsoft.com/office/drawing/2014/main" id="{832E4EF2-9A90-34C3-AE1D-0167CB9629FF}"/>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כותרת 1">
            <a:extLst>
              <a:ext uri="{FF2B5EF4-FFF2-40B4-BE49-F238E27FC236}">
                <a16:creationId xmlns:a16="http://schemas.microsoft.com/office/drawing/2014/main" id="{B41349A1-5BD0-0D27-EE69-BBE6BFE114F7}"/>
              </a:ext>
            </a:extLst>
          </p:cNvPr>
          <p:cNvSpPr>
            <a:spLocks noGrp="1"/>
          </p:cNvSpPr>
          <p:nvPr>
            <p:ph type="title"/>
          </p:nvPr>
        </p:nvSpPr>
        <p:spPr>
          <a:xfrm>
            <a:off x="838200" y="963877"/>
            <a:ext cx="3494362" cy="4930246"/>
          </a:xfrm>
        </p:spPr>
        <p:txBody>
          <a:bodyPr>
            <a:normAutofit/>
          </a:bodyPr>
          <a:lstStyle/>
          <a:p>
            <a:r>
              <a:rPr lang="he-IL">
                <a:solidFill>
                  <a:schemeClr val="bg1"/>
                </a:solidFill>
              </a:rPr>
              <a:t>שאלת הפרויקט</a:t>
            </a:r>
          </a:p>
        </p:txBody>
      </p:sp>
      <p:sp>
        <p:nvSpPr>
          <p:cNvPr id="13"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6645D537-6A5F-378A-4F25-66D856C43CDB}"/>
              </a:ext>
            </a:extLst>
          </p:cNvPr>
          <p:cNvSpPr>
            <a:spLocks noGrp="1"/>
          </p:cNvSpPr>
          <p:nvPr>
            <p:ph idx="1"/>
          </p:nvPr>
        </p:nvSpPr>
        <p:spPr>
          <a:xfrm>
            <a:off x="4976031" y="963877"/>
            <a:ext cx="6377769" cy="4930246"/>
          </a:xfrm>
        </p:spPr>
        <p:txBody>
          <a:bodyPr anchor="ctr">
            <a:normAutofit/>
          </a:bodyPr>
          <a:lstStyle/>
          <a:p>
            <a:r>
              <a:rPr lang="he-IL" sz="2400">
                <a:solidFill>
                  <a:schemeClr val="bg1"/>
                </a:solidFill>
              </a:rPr>
              <a:t>זיהוי חנויות עם ביצועים נמוכים בהשוואה למגמות המכירות הכוללות של החברה.</a:t>
            </a:r>
          </a:p>
          <a:p>
            <a:r>
              <a:rPr lang="he-IL" sz="2400">
                <a:solidFill>
                  <a:schemeClr val="bg1"/>
                </a:solidFill>
              </a:rPr>
              <a:t>על ידי ניתוח נתוני מכירות היסטוריים, ייתכן שניתן יהיה לזהות חנויות עם מכירות נמוכות באופן עקבי מהצפוי בהתבסס על גורמים כגון מיקום, גודל החנות ואירועי קידום מכירות. לאחר מכן ניתן יהיה להשתמש במידע זה כדי למקד לחנויות אלו משאבים נוספים או התערבויות על מנת לשפר את הביצועים שלהן (משקיעים).</a:t>
            </a:r>
          </a:p>
        </p:txBody>
      </p:sp>
    </p:spTree>
    <p:extLst>
      <p:ext uri="{BB962C8B-B14F-4D97-AF65-F5344CB8AC3E}">
        <p14:creationId xmlns:p14="http://schemas.microsoft.com/office/powerpoint/2010/main" val="157089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34FA42E-61EA-9CA4-17E2-AC1F483F696A}"/>
              </a:ext>
            </a:extLst>
          </p:cNvPr>
          <p:cNvSpPr>
            <a:spLocks noGrp="1"/>
          </p:cNvSpPr>
          <p:nvPr>
            <p:ph type="title"/>
          </p:nvPr>
        </p:nvSpPr>
        <p:spPr>
          <a:xfrm>
            <a:off x="5297762" y="329184"/>
            <a:ext cx="6251110" cy="1783080"/>
          </a:xfrm>
        </p:spPr>
        <p:txBody>
          <a:bodyPr anchor="b">
            <a:normAutofit/>
          </a:bodyPr>
          <a:lstStyle/>
          <a:p>
            <a:r>
              <a:rPr lang="he-IL" sz="5400">
                <a:solidFill>
                  <a:schemeClr val="bg1"/>
                </a:solidFill>
              </a:rPr>
              <a:t>שיטות שנשתמש בהם בפרויקט</a:t>
            </a:r>
          </a:p>
        </p:txBody>
      </p:sp>
      <p:pic>
        <p:nvPicPr>
          <p:cNvPr id="13" name="Picture 4" descr="גרף">
            <a:extLst>
              <a:ext uri="{FF2B5EF4-FFF2-40B4-BE49-F238E27FC236}">
                <a16:creationId xmlns:a16="http://schemas.microsoft.com/office/drawing/2014/main" id="{522AAACC-71C5-EDD9-480A-087D4921A19A}"/>
              </a:ext>
            </a:extLst>
          </p:cNvPr>
          <p:cNvPicPr>
            <a:picLocks noChangeAspect="1"/>
          </p:cNvPicPr>
          <p:nvPr/>
        </p:nvPicPr>
        <p:blipFill rotWithShape="1">
          <a:blip r:embed="rId2"/>
          <a:srcRect l="23145" r="3441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EDA9085C-1461-E30C-9B9B-3EBF33767AA8}"/>
              </a:ext>
            </a:extLst>
          </p:cNvPr>
          <p:cNvSpPr>
            <a:spLocks noGrp="1"/>
          </p:cNvSpPr>
          <p:nvPr>
            <p:ph idx="1"/>
          </p:nvPr>
        </p:nvSpPr>
        <p:spPr>
          <a:xfrm>
            <a:off x="5297762" y="2706624"/>
            <a:ext cx="6251110" cy="3483864"/>
          </a:xfrm>
        </p:spPr>
        <p:txBody>
          <a:bodyPr>
            <a:normAutofit/>
          </a:bodyPr>
          <a:lstStyle/>
          <a:p>
            <a:r>
              <a:rPr lang="en-US" sz="2200" b="1" dirty="0">
                <a:solidFill>
                  <a:schemeClr val="bg1"/>
                </a:solidFill>
              </a:rPr>
              <a:t>SPC</a:t>
            </a:r>
            <a:r>
              <a:rPr lang="he-IL" sz="2200" b="1" dirty="0">
                <a:solidFill>
                  <a:schemeClr val="bg1"/>
                </a:solidFill>
              </a:rPr>
              <a:t> – תרשימי בקרה למשתנים</a:t>
            </a:r>
            <a:r>
              <a:rPr lang="he-IL" sz="2200" dirty="0">
                <a:solidFill>
                  <a:schemeClr val="bg1"/>
                </a:solidFill>
              </a:rPr>
              <a:t>. שיטה זו כוללת שימוש בטכניקות סטטיסטיות, כגון בדיקת השערות, כדי לזהות מתי תהליך (מטרת התהליך היא לייצר הכנסות – ליצור מכירות) חרג מהביצועים הצפויים שלו. ניתן לזהות חנויות שהביצועים שלהן בעקביות גרועים מהביצועים הצפויים כמי שמבצעים ביצועים נמוכים יותר.</a:t>
            </a:r>
          </a:p>
          <a:p>
            <a:r>
              <a:rPr lang="en-US" sz="2200" b="1" dirty="0">
                <a:solidFill>
                  <a:schemeClr val="bg1"/>
                </a:solidFill>
              </a:rPr>
              <a:t>Clustering K – Means</a:t>
            </a:r>
            <a:r>
              <a:rPr lang="he-IL" sz="2200" b="1" dirty="0">
                <a:solidFill>
                  <a:schemeClr val="bg1"/>
                </a:solidFill>
              </a:rPr>
              <a:t> </a:t>
            </a:r>
            <a:r>
              <a:rPr lang="he-IL" sz="2200" dirty="0">
                <a:solidFill>
                  <a:schemeClr val="bg1"/>
                </a:solidFill>
              </a:rPr>
              <a:t>- ניתן להשתמש בנתוני המכירות כדי לזהות חנויות שמראות התנהגות חריגה בהשוואה למגמות המכירות הכוללות של החברה.</a:t>
            </a:r>
          </a:p>
        </p:txBody>
      </p:sp>
    </p:spTree>
    <p:extLst>
      <p:ext uri="{BB962C8B-B14F-4D97-AF65-F5344CB8AC3E}">
        <p14:creationId xmlns:p14="http://schemas.microsoft.com/office/powerpoint/2010/main" val="148747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14C55E2-9347-05A9-C2BA-4133406868BD}"/>
              </a:ext>
            </a:extLst>
          </p:cNvPr>
          <p:cNvSpPr>
            <a:spLocks noGrp="1"/>
          </p:cNvSpPr>
          <p:nvPr>
            <p:ph type="title"/>
          </p:nvPr>
        </p:nvSpPr>
        <p:spPr>
          <a:xfrm>
            <a:off x="3472012" y="623275"/>
            <a:ext cx="8074815" cy="991645"/>
          </a:xfrm>
        </p:spPr>
        <p:txBody>
          <a:bodyPr anchor="ctr">
            <a:normAutofit/>
          </a:bodyPr>
          <a:lstStyle/>
          <a:p>
            <a:r>
              <a:rPr lang="en-US" dirty="0">
                <a:solidFill>
                  <a:schemeClr val="bg1"/>
                </a:solidFill>
              </a:rPr>
              <a:t>SPC</a:t>
            </a:r>
            <a:r>
              <a:rPr lang="he-IL" dirty="0">
                <a:solidFill>
                  <a:schemeClr val="bg1"/>
                </a:solidFill>
              </a:rPr>
              <a:t> - סיכום</a:t>
            </a:r>
          </a:p>
        </p:txBody>
      </p:sp>
      <p:sp>
        <p:nvSpPr>
          <p:cNvPr id="3" name="מציין מיקום תוכן 2">
            <a:extLst>
              <a:ext uri="{FF2B5EF4-FFF2-40B4-BE49-F238E27FC236}">
                <a16:creationId xmlns:a16="http://schemas.microsoft.com/office/drawing/2014/main" id="{A33A2AC0-3DBD-DE16-4EFA-445D841F5A88}"/>
              </a:ext>
            </a:extLst>
          </p:cNvPr>
          <p:cNvSpPr>
            <a:spLocks noGrp="1"/>
          </p:cNvSpPr>
          <p:nvPr>
            <p:ph idx="1"/>
          </p:nvPr>
        </p:nvSpPr>
        <p:spPr>
          <a:xfrm>
            <a:off x="962527" y="1614921"/>
            <a:ext cx="9160042" cy="4616236"/>
          </a:xfrm>
        </p:spPr>
        <p:txBody>
          <a:bodyPr anchor="t">
            <a:normAutofit lnSpcReduction="10000"/>
          </a:bodyPr>
          <a:lstStyle/>
          <a:p>
            <a:r>
              <a:rPr lang="he-IL" sz="2000" dirty="0">
                <a:solidFill>
                  <a:schemeClr val="bg1"/>
                </a:solidFill>
              </a:rPr>
              <a:t>לא מדברים על תקינות של מוצר, אלא תקינות של תהליך.</a:t>
            </a:r>
          </a:p>
          <a:p>
            <a:r>
              <a:rPr lang="he-IL" sz="2000" dirty="0">
                <a:solidFill>
                  <a:schemeClr val="bg1"/>
                </a:solidFill>
              </a:rPr>
              <a:t>העיקרון: ביצוע מעקב אחר התנהגות סטטיסטי מסוים בין גבולות בקרה.</a:t>
            </a:r>
          </a:p>
          <a:p>
            <a:pPr lvl="1"/>
            <a:r>
              <a:rPr lang="he-IL" sz="2000" dirty="0">
                <a:solidFill>
                  <a:schemeClr val="bg1"/>
                </a:solidFill>
              </a:rPr>
              <a:t>יש לבנות גבול עליון וגבול תחתון כאלה, כך שאם המערכת יציבה, ההסתברות שהתוצאה (סטטיסטי) המחושבת מהמדגם תחרוג מהגבולות הללו, היא קטנה מאוד.</a:t>
            </a:r>
          </a:p>
          <a:p>
            <a:pPr lvl="1"/>
            <a:r>
              <a:rPr lang="he-IL" sz="2000" dirty="0">
                <a:solidFill>
                  <a:schemeClr val="bg1"/>
                </a:solidFill>
              </a:rPr>
              <a:t>במקרה שלנו: אנחנו מחשבים על המכירות שיצאו לנו מהמדגם.</a:t>
            </a:r>
          </a:p>
          <a:p>
            <a:pPr lvl="1"/>
            <a:r>
              <a:rPr lang="he-IL" sz="2000" dirty="0">
                <a:solidFill>
                  <a:schemeClr val="bg1"/>
                </a:solidFill>
              </a:rPr>
              <a:t>נבנה גבולות בקרה כדי לצפות תזוזה של תהליך באופן מהיר יותר (מי לא ימכור מספיק), מעקב לאורך זמן.</a:t>
            </a:r>
          </a:p>
          <a:p>
            <a:r>
              <a:rPr lang="he-IL" sz="2000" dirty="0">
                <a:solidFill>
                  <a:schemeClr val="bg1"/>
                </a:solidFill>
              </a:rPr>
              <a:t>בתרשים: כל נקודה מייצגת מדגם בגודל </a:t>
            </a:r>
            <a:r>
              <a:rPr lang="en-US" sz="2000" dirty="0">
                <a:solidFill>
                  <a:schemeClr val="bg1"/>
                </a:solidFill>
              </a:rPr>
              <a:t>n</a:t>
            </a:r>
            <a:r>
              <a:rPr lang="he-IL" sz="2000" dirty="0">
                <a:solidFill>
                  <a:schemeClr val="bg1"/>
                </a:solidFill>
              </a:rPr>
              <a:t> מתוך מנה שלמה. הציר האופקי הוא ציר הזמן, והאנכי הוא ציר המשתנה/תכונה הרלוונטי.</a:t>
            </a:r>
          </a:p>
          <a:p>
            <a:r>
              <a:rPr lang="he-IL" sz="2000" dirty="0">
                <a:solidFill>
                  <a:schemeClr val="bg1"/>
                </a:solidFill>
              </a:rPr>
              <a:t>אם נקודה מסוימת (=ממוצע של מנה) נופלת מחוץ לגבולות הבקרה – כנראה שיש בעיה בתהליך ויש לבדוק את מקורו. אם יש התנהגות </a:t>
            </a:r>
            <a:r>
              <a:rPr lang="he-IL" sz="2000" dirty="0" err="1">
                <a:solidFill>
                  <a:schemeClr val="bg1"/>
                </a:solidFill>
              </a:rPr>
              <a:t>ססטימטית</a:t>
            </a:r>
            <a:r>
              <a:rPr lang="he-IL" sz="2000" dirty="0">
                <a:solidFill>
                  <a:schemeClr val="bg1"/>
                </a:solidFill>
              </a:rPr>
              <a:t> – צריך לבדוק. עולם של בדיקת השערות.</a:t>
            </a:r>
          </a:p>
          <a:p>
            <a:r>
              <a:rPr lang="he-IL" sz="2000" dirty="0">
                <a:solidFill>
                  <a:schemeClr val="bg1"/>
                </a:solidFill>
              </a:rPr>
              <a:t>נרצה למצוא את עוצמת המבחן להשוואה לשיטה </a:t>
            </a:r>
            <a:r>
              <a:rPr lang="he-IL" sz="2000" dirty="0" err="1">
                <a:solidFill>
                  <a:schemeClr val="bg1"/>
                </a:solidFill>
              </a:rPr>
              <a:t>השניה</a:t>
            </a:r>
            <a:r>
              <a:rPr lang="he-IL" sz="2000" dirty="0">
                <a:solidFill>
                  <a:schemeClr val="bg1"/>
                </a:solidFill>
              </a:rPr>
              <a:t>.</a:t>
            </a:r>
          </a:p>
          <a:p>
            <a:r>
              <a:rPr lang="he-IL" sz="2000" dirty="0">
                <a:solidFill>
                  <a:schemeClr val="bg1"/>
                </a:solidFill>
              </a:rPr>
              <a:t>נעשה תרשים בקרה לממוצע או לסטיית תקן?</a:t>
            </a:r>
          </a:p>
        </p:txBody>
      </p:sp>
    </p:spTree>
    <p:extLst>
      <p:ext uri="{BB962C8B-B14F-4D97-AF65-F5344CB8AC3E}">
        <p14:creationId xmlns:p14="http://schemas.microsoft.com/office/powerpoint/2010/main" val="8718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32" name="Rectangle 103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07F0085-5FE7-8ADC-2211-A94F4818A6D2}"/>
              </a:ext>
            </a:extLst>
          </p:cNvPr>
          <p:cNvSpPr>
            <a:spLocks noGrp="1"/>
          </p:cNvSpPr>
          <p:nvPr>
            <p:ph type="title"/>
          </p:nvPr>
        </p:nvSpPr>
        <p:spPr>
          <a:xfrm>
            <a:off x="126732" y="365125"/>
            <a:ext cx="5962785" cy="1807305"/>
          </a:xfrm>
        </p:spPr>
        <p:txBody>
          <a:bodyPr>
            <a:normAutofit/>
          </a:bodyPr>
          <a:lstStyle/>
          <a:p>
            <a:r>
              <a:rPr lang="en-US" dirty="0">
                <a:solidFill>
                  <a:schemeClr val="bg1"/>
                </a:solidFill>
              </a:rPr>
              <a:t>SPC</a:t>
            </a:r>
            <a:r>
              <a:rPr lang="he-IL" dirty="0">
                <a:solidFill>
                  <a:schemeClr val="bg1"/>
                </a:solidFill>
              </a:rPr>
              <a:t> – </a:t>
            </a:r>
            <a:r>
              <a:rPr lang="he-IL" dirty="0" err="1">
                <a:solidFill>
                  <a:schemeClr val="bg1"/>
                </a:solidFill>
              </a:rPr>
              <a:t>ישום</a:t>
            </a:r>
            <a:r>
              <a:rPr lang="he-IL" dirty="0">
                <a:solidFill>
                  <a:schemeClr val="bg1"/>
                </a:solidFill>
              </a:rPr>
              <a:t> השיטה בפרויקט</a:t>
            </a:r>
          </a:p>
        </p:txBody>
      </p:sp>
      <p:sp>
        <p:nvSpPr>
          <p:cNvPr id="3" name="מציין מיקום תוכן 2">
            <a:extLst>
              <a:ext uri="{FF2B5EF4-FFF2-40B4-BE49-F238E27FC236}">
                <a16:creationId xmlns:a16="http://schemas.microsoft.com/office/drawing/2014/main" id="{289C9583-8B7A-E78E-120D-126FCBFF96B2}"/>
              </a:ext>
            </a:extLst>
          </p:cNvPr>
          <p:cNvSpPr>
            <a:spLocks noGrp="1"/>
          </p:cNvSpPr>
          <p:nvPr>
            <p:ph idx="1"/>
          </p:nvPr>
        </p:nvSpPr>
        <p:spPr>
          <a:xfrm>
            <a:off x="206506" y="2172430"/>
            <a:ext cx="5756280" cy="4320445"/>
          </a:xfrm>
        </p:spPr>
        <p:txBody>
          <a:bodyPr>
            <a:normAutofit/>
          </a:bodyPr>
          <a:lstStyle/>
          <a:p>
            <a:r>
              <a:rPr lang="he-IL" sz="2000" dirty="0">
                <a:solidFill>
                  <a:schemeClr val="bg1"/>
                </a:solidFill>
              </a:rPr>
              <a:t>נבדוק את התפלגות המכירות (נתאים – אשתמש במה שעשו שנה שעברה).</a:t>
            </a:r>
          </a:p>
          <a:p>
            <a:r>
              <a:rPr lang="he-IL" sz="2000" dirty="0">
                <a:solidFill>
                  <a:schemeClr val="bg1"/>
                </a:solidFill>
              </a:rPr>
              <a:t>נגריל את החנויות ואת המכירות שלהן כל פעם, כאשר גודל הדגימה הינו 100 חנויות (כדי שנקבל מידע מהימן). נשמור את זה ב-</a:t>
            </a:r>
            <a:r>
              <a:rPr lang="en-US" sz="2000" dirty="0">
                <a:solidFill>
                  <a:schemeClr val="bg1"/>
                </a:solidFill>
              </a:rPr>
              <a:t>DF</a:t>
            </a:r>
            <a:r>
              <a:rPr lang="he-IL" sz="2000" dirty="0">
                <a:solidFill>
                  <a:schemeClr val="bg1"/>
                </a:solidFill>
              </a:rPr>
              <a:t> עם חנות, מכירות.</a:t>
            </a:r>
          </a:p>
          <a:p>
            <a:r>
              <a:rPr lang="he-IL" sz="2000" dirty="0">
                <a:solidFill>
                  <a:schemeClr val="bg1"/>
                </a:solidFill>
              </a:rPr>
              <a:t>נבצע </a:t>
            </a:r>
            <a:r>
              <a:rPr lang="en-US" sz="2000" dirty="0" err="1">
                <a:solidFill>
                  <a:schemeClr val="bg1"/>
                </a:solidFill>
              </a:rPr>
              <a:t>groupby</a:t>
            </a:r>
            <a:r>
              <a:rPr lang="he-IL" sz="2000" dirty="0">
                <a:solidFill>
                  <a:schemeClr val="bg1"/>
                </a:solidFill>
              </a:rPr>
              <a:t> לפי חנויות ונחשב את הממוצע – נשמור ל-</a:t>
            </a:r>
            <a:r>
              <a:rPr lang="en-US" sz="2000" dirty="0">
                <a:solidFill>
                  <a:schemeClr val="bg1"/>
                </a:solidFill>
              </a:rPr>
              <a:t>DF</a:t>
            </a:r>
            <a:r>
              <a:rPr lang="he-IL" sz="2000" dirty="0">
                <a:solidFill>
                  <a:schemeClr val="bg1"/>
                </a:solidFill>
              </a:rPr>
              <a:t> חדש – מייצג את </a:t>
            </a:r>
            <a:r>
              <a:rPr lang="en-US" sz="2000" dirty="0" err="1">
                <a:solidFill>
                  <a:schemeClr val="bg1"/>
                </a:solidFill>
              </a:rPr>
              <a:t>x_bar</a:t>
            </a:r>
            <a:r>
              <a:rPr lang="he-IL" sz="2000" dirty="0">
                <a:solidFill>
                  <a:schemeClr val="bg1"/>
                </a:solidFill>
              </a:rPr>
              <a:t>.</a:t>
            </a:r>
          </a:p>
          <a:p>
            <a:r>
              <a:rPr lang="he-IL" sz="2000" dirty="0">
                <a:solidFill>
                  <a:schemeClr val="bg1"/>
                </a:solidFill>
              </a:rPr>
              <a:t>נוכל לחשב בנוסף את </a:t>
            </a:r>
            <a:r>
              <a:rPr lang="en-US" sz="2000" dirty="0">
                <a:solidFill>
                  <a:schemeClr val="bg1"/>
                </a:solidFill>
              </a:rPr>
              <a:t>R</a:t>
            </a:r>
            <a:r>
              <a:rPr lang="he-IL" sz="2000" dirty="0">
                <a:solidFill>
                  <a:schemeClr val="bg1"/>
                </a:solidFill>
              </a:rPr>
              <a:t> – נחשב את המקסימום ואת המינימום של ה-</a:t>
            </a:r>
            <a:r>
              <a:rPr lang="en-US" sz="2000" dirty="0">
                <a:solidFill>
                  <a:schemeClr val="bg1"/>
                </a:solidFill>
              </a:rPr>
              <a:t>DF</a:t>
            </a:r>
            <a:r>
              <a:rPr lang="he-IL" sz="2000" dirty="0">
                <a:solidFill>
                  <a:schemeClr val="bg1"/>
                </a:solidFill>
              </a:rPr>
              <a:t> הקודם (שתי נקודות למעלה), וניצור עמודה של </a:t>
            </a:r>
            <a:r>
              <a:rPr lang="en-US" sz="2000" dirty="0">
                <a:solidFill>
                  <a:schemeClr val="bg1"/>
                </a:solidFill>
              </a:rPr>
              <a:t>R</a:t>
            </a:r>
            <a:r>
              <a:rPr lang="he-IL" sz="2000" dirty="0">
                <a:solidFill>
                  <a:schemeClr val="bg1"/>
                </a:solidFill>
              </a:rPr>
              <a:t> שתחושב כך: </a:t>
            </a:r>
            <a:r>
              <a:rPr lang="en-US" sz="2000" dirty="0" err="1">
                <a:solidFill>
                  <a:schemeClr val="bg1"/>
                </a:solidFill>
              </a:rPr>
              <a:t>df_grouped</a:t>
            </a:r>
            <a:r>
              <a:rPr lang="en-US" sz="2000" dirty="0">
                <a:solidFill>
                  <a:schemeClr val="bg1"/>
                </a:solidFill>
              </a:rPr>
              <a:t>['R'] = </a:t>
            </a:r>
            <a:r>
              <a:rPr lang="en-US" sz="2000" dirty="0" err="1">
                <a:solidFill>
                  <a:schemeClr val="bg1"/>
                </a:solidFill>
              </a:rPr>
              <a:t>df_max</a:t>
            </a:r>
            <a:r>
              <a:rPr lang="en-US" sz="2000" dirty="0">
                <a:solidFill>
                  <a:schemeClr val="bg1"/>
                </a:solidFill>
              </a:rPr>
              <a:t>['data'] - </a:t>
            </a:r>
            <a:r>
              <a:rPr lang="en-US" sz="2000" dirty="0" err="1">
                <a:solidFill>
                  <a:schemeClr val="bg1"/>
                </a:solidFill>
              </a:rPr>
              <a:t>df_min</a:t>
            </a:r>
            <a:r>
              <a:rPr lang="en-US" sz="2000" dirty="0">
                <a:solidFill>
                  <a:schemeClr val="bg1"/>
                </a:solidFill>
              </a:rPr>
              <a:t>['data']</a:t>
            </a:r>
          </a:p>
          <a:p>
            <a:r>
              <a:rPr lang="he-IL" sz="2000" dirty="0">
                <a:solidFill>
                  <a:schemeClr val="bg1"/>
                </a:solidFill>
              </a:rPr>
              <a:t>נחשב את גבולות הבקרה.</a:t>
            </a:r>
          </a:p>
          <a:p>
            <a:r>
              <a:rPr lang="he-IL" sz="2000" dirty="0">
                <a:solidFill>
                  <a:schemeClr val="bg1"/>
                </a:solidFill>
              </a:rPr>
              <a:t>נבנה את תרשים הבקרה.</a:t>
            </a:r>
          </a:p>
        </p:txBody>
      </p:sp>
      <p:pic>
        <p:nvPicPr>
          <p:cNvPr id="1027" name="Picture 3" descr="תמונה שמכילה טקסט&#10;&#10;התיאור נוצר באופן אוטומטי">
            <a:extLst>
              <a:ext uri="{FF2B5EF4-FFF2-40B4-BE49-F238E27FC236}">
                <a16:creationId xmlns:a16="http://schemas.microsoft.com/office/drawing/2014/main" id="{0D924C4E-9E0B-7C8C-E07D-2ACBC08680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76" t="-879" r="20286" b="877"/>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47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8CB97D-522E-A16D-D075-7F08678486F8}"/>
              </a:ext>
            </a:extLst>
          </p:cNvPr>
          <p:cNvSpPr>
            <a:spLocks noGrp="1"/>
          </p:cNvSpPr>
          <p:nvPr>
            <p:ph type="title"/>
          </p:nvPr>
        </p:nvSpPr>
        <p:spPr>
          <a:xfrm>
            <a:off x="4635591" y="629268"/>
            <a:ext cx="7187441" cy="1286160"/>
          </a:xfrm>
        </p:spPr>
        <p:txBody>
          <a:bodyPr anchor="b">
            <a:normAutofit/>
          </a:bodyPr>
          <a:lstStyle/>
          <a:p>
            <a:r>
              <a:rPr lang="en-US" sz="4100" dirty="0">
                <a:solidFill>
                  <a:schemeClr val="bg1"/>
                </a:solidFill>
              </a:rPr>
              <a:t>K Means Clustering</a:t>
            </a:r>
            <a:r>
              <a:rPr lang="he-IL" sz="4100" dirty="0">
                <a:solidFill>
                  <a:schemeClr val="bg1"/>
                </a:solidFill>
              </a:rPr>
              <a:t> – שיטה לזיהוי חריגים לא פרמטרית</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76E83660-FD3B-9AB9-7504-43F0594AFE2E}"/>
                  </a:ext>
                </a:extLst>
              </p:cNvPr>
              <p:cNvSpPr>
                <a:spLocks noGrp="1"/>
              </p:cNvSpPr>
              <p:nvPr>
                <p:ph idx="1"/>
              </p:nvPr>
            </p:nvSpPr>
            <p:spPr>
              <a:xfrm>
                <a:off x="4635591" y="2314807"/>
                <a:ext cx="7187441" cy="4262453"/>
              </a:xfrm>
            </p:spPr>
            <p:txBody>
              <a:bodyPr>
                <a:normAutofit/>
              </a:bodyPr>
              <a:lstStyle/>
              <a:p>
                <a:r>
                  <a:rPr lang="he-IL" sz="1400" dirty="0">
                    <a:solidFill>
                      <a:schemeClr val="bg1"/>
                    </a:solidFill>
                  </a:rPr>
                  <a:t>במקרה שלנו התפלגות הנתונים היא לא באמת ידועה, ואנחנו רק מנחשים, ולא באמת ניתן להניח שהרעש מתפלג נורמלית.</a:t>
                </a:r>
              </a:p>
              <a:p>
                <a:r>
                  <a:rPr lang="he-IL" sz="1400" dirty="0">
                    <a:solidFill>
                      <a:schemeClr val="bg1"/>
                    </a:solidFill>
                  </a:rPr>
                  <a:t>נשתמש בשיטה זו כי הוא מאפשר להתמודד עם כל סוגי התפלגויות.</a:t>
                </a:r>
              </a:p>
              <a:p>
                <a:r>
                  <a:rPr lang="he-IL" sz="1400" dirty="0">
                    <a:solidFill>
                      <a:schemeClr val="bg1"/>
                    </a:solidFill>
                  </a:rPr>
                  <a:t>נשתמש בכלל אצבע ונבחר מס' מרכזי הכובד להיות </a:t>
                </a:r>
                <a14:m>
                  <m:oMath xmlns:m="http://schemas.openxmlformats.org/officeDocument/2006/math">
                    <m:r>
                      <a:rPr lang="en-US" sz="1400" b="0" i="1">
                        <a:solidFill>
                          <a:schemeClr val="bg1"/>
                        </a:solidFill>
                        <a:latin typeface="Cambria Math" panose="02040503050406030204" pitchFamily="18" charset="0"/>
                      </a:rPr>
                      <m:t>𝑘</m:t>
                    </m:r>
                    <m:r>
                      <a:rPr lang="en-US" sz="1400" b="0" i="1">
                        <a:solidFill>
                          <a:schemeClr val="bg1"/>
                        </a:solidFill>
                        <a:latin typeface="Cambria Math" panose="02040503050406030204" pitchFamily="18" charset="0"/>
                      </a:rPr>
                      <m:t>=</m:t>
                    </m:r>
                    <m:rad>
                      <m:radPr>
                        <m:degHide m:val="on"/>
                        <m:ctrlPr>
                          <a:rPr lang="en-US" sz="1400" b="0" i="1">
                            <a:solidFill>
                              <a:schemeClr val="bg1"/>
                            </a:solidFill>
                            <a:latin typeface="Cambria Math" panose="02040503050406030204" pitchFamily="18" charset="0"/>
                          </a:rPr>
                        </m:ctrlPr>
                      </m:radPr>
                      <m:deg/>
                      <m:e>
                        <m:f>
                          <m:fPr>
                            <m:ctrlPr>
                              <a:rPr lang="en-US" sz="1400" b="0" i="1">
                                <a:solidFill>
                                  <a:schemeClr val="bg1"/>
                                </a:solidFill>
                                <a:latin typeface="Cambria Math" panose="02040503050406030204" pitchFamily="18" charset="0"/>
                              </a:rPr>
                            </m:ctrlPr>
                          </m:fPr>
                          <m:num>
                            <m:r>
                              <a:rPr lang="en-US" sz="1400" b="0" i="1">
                                <a:solidFill>
                                  <a:schemeClr val="bg1"/>
                                </a:solidFill>
                                <a:latin typeface="Cambria Math" panose="02040503050406030204" pitchFamily="18" charset="0"/>
                              </a:rPr>
                              <m:t>𝑛</m:t>
                            </m:r>
                          </m:num>
                          <m:den>
                            <m:r>
                              <a:rPr lang="en-US" sz="1400" b="0" i="1">
                                <a:solidFill>
                                  <a:schemeClr val="bg1"/>
                                </a:solidFill>
                                <a:latin typeface="Cambria Math" panose="02040503050406030204" pitchFamily="18" charset="0"/>
                              </a:rPr>
                              <m:t>2</m:t>
                            </m:r>
                          </m:den>
                        </m:f>
                      </m:e>
                    </m:rad>
                    <m:r>
                      <a:rPr lang="en-US" sz="1400" b="0" i="1">
                        <a:solidFill>
                          <a:schemeClr val="bg1"/>
                        </a:solidFill>
                        <a:latin typeface="Cambria Math" panose="02040503050406030204" pitchFamily="18" charset="0"/>
                      </a:rPr>
                      <m:t>=</m:t>
                    </m:r>
                    <m:rad>
                      <m:radPr>
                        <m:degHide m:val="on"/>
                        <m:ctrlPr>
                          <a:rPr lang="en-US" sz="1400" b="0" i="1">
                            <a:solidFill>
                              <a:schemeClr val="bg1"/>
                            </a:solidFill>
                            <a:latin typeface="Cambria Math" panose="02040503050406030204" pitchFamily="18" charset="0"/>
                          </a:rPr>
                        </m:ctrlPr>
                      </m:radPr>
                      <m:deg/>
                      <m:e/>
                    </m:rad>
                  </m:oMath>
                </a14:m>
                <a:endParaRPr lang="he-IL" sz="1400" b="0" dirty="0">
                  <a:solidFill>
                    <a:schemeClr val="bg1"/>
                  </a:solidFill>
                </a:endParaRPr>
              </a:p>
              <a:p>
                <a:r>
                  <a:rPr lang="he-IL" sz="1400" dirty="0">
                    <a:solidFill>
                      <a:schemeClr val="bg1"/>
                    </a:solidFill>
                  </a:rPr>
                  <a:t>המטרה : בהינתן קבוצה של תצפיות </a:t>
                </a: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1</m:t>
                        </m:r>
                      </m:sub>
                    </m:sSub>
                    <m:r>
                      <a:rPr lang="en-US" sz="1400" i="1">
                        <a:solidFill>
                          <a:schemeClr val="bg1"/>
                        </a:solidFill>
                        <a:latin typeface="Cambria Math" panose="02040503050406030204" pitchFamily="18" charset="0"/>
                      </a:rPr>
                      <m:t>,</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2</m:t>
                        </m:r>
                      </m:sub>
                    </m:sSub>
                    <m:r>
                      <a:rPr lang="en-US" sz="1400" i="1">
                        <a:solidFill>
                          <a:schemeClr val="bg1"/>
                        </a:solidFill>
                        <a:latin typeface="Cambria Math" panose="02040503050406030204" pitchFamily="18" charset="0"/>
                      </a:rPr>
                      <m:t>, </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3</m:t>
                        </m:r>
                      </m:sub>
                    </m:sSub>
                    <m:r>
                      <a:rPr lang="en-US" sz="1400" i="1">
                        <a:solidFill>
                          <a:schemeClr val="bg1"/>
                        </a:solidFill>
                        <a:latin typeface="Cambria Math" panose="02040503050406030204" pitchFamily="18" charset="0"/>
                      </a:rPr>
                      <m:t>, …,</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𝑛</m:t>
                        </m:r>
                      </m:sub>
                    </m:sSub>
                    <m:r>
                      <a:rPr lang="en-US" sz="1400" i="1">
                        <a:solidFill>
                          <a:schemeClr val="bg1"/>
                        </a:solidFill>
                        <a:latin typeface="Cambria Math" panose="02040503050406030204" pitchFamily="18" charset="0"/>
                      </a:rPr>
                      <m:t> </m:t>
                    </m:r>
                  </m:oMath>
                </a14:m>
                <a:r>
                  <a:rPr lang="he-IL" sz="1400" dirty="0">
                    <a:solidFill>
                      <a:schemeClr val="bg1"/>
                    </a:solidFill>
                  </a:rPr>
                  <a:t> כאשר כל תצפית היא וקטור ממשי היכול להיות בעל מספר </a:t>
                </a:r>
                <a:r>
                  <a:rPr lang="he-IL" sz="1400" dirty="0" err="1">
                    <a:solidFill>
                      <a:schemeClr val="bg1"/>
                    </a:solidFill>
                  </a:rPr>
                  <a:t>מימדים</a:t>
                </a:r>
                <a:r>
                  <a:rPr lang="he-IL" sz="1400" dirty="0">
                    <a:solidFill>
                      <a:schemeClr val="bg1"/>
                    </a:solidFill>
                  </a:rPr>
                  <a:t> (כל </a:t>
                </a:r>
                <a:r>
                  <a:rPr lang="he-IL" sz="1400" dirty="0" err="1">
                    <a:solidFill>
                      <a:schemeClr val="bg1"/>
                    </a:solidFill>
                  </a:rPr>
                  <a:t>מימד</a:t>
                </a:r>
                <a:r>
                  <a:rPr lang="he-IL" sz="1400" dirty="0">
                    <a:solidFill>
                      <a:schemeClr val="bg1"/>
                    </a:solidFill>
                  </a:rPr>
                  <a:t> הינו תכונה אחרת), המודל שואף לחלק את כל</a:t>
                </a:r>
                <a:r>
                  <a:rPr lang="en-US" sz="1400" dirty="0">
                    <a:solidFill>
                      <a:schemeClr val="bg1"/>
                    </a:solidFill>
                  </a:rPr>
                  <a:t>n </a:t>
                </a:r>
                <a:r>
                  <a:rPr lang="he-IL" sz="1400" dirty="0">
                    <a:solidFill>
                      <a:schemeClr val="bg1"/>
                    </a:solidFill>
                  </a:rPr>
                  <a:t> התצפיות ל-</a:t>
                </a:r>
                <a:r>
                  <a:rPr lang="en-US" sz="1400" dirty="0">
                    <a:solidFill>
                      <a:schemeClr val="bg1"/>
                    </a:solidFill>
                  </a:rPr>
                  <a:t>k </a:t>
                </a:r>
                <a:r>
                  <a:rPr lang="he-IL" sz="1400" dirty="0">
                    <a:solidFill>
                      <a:schemeClr val="bg1"/>
                    </a:solidFill>
                  </a:rPr>
                  <a:t> אשכולות, תוך מזעור סכום המרחקים בין התצפיות בתוך האשכול.</a:t>
                </a:r>
              </a:p>
              <a:p>
                <a:r>
                  <a:rPr lang="he-IL" sz="1400" dirty="0">
                    <a:solidFill>
                      <a:schemeClr val="bg1"/>
                    </a:solidFill>
                  </a:rPr>
                  <a:t>שלבים: </a:t>
                </a:r>
              </a:p>
              <a:p>
                <a:pPr marL="971550" lvl="1" indent="-514350">
                  <a:buFont typeface="+mj-lt"/>
                  <a:buAutoNum type="arabicPeriod"/>
                </a:pPr>
                <a:r>
                  <a:rPr lang="he-IL" sz="1400" dirty="0">
                    <a:solidFill>
                      <a:schemeClr val="bg1"/>
                    </a:solidFill>
                  </a:rPr>
                  <a:t>קביעת </a:t>
                </a:r>
                <a:r>
                  <a:rPr lang="en-US" sz="1400" dirty="0">
                    <a:solidFill>
                      <a:schemeClr val="bg1"/>
                    </a:solidFill>
                  </a:rPr>
                  <a:t>K</a:t>
                </a:r>
                <a:r>
                  <a:rPr lang="he-IL" sz="1400" dirty="0">
                    <a:solidFill>
                      <a:schemeClr val="bg1"/>
                    </a:solidFill>
                  </a:rPr>
                  <a:t> מרכזים ראשוניים – רנדומלית.</a:t>
                </a:r>
              </a:p>
              <a:p>
                <a:pPr marL="971550" lvl="1" indent="-514350">
                  <a:buFont typeface="+mj-lt"/>
                  <a:buAutoNum type="arabicPeriod"/>
                </a:pPr>
                <a:r>
                  <a:rPr lang="he-IL" sz="1400" dirty="0">
                    <a:solidFill>
                      <a:schemeClr val="bg1"/>
                    </a:solidFill>
                  </a:rPr>
                  <a:t>שיוך נקודות למרכז הקרוב אליה.</a:t>
                </a:r>
              </a:p>
              <a:p>
                <a:pPr marL="971550" lvl="1" indent="-514350">
                  <a:buFont typeface="+mj-lt"/>
                  <a:buAutoNum type="arabicPeriod"/>
                </a:pPr>
                <a:r>
                  <a:rPr lang="he-IL" sz="1400" dirty="0">
                    <a:solidFill>
                      <a:schemeClr val="bg1"/>
                    </a:solidFill>
                  </a:rPr>
                  <a:t>חישוב מרכז כובד חדש.</a:t>
                </a:r>
              </a:p>
              <a:p>
                <a:pPr marL="971550" lvl="1" indent="-514350">
                  <a:buFont typeface="+mj-lt"/>
                  <a:buAutoNum type="arabicPeriod"/>
                </a:pPr>
                <a:r>
                  <a:rPr lang="he-IL" sz="1400" dirty="0">
                    <a:solidFill>
                      <a:schemeClr val="bg1"/>
                    </a:solidFill>
                  </a:rPr>
                  <a:t>נעצור אם לא יהיה שינוי במרכזי הכובד של כולם.</a:t>
                </a:r>
              </a:p>
              <a:p>
                <a:r>
                  <a:rPr lang="he-IL" sz="1400" dirty="0">
                    <a:solidFill>
                      <a:schemeClr val="bg1"/>
                    </a:solidFill>
                  </a:rPr>
                  <a:t>על מנת להשתמש באלגוריתם זה כדי למצוא אנומליות/מוצרים פגומים, נוכל לקבוע את מספר האשכולות שאנו מאמינים שיש (מספר המוצרים השונים), לבצע את האלגוריתם על מנת לשייך מוצר לאשכול שלו. לאחר מכן נחשב את המרחק של כל תצפית ממרכז האשכול אליו שויכה, במידה שהמרחק גדול מסף שקבענו, נגדיר תצפית/מוצר זה כחריג, אחרת, תצפית זאת תוגדר כתקינה.</a:t>
                </a:r>
              </a:p>
            </p:txBody>
          </p:sp>
        </mc:Choice>
        <mc:Fallback>
          <p:sp>
            <p:nvSpPr>
              <p:cNvPr id="3" name="מציין מיקום תוכן 2">
                <a:extLst>
                  <a:ext uri="{FF2B5EF4-FFF2-40B4-BE49-F238E27FC236}">
                    <a16:creationId xmlns:a16="http://schemas.microsoft.com/office/drawing/2014/main" id="{76E83660-FD3B-9AB9-7504-43F0594AFE2E}"/>
                  </a:ext>
                </a:extLst>
              </p:cNvPr>
              <p:cNvSpPr>
                <a:spLocks noGrp="1" noRot="1" noChangeAspect="1" noMove="1" noResize="1" noEditPoints="1" noAdjustHandles="1" noChangeArrowheads="1" noChangeShapeType="1" noTextEdit="1"/>
              </p:cNvSpPr>
              <p:nvPr>
                <p:ph idx="1"/>
              </p:nvPr>
            </p:nvSpPr>
            <p:spPr>
              <a:xfrm>
                <a:off x="4635591" y="2314807"/>
                <a:ext cx="7187441" cy="4262453"/>
              </a:xfrm>
              <a:blipFill>
                <a:blip r:embed="rId2"/>
                <a:stretch>
                  <a:fillRect l="-339" t="-715" r="-254" b="-1288"/>
                </a:stretch>
              </a:blipFill>
            </p:spPr>
            <p:txBody>
              <a:bodyPr/>
              <a:lstStyle/>
              <a:p>
                <a:r>
                  <a:rPr lang="he-IL">
                    <a:noFill/>
                  </a:rPr>
                  <a:t> </a:t>
                </a:r>
              </a:p>
            </p:txBody>
          </p:sp>
        </mc:Fallback>
      </mc:AlternateContent>
      <p:pic>
        <p:nvPicPr>
          <p:cNvPr id="5" name="Picture 4" descr="סימני שאלה רבים על רקע שחור">
            <a:extLst>
              <a:ext uri="{FF2B5EF4-FFF2-40B4-BE49-F238E27FC236}">
                <a16:creationId xmlns:a16="http://schemas.microsoft.com/office/drawing/2014/main" id="{AFF57025-CF48-D80E-C3F4-D3F532315E24}"/>
              </a:ext>
            </a:extLst>
          </p:cNvPr>
          <p:cNvPicPr>
            <a:picLocks noChangeAspect="1"/>
          </p:cNvPicPr>
          <p:nvPr/>
        </p:nvPicPr>
        <p:blipFill rotWithShape="1">
          <a:blip r:embed="rId3"/>
          <a:srcRect l="58767"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01714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676</Words>
  <Application>Microsoft Office PowerPoint</Application>
  <PresentationFormat>מסך רחב</PresentationFormat>
  <Paragraphs>41</Paragraphs>
  <Slides>7</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7</vt:i4>
      </vt:variant>
    </vt:vector>
  </HeadingPairs>
  <TitlesOfParts>
    <vt:vector size="11" baseType="lpstr">
      <vt:lpstr>Arial</vt:lpstr>
      <vt:lpstr>Calibri</vt:lpstr>
      <vt:lpstr>Cambria Math</vt:lpstr>
      <vt:lpstr>ערכת נושא Office</vt:lpstr>
      <vt:lpstr>ניטור סטטיסטי וזיהוי אנומליות – פרויקט – קבוצה 7</vt:lpstr>
      <vt:lpstr>בחירת מערך נתונים</vt:lpstr>
      <vt:lpstr>שאלת הפרויקט</vt:lpstr>
      <vt:lpstr>שיטות שנשתמש בהם בפרויקט</vt:lpstr>
      <vt:lpstr>SPC - סיכום</vt:lpstr>
      <vt:lpstr>SPC – ישום השיטה בפרויקט</vt:lpstr>
      <vt:lpstr>K Means Clustering – שיטה לזיהוי חריגים לא פרמטרית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ניטור סטטיסטי וזיהוי אנומליות – פרויקט – קבוצה 7</dc:title>
  <dc:creator>Danielle Pidtylok</dc:creator>
  <cp:lastModifiedBy>Danielle Pidtylok</cp:lastModifiedBy>
  <cp:revision>5</cp:revision>
  <dcterms:created xsi:type="dcterms:W3CDTF">2023-01-12T07:55:00Z</dcterms:created>
  <dcterms:modified xsi:type="dcterms:W3CDTF">2023-01-14T12:03:29Z</dcterms:modified>
</cp:coreProperties>
</file>